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0.xml" ContentType="application/vnd.openxmlformats-officedocument.presentationml.notesSlide+xml"/>
  <Override PartName="/ppt/tags/tag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349" r:id="rId2"/>
    <p:sldId id="350" r:id="rId3"/>
    <p:sldId id="351" r:id="rId4"/>
    <p:sldId id="390" r:id="rId5"/>
    <p:sldId id="379" r:id="rId6"/>
    <p:sldId id="394" r:id="rId7"/>
    <p:sldId id="380" r:id="rId8"/>
    <p:sldId id="395" r:id="rId9"/>
    <p:sldId id="314" r:id="rId10"/>
    <p:sldId id="396" r:id="rId11"/>
    <p:sldId id="381" r:id="rId12"/>
    <p:sldId id="397" r:id="rId13"/>
    <p:sldId id="403" r:id="rId14"/>
    <p:sldId id="382" r:id="rId15"/>
    <p:sldId id="398" r:id="rId16"/>
    <p:sldId id="393" r:id="rId17"/>
    <p:sldId id="383" r:id="rId18"/>
    <p:sldId id="399" r:id="rId19"/>
    <p:sldId id="404" r:id="rId20"/>
    <p:sldId id="384" r:id="rId21"/>
    <p:sldId id="400" r:id="rId22"/>
    <p:sldId id="366" r:id="rId23"/>
    <p:sldId id="401" r:id="rId24"/>
    <p:sldId id="385" r:id="rId25"/>
    <p:sldId id="402" r:id="rId26"/>
    <p:sldId id="352" r:id="rId27"/>
    <p:sldId id="386" r:id="rId28"/>
    <p:sldId id="373" r:id="rId29"/>
    <p:sldId id="405" r:id="rId30"/>
  </p:sldIdLst>
  <p:sldSz cx="12192000" cy="6858000"/>
  <p:notesSz cx="6858000" cy="9144000"/>
  <p:embeddedFontLst>
    <p:embeddedFont>
      <p:font typeface="等线" panose="02010600030101010101" pitchFamily="2" charset="-122"/>
      <p:regular r:id="rId32"/>
      <p:bold r:id="rId33"/>
    </p:embeddedFont>
    <p:embeddedFont>
      <p:font typeface="等线 Light" panose="02010600030101010101" pitchFamily="2" charset="-122"/>
      <p:regular r:id="rId34"/>
    </p:embeddedFont>
    <p:embeddedFont>
      <p:font typeface="钉钉进步体" panose="00020600040101010101" pitchFamily="18" charset="-122"/>
      <p:regular r:id="rId35"/>
    </p:embeddedFont>
    <p:embeddedFont>
      <p:font typeface="方正清刻本悦宋简体" panose="02000000000000000000" pitchFamily="2" charset="-122"/>
      <p:regular r:id="rId36"/>
    </p:embeddedFont>
    <p:embeddedFont>
      <p:font typeface="方正小标宋简体" panose="02000000000000000000" pitchFamily="2" charset="-122"/>
      <p:regular r:id="rId37"/>
    </p:embeddedFont>
    <p:embeddedFont>
      <p:font typeface="仿宋" panose="02010609060101010101" pitchFamily="49" charset="-122"/>
      <p:regular r:id="rId38"/>
    </p:embeddedFont>
    <p:embeddedFont>
      <p:font typeface="汉仪润圆-65简" panose="00020600040101010101" pitchFamily="18" charset="-122"/>
      <p:regular r:id="rId39"/>
    </p:embeddedFont>
    <p:embeddedFont>
      <p:font typeface="汉仪文黑-85W" panose="00020600040101010101" pitchFamily="18" charset="-122"/>
      <p:regular r:id="rId40"/>
    </p:embeddedFont>
    <p:embeddedFont>
      <p:font typeface="汉仪长宋简" panose="02010600000101010101" pitchFamily="2" charset="-122"/>
      <p:regular r:id="rId41"/>
    </p:embeddedFont>
    <p:embeddedFont>
      <p:font typeface="华文宋体" panose="02010600040101010101" pitchFamily="2" charset="-122"/>
      <p:regular r:id="rId42"/>
    </p:embeddedFont>
    <p:embeddedFont>
      <p:font typeface="华文中宋" panose="02010600040101010101" pitchFamily="2" charset="-122"/>
      <p:regular r:id="rId43"/>
    </p:embeddedFont>
    <p:embeddedFont>
      <p:font typeface="楷体" panose="02010609060101010101" pitchFamily="49" charset="-122"/>
      <p:regular r:id="rId44"/>
    </p:embeddedFont>
    <p:embeddedFont>
      <p:font typeface="Cambria Math" panose="02040503050406030204" pitchFamily="18" charset="0"/>
      <p:regular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展 未央" initials="展" lastIdx="1" clrIdx="0">
    <p:extLst>
      <p:ext uri="{19B8F6BF-5375-455C-9EA6-DF929625EA0E}">
        <p15:presenceInfo xmlns:p15="http://schemas.microsoft.com/office/powerpoint/2012/main" userId="e6b0a92515a3b0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FBFBF"/>
    <a:srgbClr val="BF5108"/>
    <a:srgbClr val="FFD1D1"/>
    <a:srgbClr val="9DC3E6"/>
    <a:srgbClr val="DD9D00"/>
    <a:srgbClr val="9EDAF7"/>
    <a:srgbClr val="00479D"/>
    <a:srgbClr val="FFFFFF"/>
    <a:srgbClr val="84CC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5500" autoAdjust="0"/>
  </p:normalViewPr>
  <p:slideViewPr>
    <p:cSldViewPr snapToGrid="0">
      <p:cViewPr varScale="1">
        <p:scale>
          <a:sx n="91" d="100"/>
          <a:sy n="91" d="100"/>
        </p:scale>
        <p:origin x="38" y="38"/>
      </p:cViewPr>
      <p:guideLst/>
    </p:cSldViewPr>
  </p:slideViewPr>
  <p:notesTextViewPr>
    <p:cViewPr>
      <p:scale>
        <a:sx n="1" d="1"/>
        <a:sy n="1" d="1"/>
      </p:scale>
      <p:origin x="0" y="0"/>
    </p:cViewPr>
  </p:notesTextViewPr>
  <p:sorterViewPr>
    <p:cViewPr>
      <p:scale>
        <a:sx n="75" d="100"/>
        <a:sy n="75" d="100"/>
      </p:scale>
      <p:origin x="0" y="-16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B5DF9F-C0DA-4FE2-84EA-324EBD3BAF41}" type="datetimeFigureOut">
              <a:rPr lang="zh-CN" altLang="en-US" smtClean="0"/>
              <a:t>2023/2/20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52C95-9A5B-4517-8C3E-EBEB74498453}" type="slidenum">
              <a:rPr lang="zh-CN" altLang="en-US" smtClean="0"/>
              <a:t>‹#›</a:t>
            </a:fld>
            <a:endParaRPr lang="zh-CN" altLang="en-US"/>
          </a:p>
        </p:txBody>
      </p:sp>
    </p:spTree>
    <p:extLst>
      <p:ext uri="{BB962C8B-B14F-4D97-AF65-F5344CB8AC3E}">
        <p14:creationId xmlns:p14="http://schemas.microsoft.com/office/powerpoint/2010/main" val="804581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052C95-9A5B-4517-8C3E-EBEB74498453}" type="slidenum">
              <a:rPr lang="zh-CN" altLang="en-US" smtClean="0"/>
              <a:t>2</a:t>
            </a:fld>
            <a:endParaRPr lang="zh-CN" altLang="en-US"/>
          </a:p>
        </p:txBody>
      </p:sp>
    </p:spTree>
    <p:extLst>
      <p:ext uri="{BB962C8B-B14F-4D97-AF65-F5344CB8AC3E}">
        <p14:creationId xmlns:p14="http://schemas.microsoft.com/office/powerpoint/2010/main" val="2162437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052C95-9A5B-4517-8C3E-EBEB74498453}" type="slidenum">
              <a:rPr lang="zh-CN" altLang="en-US" smtClean="0"/>
              <a:t>27</a:t>
            </a:fld>
            <a:endParaRPr lang="zh-CN" altLang="en-US"/>
          </a:p>
        </p:txBody>
      </p:sp>
    </p:spTree>
    <p:extLst>
      <p:ext uri="{BB962C8B-B14F-4D97-AF65-F5344CB8AC3E}">
        <p14:creationId xmlns:p14="http://schemas.microsoft.com/office/powerpoint/2010/main" val="830488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052C95-9A5B-4517-8C3E-EBEB74498453}" type="slidenum">
              <a:rPr lang="zh-CN" altLang="en-US" smtClean="0"/>
              <a:t>3</a:t>
            </a:fld>
            <a:endParaRPr lang="zh-CN" altLang="en-US"/>
          </a:p>
        </p:txBody>
      </p:sp>
    </p:spTree>
    <p:extLst>
      <p:ext uri="{BB962C8B-B14F-4D97-AF65-F5344CB8AC3E}">
        <p14:creationId xmlns:p14="http://schemas.microsoft.com/office/powerpoint/2010/main" val="1399585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052C95-9A5B-4517-8C3E-EBEB74498453}" type="slidenum">
              <a:rPr lang="zh-CN" altLang="en-US" smtClean="0"/>
              <a:t>5</a:t>
            </a:fld>
            <a:endParaRPr lang="zh-CN" altLang="en-US"/>
          </a:p>
        </p:txBody>
      </p:sp>
    </p:spTree>
    <p:extLst>
      <p:ext uri="{BB962C8B-B14F-4D97-AF65-F5344CB8AC3E}">
        <p14:creationId xmlns:p14="http://schemas.microsoft.com/office/powerpoint/2010/main" val="123168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052C95-9A5B-4517-8C3E-EBEB74498453}" type="slidenum">
              <a:rPr lang="zh-CN" altLang="en-US" smtClean="0"/>
              <a:t>7</a:t>
            </a:fld>
            <a:endParaRPr lang="zh-CN" altLang="en-US"/>
          </a:p>
        </p:txBody>
      </p:sp>
    </p:spTree>
    <p:extLst>
      <p:ext uri="{BB962C8B-B14F-4D97-AF65-F5344CB8AC3E}">
        <p14:creationId xmlns:p14="http://schemas.microsoft.com/office/powerpoint/2010/main" val="1762264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052C95-9A5B-4517-8C3E-EBEB74498453}" type="slidenum">
              <a:rPr lang="zh-CN" altLang="en-US" smtClean="0"/>
              <a:t>9</a:t>
            </a:fld>
            <a:endParaRPr lang="zh-CN" altLang="en-US"/>
          </a:p>
        </p:txBody>
      </p:sp>
    </p:spTree>
    <p:extLst>
      <p:ext uri="{BB962C8B-B14F-4D97-AF65-F5344CB8AC3E}">
        <p14:creationId xmlns:p14="http://schemas.microsoft.com/office/powerpoint/2010/main" val="2054694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052C95-9A5B-4517-8C3E-EBEB74498453}" type="slidenum">
              <a:rPr lang="zh-CN" altLang="en-US" smtClean="0"/>
              <a:t>11</a:t>
            </a:fld>
            <a:endParaRPr lang="zh-CN" altLang="en-US"/>
          </a:p>
        </p:txBody>
      </p:sp>
    </p:spTree>
    <p:extLst>
      <p:ext uri="{BB962C8B-B14F-4D97-AF65-F5344CB8AC3E}">
        <p14:creationId xmlns:p14="http://schemas.microsoft.com/office/powerpoint/2010/main" val="248559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052C95-9A5B-4517-8C3E-EBEB74498453}" type="slidenum">
              <a:rPr lang="zh-CN" altLang="en-US" smtClean="0"/>
              <a:t>14</a:t>
            </a:fld>
            <a:endParaRPr lang="zh-CN" altLang="en-US"/>
          </a:p>
        </p:txBody>
      </p:sp>
    </p:spTree>
    <p:extLst>
      <p:ext uri="{BB962C8B-B14F-4D97-AF65-F5344CB8AC3E}">
        <p14:creationId xmlns:p14="http://schemas.microsoft.com/office/powerpoint/2010/main" val="374676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052C95-9A5B-4517-8C3E-EBEB74498453}" type="slidenum">
              <a:rPr lang="zh-CN" altLang="en-US" smtClean="0"/>
              <a:t>16</a:t>
            </a:fld>
            <a:endParaRPr lang="zh-CN" altLang="en-US"/>
          </a:p>
        </p:txBody>
      </p:sp>
    </p:spTree>
    <p:extLst>
      <p:ext uri="{BB962C8B-B14F-4D97-AF65-F5344CB8AC3E}">
        <p14:creationId xmlns:p14="http://schemas.microsoft.com/office/powerpoint/2010/main" val="2007377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052C95-9A5B-4517-8C3E-EBEB74498453}" type="slidenum">
              <a:rPr lang="zh-CN" altLang="en-US" smtClean="0"/>
              <a:t>17</a:t>
            </a:fld>
            <a:endParaRPr lang="zh-CN" altLang="en-US"/>
          </a:p>
        </p:txBody>
      </p:sp>
    </p:spTree>
    <p:extLst>
      <p:ext uri="{BB962C8B-B14F-4D97-AF65-F5344CB8AC3E}">
        <p14:creationId xmlns:p14="http://schemas.microsoft.com/office/powerpoint/2010/main" val="2104167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FB3BA-B18E-DEC1-3E6C-4920AFE4E2C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96C1B8B-823F-2425-71B0-85CE082B45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F92AB0-C7C0-8587-6FD3-30D04F0E972E}"/>
              </a:ext>
            </a:extLst>
          </p:cNvPr>
          <p:cNvSpPr>
            <a:spLocks noGrp="1"/>
          </p:cNvSpPr>
          <p:nvPr>
            <p:ph type="dt" sz="half" idx="10"/>
          </p:nvPr>
        </p:nvSpPr>
        <p:spPr/>
        <p:txBody>
          <a:bodyPr/>
          <a:lstStyle/>
          <a:p>
            <a:fld id="{4A04161D-42D6-470B-805E-5931B541BEF7}" type="datetimeFigureOut">
              <a:rPr lang="zh-CN" altLang="en-US" smtClean="0"/>
              <a:t>2023/2/20</a:t>
            </a:fld>
            <a:endParaRPr lang="zh-CN" altLang="en-US"/>
          </a:p>
        </p:txBody>
      </p:sp>
      <p:sp>
        <p:nvSpPr>
          <p:cNvPr id="5" name="页脚占位符 4">
            <a:extLst>
              <a:ext uri="{FF2B5EF4-FFF2-40B4-BE49-F238E27FC236}">
                <a16:creationId xmlns:a16="http://schemas.microsoft.com/office/drawing/2014/main" id="{D661379A-C11E-0B4A-0FD1-486A98C02F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85E933-0268-110F-AFA0-D62C45416ECC}"/>
              </a:ext>
            </a:extLst>
          </p:cNvPr>
          <p:cNvSpPr>
            <a:spLocks noGrp="1"/>
          </p:cNvSpPr>
          <p:nvPr>
            <p:ph type="sldNum" sz="quarter" idx="12"/>
          </p:nvPr>
        </p:nvSpPr>
        <p:spPr/>
        <p:txBody>
          <a:body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161448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3DEE9-4017-21BA-AF15-E1AEED1E787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BC19C68-5C6F-5E0E-439E-A548984F0D6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04FDBA-A8BF-4615-40D4-071E5FEE27B6}"/>
              </a:ext>
            </a:extLst>
          </p:cNvPr>
          <p:cNvSpPr>
            <a:spLocks noGrp="1"/>
          </p:cNvSpPr>
          <p:nvPr>
            <p:ph type="dt" sz="half" idx="10"/>
          </p:nvPr>
        </p:nvSpPr>
        <p:spPr/>
        <p:txBody>
          <a:bodyPr/>
          <a:lstStyle/>
          <a:p>
            <a:fld id="{4A04161D-42D6-470B-805E-5931B541BEF7}" type="datetimeFigureOut">
              <a:rPr lang="zh-CN" altLang="en-US" smtClean="0"/>
              <a:t>2023/2/20</a:t>
            </a:fld>
            <a:endParaRPr lang="zh-CN" altLang="en-US"/>
          </a:p>
        </p:txBody>
      </p:sp>
      <p:sp>
        <p:nvSpPr>
          <p:cNvPr id="5" name="页脚占位符 4">
            <a:extLst>
              <a:ext uri="{FF2B5EF4-FFF2-40B4-BE49-F238E27FC236}">
                <a16:creationId xmlns:a16="http://schemas.microsoft.com/office/drawing/2014/main" id="{8076B259-A67F-AB9C-CD3F-33AF2A6331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703F1D-84A7-1844-CEE0-F6CC6F069B3B}"/>
              </a:ext>
            </a:extLst>
          </p:cNvPr>
          <p:cNvSpPr>
            <a:spLocks noGrp="1"/>
          </p:cNvSpPr>
          <p:nvPr>
            <p:ph type="sldNum" sz="quarter" idx="12"/>
          </p:nvPr>
        </p:nvSpPr>
        <p:spPr/>
        <p:txBody>
          <a:body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3781774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73D60B5-3F32-AD71-9045-D0FA02F9D5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DE80A2B-ADBF-6FEE-635B-FDD1641C128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566CB7-98BA-C868-FF9A-D23A5AAD4F0E}"/>
              </a:ext>
            </a:extLst>
          </p:cNvPr>
          <p:cNvSpPr>
            <a:spLocks noGrp="1"/>
          </p:cNvSpPr>
          <p:nvPr>
            <p:ph type="dt" sz="half" idx="10"/>
          </p:nvPr>
        </p:nvSpPr>
        <p:spPr/>
        <p:txBody>
          <a:bodyPr/>
          <a:lstStyle/>
          <a:p>
            <a:fld id="{4A04161D-42D6-470B-805E-5931B541BEF7}" type="datetimeFigureOut">
              <a:rPr lang="zh-CN" altLang="en-US" smtClean="0"/>
              <a:t>2023/2/20</a:t>
            </a:fld>
            <a:endParaRPr lang="zh-CN" altLang="en-US"/>
          </a:p>
        </p:txBody>
      </p:sp>
      <p:sp>
        <p:nvSpPr>
          <p:cNvPr id="5" name="页脚占位符 4">
            <a:extLst>
              <a:ext uri="{FF2B5EF4-FFF2-40B4-BE49-F238E27FC236}">
                <a16:creationId xmlns:a16="http://schemas.microsoft.com/office/drawing/2014/main" id="{FB91180C-F54D-80AC-DD6D-692325DB33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7601E0-44E1-C0D8-BA09-EF88AD66BC00}"/>
              </a:ext>
            </a:extLst>
          </p:cNvPr>
          <p:cNvSpPr>
            <a:spLocks noGrp="1"/>
          </p:cNvSpPr>
          <p:nvPr>
            <p:ph type="sldNum" sz="quarter" idx="12"/>
          </p:nvPr>
        </p:nvSpPr>
        <p:spPr/>
        <p:txBody>
          <a:body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4167284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B214-8B47-223A-1CF5-72D03FE86A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BEE03A-37AD-9C95-639F-068C82BF226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8C7AA2-FA3D-9C92-5A13-30D5AC60010D}"/>
              </a:ext>
            </a:extLst>
          </p:cNvPr>
          <p:cNvSpPr>
            <a:spLocks noGrp="1"/>
          </p:cNvSpPr>
          <p:nvPr>
            <p:ph type="dt" sz="half" idx="10"/>
          </p:nvPr>
        </p:nvSpPr>
        <p:spPr/>
        <p:txBody>
          <a:bodyPr/>
          <a:lstStyle/>
          <a:p>
            <a:fld id="{4A04161D-42D6-470B-805E-5931B541BEF7}" type="datetimeFigureOut">
              <a:rPr lang="zh-CN" altLang="en-US" smtClean="0"/>
              <a:t>2023/2/20</a:t>
            </a:fld>
            <a:endParaRPr lang="zh-CN" altLang="en-US"/>
          </a:p>
        </p:txBody>
      </p:sp>
      <p:sp>
        <p:nvSpPr>
          <p:cNvPr id="5" name="页脚占位符 4">
            <a:extLst>
              <a:ext uri="{FF2B5EF4-FFF2-40B4-BE49-F238E27FC236}">
                <a16:creationId xmlns:a16="http://schemas.microsoft.com/office/drawing/2014/main" id="{B4AF208E-5CAA-29FC-D025-A7E107CC4F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6FD161-7AEB-89B5-A6EF-6D6982276CF1}"/>
              </a:ext>
            </a:extLst>
          </p:cNvPr>
          <p:cNvSpPr>
            <a:spLocks noGrp="1"/>
          </p:cNvSpPr>
          <p:nvPr>
            <p:ph type="sldNum" sz="quarter" idx="12"/>
          </p:nvPr>
        </p:nvSpPr>
        <p:spPr/>
        <p:txBody>
          <a:body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4094925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B7A64-974B-7FF5-1FBA-71C0CB8D12B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F8DE448-7135-CF17-2AAA-15114DF680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E815D61-9D72-7FE4-F1B2-8183BF9F9EA7}"/>
              </a:ext>
            </a:extLst>
          </p:cNvPr>
          <p:cNvSpPr>
            <a:spLocks noGrp="1"/>
          </p:cNvSpPr>
          <p:nvPr>
            <p:ph type="dt" sz="half" idx="10"/>
          </p:nvPr>
        </p:nvSpPr>
        <p:spPr/>
        <p:txBody>
          <a:bodyPr/>
          <a:lstStyle/>
          <a:p>
            <a:fld id="{4A04161D-42D6-470B-805E-5931B541BEF7}" type="datetimeFigureOut">
              <a:rPr lang="zh-CN" altLang="en-US" smtClean="0"/>
              <a:t>2023/2/20</a:t>
            </a:fld>
            <a:endParaRPr lang="zh-CN" altLang="en-US"/>
          </a:p>
        </p:txBody>
      </p:sp>
      <p:sp>
        <p:nvSpPr>
          <p:cNvPr id="5" name="页脚占位符 4">
            <a:extLst>
              <a:ext uri="{FF2B5EF4-FFF2-40B4-BE49-F238E27FC236}">
                <a16:creationId xmlns:a16="http://schemas.microsoft.com/office/drawing/2014/main" id="{6B32A689-74BB-D820-494E-8FCE39D9852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E4DC3E-2FE6-BFC6-DBFF-0D17F5F0C1EB}"/>
              </a:ext>
            </a:extLst>
          </p:cNvPr>
          <p:cNvSpPr>
            <a:spLocks noGrp="1"/>
          </p:cNvSpPr>
          <p:nvPr>
            <p:ph type="sldNum" sz="quarter" idx="12"/>
          </p:nvPr>
        </p:nvSpPr>
        <p:spPr/>
        <p:txBody>
          <a:body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59074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6FB7F-2D1B-E43D-ECB5-5AD8585F0A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4AA1C3-9833-A836-7282-D8BD6C8C84E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2B3DB0-6400-DEC7-2B30-FB7986C7562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01E174-6AD7-6427-5CE9-A9BAF46046F2}"/>
              </a:ext>
            </a:extLst>
          </p:cNvPr>
          <p:cNvSpPr>
            <a:spLocks noGrp="1"/>
          </p:cNvSpPr>
          <p:nvPr>
            <p:ph type="dt" sz="half" idx="10"/>
          </p:nvPr>
        </p:nvSpPr>
        <p:spPr/>
        <p:txBody>
          <a:bodyPr/>
          <a:lstStyle/>
          <a:p>
            <a:fld id="{4A04161D-42D6-470B-805E-5931B541BEF7}" type="datetimeFigureOut">
              <a:rPr lang="zh-CN" altLang="en-US" smtClean="0"/>
              <a:t>2023/2/20</a:t>
            </a:fld>
            <a:endParaRPr lang="zh-CN" altLang="en-US"/>
          </a:p>
        </p:txBody>
      </p:sp>
      <p:sp>
        <p:nvSpPr>
          <p:cNvPr id="6" name="页脚占位符 5">
            <a:extLst>
              <a:ext uri="{FF2B5EF4-FFF2-40B4-BE49-F238E27FC236}">
                <a16:creationId xmlns:a16="http://schemas.microsoft.com/office/drawing/2014/main" id="{7B5AA43E-AD34-75D5-8FF8-4F7B9DD0CF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8E0980-F99C-DDD3-A77F-E7C5414E7FEB}"/>
              </a:ext>
            </a:extLst>
          </p:cNvPr>
          <p:cNvSpPr>
            <a:spLocks noGrp="1"/>
          </p:cNvSpPr>
          <p:nvPr>
            <p:ph type="sldNum" sz="quarter" idx="12"/>
          </p:nvPr>
        </p:nvSpPr>
        <p:spPr/>
        <p:txBody>
          <a:body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248076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E8CBFC-3DA5-69CF-5529-7A41DF27A7A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3E7A754-AD40-3C36-0B05-022B19F7E1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6A85000-B40C-E9B8-9031-BB1EAB5B7A6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BDF7258-004C-372D-2F1C-7A3F5C84D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973573-1120-A2A0-F0DB-1AD265A7D93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9393FD2-AC0E-DF4D-699D-4499A4FE91F6}"/>
              </a:ext>
            </a:extLst>
          </p:cNvPr>
          <p:cNvSpPr>
            <a:spLocks noGrp="1"/>
          </p:cNvSpPr>
          <p:nvPr>
            <p:ph type="dt" sz="half" idx="10"/>
          </p:nvPr>
        </p:nvSpPr>
        <p:spPr/>
        <p:txBody>
          <a:bodyPr/>
          <a:lstStyle/>
          <a:p>
            <a:fld id="{4A04161D-42D6-470B-805E-5931B541BEF7}" type="datetimeFigureOut">
              <a:rPr lang="zh-CN" altLang="en-US" smtClean="0"/>
              <a:t>2023/2/20</a:t>
            </a:fld>
            <a:endParaRPr lang="zh-CN" altLang="en-US"/>
          </a:p>
        </p:txBody>
      </p:sp>
      <p:sp>
        <p:nvSpPr>
          <p:cNvPr id="8" name="页脚占位符 7">
            <a:extLst>
              <a:ext uri="{FF2B5EF4-FFF2-40B4-BE49-F238E27FC236}">
                <a16:creationId xmlns:a16="http://schemas.microsoft.com/office/drawing/2014/main" id="{AA3F570D-1DE8-EC07-1540-CAACD23AC90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E9C2CD7-C46B-4BFF-EE78-C6AAEA866280}"/>
              </a:ext>
            </a:extLst>
          </p:cNvPr>
          <p:cNvSpPr>
            <a:spLocks noGrp="1"/>
          </p:cNvSpPr>
          <p:nvPr>
            <p:ph type="sldNum" sz="quarter" idx="12"/>
          </p:nvPr>
        </p:nvSpPr>
        <p:spPr/>
        <p:txBody>
          <a:body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45369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E18C9-230E-153A-E88A-6E56F2E05D1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8C6ABD0-A360-2FD9-9E5B-F2C339284761}"/>
              </a:ext>
            </a:extLst>
          </p:cNvPr>
          <p:cNvSpPr>
            <a:spLocks noGrp="1"/>
          </p:cNvSpPr>
          <p:nvPr>
            <p:ph type="dt" sz="half" idx="10"/>
          </p:nvPr>
        </p:nvSpPr>
        <p:spPr/>
        <p:txBody>
          <a:bodyPr/>
          <a:lstStyle/>
          <a:p>
            <a:fld id="{4A04161D-42D6-470B-805E-5931B541BEF7}" type="datetimeFigureOut">
              <a:rPr lang="zh-CN" altLang="en-US" smtClean="0"/>
              <a:t>2023/2/20</a:t>
            </a:fld>
            <a:endParaRPr lang="zh-CN" altLang="en-US"/>
          </a:p>
        </p:txBody>
      </p:sp>
      <p:sp>
        <p:nvSpPr>
          <p:cNvPr id="4" name="页脚占位符 3">
            <a:extLst>
              <a:ext uri="{FF2B5EF4-FFF2-40B4-BE49-F238E27FC236}">
                <a16:creationId xmlns:a16="http://schemas.microsoft.com/office/drawing/2014/main" id="{4F774B37-0D4E-65D2-D16F-6FD6B327BB5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50F1C27-1813-0031-0F9F-DFA7FC5DFC8C}"/>
              </a:ext>
            </a:extLst>
          </p:cNvPr>
          <p:cNvSpPr>
            <a:spLocks noGrp="1"/>
          </p:cNvSpPr>
          <p:nvPr>
            <p:ph type="sldNum" sz="quarter" idx="12"/>
          </p:nvPr>
        </p:nvSpPr>
        <p:spPr/>
        <p:txBody>
          <a:body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123317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861B1D-2614-718F-CF47-7A8B5EA3322A}"/>
              </a:ext>
            </a:extLst>
          </p:cNvPr>
          <p:cNvSpPr>
            <a:spLocks noGrp="1"/>
          </p:cNvSpPr>
          <p:nvPr>
            <p:ph type="dt" sz="half" idx="10"/>
          </p:nvPr>
        </p:nvSpPr>
        <p:spPr/>
        <p:txBody>
          <a:bodyPr/>
          <a:lstStyle/>
          <a:p>
            <a:fld id="{4A04161D-42D6-470B-805E-5931B541BEF7}" type="datetimeFigureOut">
              <a:rPr lang="zh-CN" altLang="en-US" smtClean="0"/>
              <a:t>2023/2/20</a:t>
            </a:fld>
            <a:endParaRPr lang="zh-CN" altLang="en-US"/>
          </a:p>
        </p:txBody>
      </p:sp>
      <p:sp>
        <p:nvSpPr>
          <p:cNvPr id="3" name="页脚占位符 2">
            <a:extLst>
              <a:ext uri="{FF2B5EF4-FFF2-40B4-BE49-F238E27FC236}">
                <a16:creationId xmlns:a16="http://schemas.microsoft.com/office/drawing/2014/main" id="{3A25DC33-02B2-B215-0AA3-BE312780EE3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A168D3F-DB98-98CA-52C1-149A8C84751B}"/>
              </a:ext>
            </a:extLst>
          </p:cNvPr>
          <p:cNvSpPr>
            <a:spLocks noGrp="1"/>
          </p:cNvSpPr>
          <p:nvPr>
            <p:ph type="sldNum" sz="quarter" idx="12"/>
          </p:nvPr>
        </p:nvSpPr>
        <p:spPr/>
        <p:txBody>
          <a:body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401593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A3FFA-AFDF-C8A5-BA7E-CD7ABADEF5B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350BBE7-CA90-E151-2431-F102742241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3A07E09-77AB-1537-6B25-F534ED4236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A81297-8DC3-E11E-0231-CDE195F29867}"/>
              </a:ext>
            </a:extLst>
          </p:cNvPr>
          <p:cNvSpPr>
            <a:spLocks noGrp="1"/>
          </p:cNvSpPr>
          <p:nvPr>
            <p:ph type="dt" sz="half" idx="10"/>
          </p:nvPr>
        </p:nvSpPr>
        <p:spPr/>
        <p:txBody>
          <a:bodyPr/>
          <a:lstStyle/>
          <a:p>
            <a:fld id="{4A04161D-42D6-470B-805E-5931B541BEF7}" type="datetimeFigureOut">
              <a:rPr lang="zh-CN" altLang="en-US" smtClean="0"/>
              <a:t>2023/2/20</a:t>
            </a:fld>
            <a:endParaRPr lang="zh-CN" altLang="en-US"/>
          </a:p>
        </p:txBody>
      </p:sp>
      <p:sp>
        <p:nvSpPr>
          <p:cNvPr id="6" name="页脚占位符 5">
            <a:extLst>
              <a:ext uri="{FF2B5EF4-FFF2-40B4-BE49-F238E27FC236}">
                <a16:creationId xmlns:a16="http://schemas.microsoft.com/office/drawing/2014/main" id="{A9A35E25-E4B2-75BE-3B7B-72E552916F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6119468-1629-7EF2-8699-25A1DE29C3C9}"/>
              </a:ext>
            </a:extLst>
          </p:cNvPr>
          <p:cNvSpPr>
            <a:spLocks noGrp="1"/>
          </p:cNvSpPr>
          <p:nvPr>
            <p:ph type="sldNum" sz="quarter" idx="12"/>
          </p:nvPr>
        </p:nvSpPr>
        <p:spPr/>
        <p:txBody>
          <a:body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4214011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4DFE7-99DE-FD3E-5453-36D6FAB487F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99B887-3B1B-DE6A-FC03-3D8C63CEF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EA1ACB3-8653-6CEA-1A12-7B0C7DA4D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7C50B8-A69D-A009-5ED2-9D40FEEB2F60}"/>
              </a:ext>
            </a:extLst>
          </p:cNvPr>
          <p:cNvSpPr>
            <a:spLocks noGrp="1"/>
          </p:cNvSpPr>
          <p:nvPr>
            <p:ph type="dt" sz="half" idx="10"/>
          </p:nvPr>
        </p:nvSpPr>
        <p:spPr/>
        <p:txBody>
          <a:bodyPr/>
          <a:lstStyle/>
          <a:p>
            <a:fld id="{4A04161D-42D6-470B-805E-5931B541BEF7}" type="datetimeFigureOut">
              <a:rPr lang="zh-CN" altLang="en-US" smtClean="0"/>
              <a:t>2023/2/20</a:t>
            </a:fld>
            <a:endParaRPr lang="zh-CN" altLang="en-US"/>
          </a:p>
        </p:txBody>
      </p:sp>
      <p:sp>
        <p:nvSpPr>
          <p:cNvPr id="6" name="页脚占位符 5">
            <a:extLst>
              <a:ext uri="{FF2B5EF4-FFF2-40B4-BE49-F238E27FC236}">
                <a16:creationId xmlns:a16="http://schemas.microsoft.com/office/drawing/2014/main" id="{D7E8222B-B5FA-855C-2588-3B06FA59BE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DD61D6-F19B-BE5D-B08F-2EF5BC6B28FC}"/>
              </a:ext>
            </a:extLst>
          </p:cNvPr>
          <p:cNvSpPr>
            <a:spLocks noGrp="1"/>
          </p:cNvSpPr>
          <p:nvPr>
            <p:ph type="sldNum" sz="quarter" idx="12"/>
          </p:nvPr>
        </p:nvSpPr>
        <p:spPr/>
        <p:txBody>
          <a:body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397533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3EE246-BB85-D84E-CBC7-F7FB340185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F74AD51-E7A9-2FA7-385A-0AC41A7521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F5AC51-1528-2E37-6F36-4072883B00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04161D-42D6-470B-805E-5931B541BEF7}" type="datetimeFigureOut">
              <a:rPr lang="zh-CN" altLang="en-US" smtClean="0"/>
              <a:t>2023/2/20</a:t>
            </a:fld>
            <a:endParaRPr lang="zh-CN" altLang="en-US"/>
          </a:p>
        </p:txBody>
      </p:sp>
      <p:sp>
        <p:nvSpPr>
          <p:cNvPr id="5" name="页脚占位符 4">
            <a:extLst>
              <a:ext uri="{FF2B5EF4-FFF2-40B4-BE49-F238E27FC236}">
                <a16:creationId xmlns:a16="http://schemas.microsoft.com/office/drawing/2014/main" id="{6C487E83-F91B-12DB-FCC0-2130541D0C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240DCE4-16B2-A875-3AE9-DFD71CC3C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3561A-2E89-425E-A0A8-1AF7CAA4F99B}" type="slidenum">
              <a:rPr lang="zh-CN" altLang="en-US" smtClean="0"/>
              <a:t>‹#›</a:t>
            </a:fld>
            <a:endParaRPr lang="zh-CN" altLang="en-US"/>
          </a:p>
        </p:txBody>
      </p:sp>
    </p:spTree>
    <p:extLst>
      <p:ext uri="{BB962C8B-B14F-4D97-AF65-F5344CB8AC3E}">
        <p14:creationId xmlns:p14="http://schemas.microsoft.com/office/powerpoint/2010/main" val="1394846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6.xml"/><Relationship Id="rId7" Type="http://schemas.openxmlformats.org/officeDocument/2006/relationships/image" Target="../media/image51.jpe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97.png"/></Relationships>
</file>

<file path=ppt/slides/_rels/slide14.xml.rels><?xml version="1.0" encoding="UTF-8" standalone="yes"?>
<Relationships xmlns="http://schemas.openxmlformats.org/package/2006/relationships"><Relationship Id="rId8" Type="http://schemas.openxmlformats.org/officeDocument/2006/relationships/image" Target="../media/image880.png"/><Relationship Id="rId13" Type="http://schemas.openxmlformats.org/officeDocument/2006/relationships/image" Target="../media/image930.png"/><Relationship Id="rId3" Type="http://schemas.openxmlformats.org/officeDocument/2006/relationships/notesSlide" Target="../notesSlides/notesSlide7.xml"/><Relationship Id="rId7" Type="http://schemas.openxmlformats.org/officeDocument/2006/relationships/image" Target="../media/image870.png"/><Relationship Id="rId12" Type="http://schemas.openxmlformats.org/officeDocument/2006/relationships/image" Target="../media/image920.png"/><Relationship Id="rId17" Type="http://schemas.openxmlformats.org/officeDocument/2006/relationships/image" Target="../media/image970.png"/><Relationship Id="rId2" Type="http://schemas.openxmlformats.org/officeDocument/2006/relationships/slideLayout" Target="../slideLayouts/slideLayout1.xml"/><Relationship Id="rId16" Type="http://schemas.openxmlformats.org/officeDocument/2006/relationships/image" Target="../media/image960.png"/><Relationship Id="rId1" Type="http://schemas.openxmlformats.org/officeDocument/2006/relationships/tags" Target="../tags/tag14.xml"/><Relationship Id="rId6" Type="http://schemas.openxmlformats.org/officeDocument/2006/relationships/image" Target="../media/image860.png"/><Relationship Id="rId11" Type="http://schemas.openxmlformats.org/officeDocument/2006/relationships/image" Target="../media/image910.png"/><Relationship Id="rId5" Type="http://schemas.openxmlformats.org/officeDocument/2006/relationships/image" Target="../media/image850.png"/><Relationship Id="rId15" Type="http://schemas.openxmlformats.org/officeDocument/2006/relationships/image" Target="../media/image950.png"/><Relationship Id="rId10" Type="http://schemas.openxmlformats.org/officeDocument/2006/relationships/image" Target="../media/image900.png"/><Relationship Id="rId4" Type="http://schemas.openxmlformats.org/officeDocument/2006/relationships/image" Target="../media/image840.png"/><Relationship Id="rId9" Type="http://schemas.openxmlformats.org/officeDocument/2006/relationships/image" Target="../media/image89.png"/><Relationship Id="rId14" Type="http://schemas.openxmlformats.org/officeDocument/2006/relationships/image" Target="../media/image940.png"/></Relationships>
</file>

<file path=ppt/slides/_rels/slide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99.png"/></Relationships>
</file>

<file path=ppt/slides/_rels/slide1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video" Target="../media/media2.mp4"/><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75.png"/><Relationship Id="rId17" Type="http://schemas.openxmlformats.org/officeDocument/2006/relationships/image" Target="../media/image111.png"/><Relationship Id="rId2" Type="http://schemas.microsoft.com/office/2007/relationships/media" Target="../media/media2.mp4"/><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tags" Target="../tags/tag16.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notesSlide" Target="../notesSlides/notesSlide8.xml"/><Relationship Id="rId15" Type="http://schemas.openxmlformats.org/officeDocument/2006/relationships/image" Target="../media/image108.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slideLayout" Target="../slideLayouts/slideLayout1.xml"/><Relationship Id="rId9" Type="http://schemas.openxmlformats.org/officeDocument/2006/relationships/image" Target="../media/image103.png"/><Relationship Id="rId14" Type="http://schemas.openxmlformats.org/officeDocument/2006/relationships/image" Target="../media/image106.png"/></Relationships>
</file>

<file path=ppt/slides/_rels/slide1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notesSlide" Target="../notesSlides/notesSlide9.xml"/><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slideLayout" Target="../slideLayouts/slideLayout1.xml"/><Relationship Id="rId16" Type="http://schemas.openxmlformats.org/officeDocument/2006/relationships/image" Target="../media/image109.png"/><Relationship Id="rId1" Type="http://schemas.openxmlformats.org/officeDocument/2006/relationships/tags" Target="../tags/tag17.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31.png"/></Relationships>
</file>

<file path=ppt/slides/_rels/slide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134.png"/><Relationship Id="rId4" Type="http://schemas.openxmlformats.org/officeDocument/2006/relationships/image" Target="../media/image13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jpeg"/><Relationship Id="rId3" Type="http://schemas.microsoft.com/office/2007/relationships/media" Target="../media/media1.mp4"/><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video" Target="NULL" TargetMode="External"/><Relationship Id="rId16" Type="http://schemas.openxmlformats.org/officeDocument/2006/relationships/image" Target="../media/image13.png"/><Relationship Id="rId1" Type="http://schemas.openxmlformats.org/officeDocument/2006/relationships/tags" Target="../tags/tag2.xml"/><Relationship Id="rId6" Type="http://schemas.openxmlformats.org/officeDocument/2006/relationships/image" Target="../media/image3.jpeg"/><Relationship Id="rId11" Type="http://schemas.openxmlformats.org/officeDocument/2006/relationships/image" Target="../media/image8.jpeg"/><Relationship Id="rId5" Type="http://schemas.openxmlformats.org/officeDocument/2006/relationships/notesSlide" Target="../notesSlides/notesSlide1.xm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image" Target="../media/image6.png"/><Relationship Id="rId14"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10.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slideLayout" Target="../slideLayouts/slideLayout1.xml"/><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tags" Target="../tags/tag20.xml"/><Relationship Id="rId6" Type="http://schemas.openxmlformats.org/officeDocument/2006/relationships/image" Target="../media/image1340.png"/><Relationship Id="rId11" Type="http://schemas.openxmlformats.org/officeDocument/2006/relationships/image" Target="../media/image139.png"/><Relationship Id="rId5" Type="http://schemas.openxmlformats.org/officeDocument/2006/relationships/image" Target="../media/image1330.png"/><Relationship Id="rId15" Type="http://schemas.openxmlformats.org/officeDocument/2006/relationships/image" Target="../media/image143.png"/><Relationship Id="rId10" Type="http://schemas.openxmlformats.org/officeDocument/2006/relationships/image" Target="../media/image138.png"/><Relationship Id="rId19" Type="http://schemas.openxmlformats.org/officeDocument/2006/relationships/image" Target="../media/image147.png"/><Relationship Id="rId4" Type="http://schemas.openxmlformats.org/officeDocument/2006/relationships/image" Target="../media/image1320.png"/><Relationship Id="rId9" Type="http://schemas.openxmlformats.org/officeDocument/2006/relationships/image" Target="../media/image137.png"/><Relationship Id="rId14" Type="http://schemas.openxmlformats.org/officeDocument/2006/relationships/image" Target="../media/image142.png"/></Relationships>
</file>

<file path=ppt/slides/_rels/slide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150.png"/></Relationships>
</file>

<file path=ppt/slides/_rels/slide22.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0.png"/><Relationship Id="rId7" Type="http://schemas.openxmlformats.org/officeDocument/2006/relationships/image" Target="../media/image154.pn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160.png"/></Relationships>
</file>

<file path=ppt/slides/_rels/slide24.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74.png"/><Relationship Id="rId3" Type="http://schemas.openxmlformats.org/officeDocument/2006/relationships/image" Target="../media/image128.png"/><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73.png"/><Relationship Id="rId2" Type="http://schemas.openxmlformats.org/officeDocument/2006/relationships/slideLayout" Target="../slideLayouts/slideLayout1.xml"/><Relationship Id="rId16" Type="http://schemas.openxmlformats.org/officeDocument/2006/relationships/image" Target="../media/image172.png"/><Relationship Id="rId1" Type="http://schemas.openxmlformats.org/officeDocument/2006/relationships/tags" Target="../tags/tag24.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0.png"/><Relationship Id="rId15" Type="http://schemas.openxmlformats.org/officeDocument/2006/relationships/image" Target="../media/image171.png"/><Relationship Id="rId10" Type="http://schemas.openxmlformats.org/officeDocument/2006/relationships/image" Target="../media/image166.png"/><Relationship Id="rId19" Type="http://schemas.openxmlformats.org/officeDocument/2006/relationships/image" Target="../media/image175.png"/><Relationship Id="rId4" Type="http://schemas.openxmlformats.org/officeDocument/2006/relationships/image" Target="../media/image1600.png"/><Relationship Id="rId9" Type="http://schemas.openxmlformats.org/officeDocument/2006/relationships/image" Target="../media/image165.png"/><Relationship Id="rId14" Type="http://schemas.openxmlformats.org/officeDocument/2006/relationships/image" Target="../media/image170.png"/></Relationships>
</file>

<file path=ppt/slides/_rels/slide25.xml.rels><?xml version="1.0" encoding="UTF-8" standalone="yes"?>
<Relationships xmlns="http://schemas.openxmlformats.org/package/2006/relationships"><Relationship Id="rId8" Type="http://schemas.openxmlformats.org/officeDocument/2006/relationships/image" Target="../media/image176.png"/><Relationship Id="rId13" Type="http://schemas.microsoft.com/office/2007/relationships/hdphoto" Target="../media/hdphoto6.wdp"/><Relationship Id="rId18" Type="http://schemas.openxmlformats.org/officeDocument/2006/relationships/image" Target="../media/image1600.png"/><Relationship Id="rId26" Type="http://schemas.openxmlformats.org/officeDocument/2006/relationships/image" Target="../media/image167.png"/><Relationship Id="rId3" Type="http://schemas.openxmlformats.org/officeDocument/2006/relationships/image" Target="../media/image161.png"/><Relationship Id="rId21" Type="http://schemas.openxmlformats.org/officeDocument/2006/relationships/image" Target="../media/image163.png"/><Relationship Id="rId7" Type="http://schemas.openxmlformats.org/officeDocument/2006/relationships/image" Target="../media/image179.png"/><Relationship Id="rId12" Type="http://schemas.openxmlformats.org/officeDocument/2006/relationships/image" Target="../media/image181.png"/><Relationship Id="rId17" Type="http://schemas.microsoft.com/office/2007/relationships/hdphoto" Target="../media/hdphoto8.wdp"/><Relationship Id="rId25" Type="http://schemas.openxmlformats.org/officeDocument/2006/relationships/image" Target="../media/image166.png"/><Relationship Id="rId2" Type="http://schemas.openxmlformats.org/officeDocument/2006/relationships/slideLayout" Target="../slideLayouts/slideLayout1.xml"/><Relationship Id="rId16" Type="http://schemas.openxmlformats.org/officeDocument/2006/relationships/image" Target="../media/image183.png"/><Relationship Id="rId20" Type="http://schemas.openxmlformats.org/officeDocument/2006/relationships/image" Target="../media/image162.png"/><Relationship Id="rId1" Type="http://schemas.openxmlformats.org/officeDocument/2006/relationships/tags" Target="../tags/tag25.xml"/><Relationship Id="rId6" Type="http://schemas.openxmlformats.org/officeDocument/2006/relationships/image" Target="../media/image178.png"/><Relationship Id="rId11" Type="http://schemas.microsoft.com/office/2007/relationships/hdphoto" Target="../media/hdphoto5.wdp"/><Relationship Id="rId24" Type="http://schemas.openxmlformats.org/officeDocument/2006/relationships/image" Target="../media/image168.png"/><Relationship Id="rId5" Type="http://schemas.openxmlformats.org/officeDocument/2006/relationships/image" Target="../media/image177.png"/><Relationship Id="rId15" Type="http://schemas.microsoft.com/office/2007/relationships/hdphoto" Target="../media/hdphoto7.wdp"/><Relationship Id="rId23" Type="http://schemas.openxmlformats.org/officeDocument/2006/relationships/image" Target="../media/image171.png"/><Relationship Id="rId10" Type="http://schemas.openxmlformats.org/officeDocument/2006/relationships/image" Target="../media/image180.png"/><Relationship Id="rId19" Type="http://schemas.openxmlformats.org/officeDocument/2006/relationships/image" Target="../media/image1610.png"/><Relationship Id="rId4" Type="http://schemas.microsoft.com/office/2007/relationships/hdphoto" Target="../media/hdphoto3.wdp"/><Relationship Id="rId9" Type="http://schemas.microsoft.com/office/2007/relationships/hdphoto" Target="../media/hdphoto4.wdp"/><Relationship Id="rId14" Type="http://schemas.openxmlformats.org/officeDocument/2006/relationships/image" Target="../media/image182.png"/><Relationship Id="rId22" Type="http://schemas.openxmlformats.org/officeDocument/2006/relationships/image" Target="../media/image170.png"/><Relationship Id="rId27" Type="http://schemas.openxmlformats.org/officeDocument/2006/relationships/image" Target="../media/image174.png"/></Relationships>
</file>

<file path=ppt/slides/_rels/slide2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187.png"/><Relationship Id="rId4" Type="http://schemas.openxmlformats.org/officeDocument/2006/relationships/image" Target="../media/image184.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202.png"/><Relationship Id="rId2" Type="http://schemas.openxmlformats.org/officeDocument/2006/relationships/image" Target="../media/image186.png"/><Relationship Id="rId16"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19" Type="http://schemas.openxmlformats.org/officeDocument/2006/relationships/image" Target="../media/image204.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notesSlide" Target="../notesSlides/notesSlide2.xml"/><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slideLayout" Target="../slideLayouts/slideLayout1.xml"/><Relationship Id="rId16" Type="http://schemas.openxmlformats.org/officeDocument/2006/relationships/image" Target="../media/image27.png"/><Relationship Id="rId1" Type="http://schemas.openxmlformats.org/officeDocument/2006/relationships/tags" Target="../tags/tag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40.png"/><Relationship Id="rId3" Type="http://schemas.openxmlformats.org/officeDocument/2006/relationships/notesSlide" Target="../notesSlides/notesSlide3.xml"/><Relationship Id="rId7" Type="http://schemas.openxmlformats.org/officeDocument/2006/relationships/image" Target="../media/image340.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330.png"/><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36.png"/><Relationship Id="rId1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36.jpeg"/><Relationship Id="rId5" Type="http://schemas.openxmlformats.org/officeDocument/2006/relationships/image" Target="../media/image47.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490.png"/><Relationship Id="rId13" Type="http://schemas.microsoft.com/office/2007/relationships/hdphoto" Target="../media/hdphoto1.wdp"/><Relationship Id="rId3" Type="http://schemas.openxmlformats.org/officeDocument/2006/relationships/notesSlide" Target="../notesSlides/notesSlide4.xml"/><Relationship Id="rId7" Type="http://schemas.openxmlformats.org/officeDocument/2006/relationships/image" Target="../media/image480.png"/><Relationship Id="rId12"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470.png"/><Relationship Id="rId11" Type="http://schemas.openxmlformats.org/officeDocument/2006/relationships/image" Target="../media/image52.png"/><Relationship Id="rId5" Type="http://schemas.openxmlformats.org/officeDocument/2006/relationships/image" Target="../media/image460.png"/><Relationship Id="rId10"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image" Target="../media/image500.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50.png"/><Relationship Id="rId3" Type="http://schemas.openxmlformats.org/officeDocument/2006/relationships/notesSlide" Target="../notesSlides/notesSlide5.xml"/><Relationship Id="rId21" Type="http://schemas.openxmlformats.org/officeDocument/2006/relationships/image" Target="../media/image70.png"/><Relationship Id="rId7" Type="http://schemas.openxmlformats.org/officeDocument/2006/relationships/image" Target="../media/image560.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slideLayout" Target="../slideLayouts/slideLayout1.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7.png"/><Relationship Id="rId1" Type="http://schemas.openxmlformats.org/officeDocument/2006/relationships/tags" Target="../tags/tag9.xml"/><Relationship Id="rId6" Type="http://schemas.openxmlformats.org/officeDocument/2006/relationships/image" Target="../media/image550.pn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540.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6.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79.png"/><Relationship Id="rId4" Type="http://schemas.openxmlformats.org/officeDocument/2006/relationships/image" Target="../media/image49.jpe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microsoft.com/office/2007/relationships/hdphoto" Target="../media/hdphoto2.wdp"/><Relationship Id="rId30"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E00E621-F5CF-48C8-A3BE-09B3A48F6FFB}"/>
              </a:ext>
            </a:extLst>
          </p:cNvPr>
          <p:cNvPicPr>
            <a:picLocks noChangeAspect="1"/>
          </p:cNvPicPr>
          <p:nvPr/>
        </p:nvPicPr>
        <p:blipFill rotWithShape="1">
          <a:blip r:embed="rId3">
            <a:extLst>
              <a:ext uri="{28A0092B-C50C-407E-A947-70E740481C1C}">
                <a14:useLocalDpi xmlns:a14="http://schemas.microsoft.com/office/drawing/2010/main" val="0"/>
              </a:ext>
            </a:extLst>
          </a:blip>
          <a:srcRect l="50972"/>
          <a:stretch/>
        </p:blipFill>
        <p:spPr>
          <a:xfrm>
            <a:off x="7881700" y="543241"/>
            <a:ext cx="3841512" cy="5277566"/>
          </a:xfrm>
          <a:prstGeom prst="rect">
            <a:avLst/>
          </a:prstGeom>
          <a:effectLst>
            <a:outerShdw blurRad="76200" dir="18900000" sy="23000" kx="-1200000" algn="bl" rotWithShape="0">
              <a:prstClr val="black">
                <a:alpha val="20000"/>
              </a:prstClr>
            </a:outerShdw>
            <a:reflection blurRad="6350" stA="52000" endA="300" endPos="35000" dir="5400000" sy="-100000" algn="bl" rotWithShape="0"/>
          </a:effectLst>
        </p:spPr>
      </p:pic>
      <p:sp>
        <p:nvSpPr>
          <p:cNvPr id="22" name="文本框 21">
            <a:extLst>
              <a:ext uri="{FF2B5EF4-FFF2-40B4-BE49-F238E27FC236}">
                <a16:creationId xmlns:a16="http://schemas.microsoft.com/office/drawing/2014/main" id="{9198C80F-89CD-BB62-A046-E187E190F0DA}"/>
              </a:ext>
            </a:extLst>
          </p:cNvPr>
          <p:cNvSpPr txBox="1"/>
          <p:nvPr/>
        </p:nvSpPr>
        <p:spPr>
          <a:xfrm>
            <a:off x="789344" y="2249236"/>
            <a:ext cx="5889901" cy="923330"/>
          </a:xfrm>
          <a:prstGeom prst="rect">
            <a:avLst/>
          </a:prstGeom>
          <a:noFill/>
        </p:spPr>
        <p:txBody>
          <a:bodyPr wrap="square" rtlCol="0">
            <a:spAutoFit/>
          </a:bodyPr>
          <a:lstStyle/>
          <a:p>
            <a:pPr algn="dist"/>
            <a:r>
              <a:rPr lang="zh-CN" altLang="en-US" sz="5400" dirty="0">
                <a:latin typeface="方正小标宋简体" panose="02000000000000000000" pitchFamily="2" charset="-122"/>
                <a:ea typeface="方正小标宋简体" panose="02000000000000000000" pitchFamily="2" charset="-122"/>
              </a:rPr>
              <a:t>量子力学基础</a:t>
            </a:r>
          </a:p>
        </p:txBody>
      </p:sp>
      <p:sp>
        <p:nvSpPr>
          <p:cNvPr id="2" name="文本框 1">
            <a:extLst>
              <a:ext uri="{FF2B5EF4-FFF2-40B4-BE49-F238E27FC236}">
                <a16:creationId xmlns:a16="http://schemas.microsoft.com/office/drawing/2014/main" id="{C5B70860-7B7F-79E8-BFCC-9CAB1906F829}"/>
              </a:ext>
            </a:extLst>
          </p:cNvPr>
          <p:cNvSpPr txBox="1"/>
          <p:nvPr/>
        </p:nvSpPr>
        <p:spPr>
          <a:xfrm>
            <a:off x="520953" y="3580886"/>
            <a:ext cx="6426684" cy="1843262"/>
          </a:xfrm>
          <a:prstGeom prst="rect">
            <a:avLst/>
          </a:prstGeom>
          <a:noFill/>
        </p:spPr>
        <p:txBody>
          <a:bodyPr wrap="square" rtlCol="0">
            <a:spAutoFit/>
          </a:bodyPr>
          <a:lstStyle/>
          <a:p>
            <a:pPr algn="ctr">
              <a:lnSpc>
                <a:spcPct val="150000"/>
              </a:lnSpc>
            </a:pPr>
            <a:r>
              <a:rPr lang="zh-CN" altLang="en-US" dirty="0">
                <a:latin typeface="仿宋" panose="02010609060101010101" pitchFamily="49" charset="-122"/>
                <a:ea typeface="仿宋" panose="02010609060101010101" pitchFamily="49" charset="-122"/>
              </a:rPr>
              <a:t>黑体辐射    光电效应    康普顿效应    氢原子光谱</a:t>
            </a:r>
            <a:endParaRPr lang="en-US" altLang="zh-CN" dirty="0">
              <a:latin typeface="仿宋" panose="02010609060101010101" pitchFamily="49" charset="-122"/>
              <a:ea typeface="仿宋" panose="02010609060101010101" pitchFamily="49" charset="-122"/>
            </a:endParaRPr>
          </a:p>
          <a:p>
            <a:pPr algn="ctr">
              <a:lnSpc>
                <a:spcPct val="150000"/>
              </a:lnSpc>
              <a:spcBef>
                <a:spcPts val="600"/>
              </a:spcBef>
            </a:pPr>
            <a:r>
              <a:rPr lang="zh-CN" altLang="en-US" dirty="0">
                <a:latin typeface="仿宋" panose="02010609060101010101" pitchFamily="49" charset="-122"/>
                <a:ea typeface="仿宋" panose="02010609060101010101" pitchFamily="49" charset="-122"/>
              </a:rPr>
              <a:t>实物粒子的波粒二象性</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海森堡不确定性原理</a:t>
            </a:r>
            <a:endParaRPr lang="en-US" altLang="zh-CN" dirty="0">
              <a:latin typeface="仿宋" panose="02010609060101010101" pitchFamily="49" charset="-122"/>
              <a:ea typeface="仿宋" panose="02010609060101010101" pitchFamily="49" charset="-122"/>
            </a:endParaRPr>
          </a:p>
          <a:p>
            <a:pPr algn="ctr">
              <a:lnSpc>
                <a:spcPct val="150000"/>
              </a:lnSpc>
            </a:pPr>
            <a:r>
              <a:rPr lang="zh-CN" altLang="en-US" dirty="0">
                <a:latin typeface="仿宋" panose="02010609060101010101" pitchFamily="49" charset="-122"/>
                <a:ea typeface="仿宋" panose="02010609060101010101" pitchFamily="49" charset="-122"/>
              </a:rPr>
              <a:t>波函数 薛定谔方程</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原子中电子的四个量子数</a:t>
            </a:r>
            <a:endParaRPr lang="en-US" altLang="zh-CN" dirty="0">
              <a:latin typeface="仿宋" panose="02010609060101010101" pitchFamily="49" charset="-122"/>
              <a:ea typeface="仿宋" panose="02010609060101010101" pitchFamily="49" charset="-122"/>
            </a:endParaRPr>
          </a:p>
          <a:p>
            <a:pPr algn="ctr">
              <a:lnSpc>
                <a:spcPct val="150000"/>
              </a:lnSpc>
              <a:spcBef>
                <a:spcPts val="600"/>
              </a:spcBef>
            </a:pPr>
            <a:r>
              <a:rPr lang="zh-CN" altLang="en-US" dirty="0">
                <a:latin typeface="仿宋" panose="02010609060101010101" pitchFamily="49" charset="-122"/>
                <a:ea typeface="仿宋" panose="02010609060101010101" pitchFamily="49" charset="-122"/>
              </a:rPr>
              <a:t>多电子原子系统的壳层结构</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固体的能带理论</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激光</a:t>
            </a:r>
            <a:endParaRPr lang="en-US" altLang="zh-CN" dirty="0">
              <a:latin typeface="仿宋" panose="02010609060101010101" pitchFamily="49" charset="-122"/>
              <a:ea typeface="仿宋" panose="02010609060101010101" pitchFamily="49" charset="-122"/>
            </a:endParaRPr>
          </a:p>
        </p:txBody>
      </p:sp>
      <p:cxnSp>
        <p:nvCxnSpPr>
          <p:cNvPr id="6" name="直接连接符 5">
            <a:extLst>
              <a:ext uri="{FF2B5EF4-FFF2-40B4-BE49-F238E27FC236}">
                <a16:creationId xmlns:a16="http://schemas.microsoft.com/office/drawing/2014/main" id="{4B045768-D895-3AB6-17F1-0E730D6A50EA}"/>
              </a:ext>
            </a:extLst>
          </p:cNvPr>
          <p:cNvCxnSpPr>
            <a:cxnSpLocks/>
          </p:cNvCxnSpPr>
          <p:nvPr/>
        </p:nvCxnSpPr>
        <p:spPr>
          <a:xfrm>
            <a:off x="468788" y="3376726"/>
            <a:ext cx="6531018" cy="0"/>
          </a:xfrm>
          <a:prstGeom prst="line">
            <a:avLst/>
          </a:prstGeom>
          <a:ln w="28575"/>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4FC1EA91-F8F7-91D8-20AB-953E21B71335}"/>
              </a:ext>
            </a:extLst>
          </p:cNvPr>
          <p:cNvSpPr txBox="1"/>
          <p:nvPr/>
        </p:nvSpPr>
        <p:spPr>
          <a:xfrm>
            <a:off x="1900605" y="1521857"/>
            <a:ext cx="3667384" cy="523220"/>
          </a:xfrm>
          <a:prstGeom prst="rect">
            <a:avLst/>
          </a:prstGeom>
          <a:noFill/>
        </p:spPr>
        <p:txBody>
          <a:bodyPr wrap="square" rtlCol="0">
            <a:spAutoFit/>
          </a:bodyPr>
          <a:lstStyle/>
          <a:p>
            <a:pPr algn="dist"/>
            <a:r>
              <a:rPr lang="en-US" altLang="zh-CN" sz="2800" dirty="0">
                <a:latin typeface="方正清刻本悦宋简体" panose="02000000000000000000" pitchFamily="2" charset="-122"/>
                <a:ea typeface="方正清刻本悦宋简体" panose="02000000000000000000" pitchFamily="2" charset="-122"/>
              </a:rPr>
              <a:t>《</a:t>
            </a:r>
            <a:r>
              <a:rPr lang="zh-CN" altLang="en-US" sz="2800" dirty="0">
                <a:latin typeface="方正清刻本悦宋简体" panose="02000000000000000000" pitchFamily="2" charset="-122"/>
                <a:ea typeface="方正清刻本悦宋简体" panose="02000000000000000000" pitchFamily="2" charset="-122"/>
              </a:rPr>
              <a:t>大学物理</a:t>
            </a:r>
            <a:r>
              <a:rPr lang="en-US" altLang="zh-CN" sz="2800" dirty="0">
                <a:latin typeface="方正清刻本悦宋简体" panose="02000000000000000000" pitchFamily="2" charset="-122"/>
                <a:ea typeface="方正清刻本悦宋简体" panose="02000000000000000000" pitchFamily="2" charset="-122"/>
              </a:rPr>
              <a:t>》</a:t>
            </a:r>
            <a:r>
              <a:rPr lang="zh-CN" altLang="en-US" sz="2800" dirty="0">
                <a:latin typeface="方正清刻本悦宋简体" panose="02000000000000000000" pitchFamily="2" charset="-122"/>
                <a:ea typeface="方正清刻本悦宋简体" panose="02000000000000000000" pitchFamily="2" charset="-122"/>
              </a:rPr>
              <a:t>（下）</a:t>
            </a:r>
            <a:endParaRPr lang="en-US" altLang="zh-CN" sz="2800" dirty="0">
              <a:latin typeface="方正清刻本悦宋简体" panose="02000000000000000000" pitchFamily="2" charset="-122"/>
              <a:ea typeface="方正清刻本悦宋简体" panose="02000000000000000000" pitchFamily="2" charset="-122"/>
            </a:endParaRPr>
          </a:p>
        </p:txBody>
      </p:sp>
      <p:pic>
        <p:nvPicPr>
          <p:cNvPr id="4" name="图片 3">
            <a:extLst>
              <a:ext uri="{FF2B5EF4-FFF2-40B4-BE49-F238E27FC236}">
                <a16:creationId xmlns:a16="http://schemas.microsoft.com/office/drawing/2014/main" id="{9AE6F7E3-B2C7-A565-B11B-1F34FAE4E09C}"/>
              </a:ext>
            </a:extLst>
          </p:cNvPr>
          <p:cNvPicPr>
            <a:picLocks noChangeAspect="1"/>
          </p:cNvPicPr>
          <p:nvPr/>
        </p:nvPicPr>
        <p:blipFill>
          <a:blip r:embed="rId4">
            <a:extLst>
              <a:ext uri="{28A0092B-C50C-407E-A947-70E740481C1C}">
                <a14:useLocalDpi xmlns:a14="http://schemas.microsoft.com/office/drawing/2010/main" val="0"/>
              </a:ext>
            </a:extLst>
          </a:blip>
          <a:srcRect l="2" r="2"/>
          <a:stretch/>
        </p:blipFill>
        <p:spPr>
          <a:xfrm>
            <a:off x="7455846" y="1974190"/>
            <a:ext cx="2742040" cy="4111584"/>
          </a:xfrm>
          <a:prstGeom prst="roundRect">
            <a:avLst>
              <a:gd name="adj" fmla="val 0"/>
            </a:avLst>
          </a:prstGeom>
          <a:solidFill>
            <a:srgbClr val="FFFFFF">
              <a:shade val="85000"/>
            </a:srgbClr>
          </a:solidFill>
          <a:ln>
            <a:noFill/>
          </a:ln>
          <a:effectLst>
            <a:outerShdw blurRad="76200" dir="18900000" sy="23000" kx="-1200000" algn="bl" rotWithShape="0">
              <a:prstClr val="black">
                <a:alpha val="20000"/>
              </a:prstClr>
            </a:outerShdw>
            <a:reflection blurRad="6350" stA="50000" endA="300" endPos="90000" dir="5400000" sy="-100000" algn="bl" rotWithShape="0"/>
          </a:effectLst>
        </p:spPr>
      </p:pic>
    </p:spTree>
    <p:custDataLst>
      <p:tags r:id="rId1"/>
    </p:custDataLst>
    <p:extLst>
      <p:ext uri="{BB962C8B-B14F-4D97-AF65-F5344CB8AC3E}">
        <p14:creationId xmlns:p14="http://schemas.microsoft.com/office/powerpoint/2010/main" val="321124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B7D3FD-5C66-4632-8C15-EA1D99CDDF29}"/>
                  </a:ext>
                </a:extLst>
              </p:cNvPr>
              <p:cNvSpPr txBox="1"/>
              <p:nvPr/>
            </p:nvSpPr>
            <p:spPr>
              <a:xfrm>
                <a:off x="507456" y="1456699"/>
                <a:ext cx="11108180" cy="42646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4.1</a:t>
                </a:r>
                <a:r>
                  <a:rPr lang="zh-CN" altLang="en-US" sz="1600" dirty="0">
                    <a:latin typeface="华文宋体" panose="02010600040101010101" pitchFamily="2" charset="-122"/>
                    <a:ea typeface="华文宋体" panose="02010600040101010101" pitchFamily="2" charset="-122"/>
                  </a:rPr>
                  <a:t>：氢原子光谱的巴耳末系中，波长最小、最大的谱线波长分别用</a:t>
                </a:r>
                <a14:m>
                  <m:oMath xmlns:m="http://schemas.openxmlformats.org/officeDocument/2006/math">
                    <m:sSub>
                      <m:sSubPr>
                        <m:ctrlPr>
                          <a:rPr lang="en-US" altLang="zh-CN" sz="1600" b="0" i="1" smtClean="0">
                            <a:latin typeface="Cambria Math" panose="02040503050406030204" pitchFamily="18" charset="0"/>
                            <a:ea typeface="华文宋体" panose="02010600040101010101" pitchFamily="2" charset="-122"/>
                          </a:rPr>
                        </m:ctrlPr>
                      </m:sSubPr>
                      <m:e>
                        <m:r>
                          <a:rPr lang="zh-CN" altLang="en-US" sz="1600" i="1" smtClean="0">
                            <a:latin typeface="Cambria Math" panose="02040503050406030204" pitchFamily="18" charset="0"/>
                            <a:ea typeface="华文宋体" panose="02010600040101010101" pitchFamily="2" charset="-122"/>
                          </a:rPr>
                          <m:t>𝜆</m:t>
                        </m:r>
                      </m:e>
                      <m:sub>
                        <m:r>
                          <a:rPr lang="en-US" altLang="zh-CN" sz="1600" b="0" i="1" smtClean="0">
                            <a:latin typeface="Cambria Math" panose="02040503050406030204" pitchFamily="18" charset="0"/>
                            <a:ea typeface="华文宋体" panose="02010600040101010101" pitchFamily="2" charset="-122"/>
                          </a:rPr>
                          <m:t>1</m:t>
                        </m:r>
                      </m:sub>
                    </m:sSub>
                    <m:r>
                      <a:rPr lang="en-US" altLang="zh-CN" sz="1600" b="0" i="1" smtClean="0">
                        <a:latin typeface="Cambria Math" panose="02040503050406030204" pitchFamily="18" charset="0"/>
                        <a:ea typeface="华文宋体" panose="02010600040101010101" pitchFamily="2" charset="-122"/>
                      </a:rPr>
                      <m:t>,</m:t>
                    </m:r>
                    <m:sSub>
                      <m:sSubPr>
                        <m:ctrlPr>
                          <a:rPr lang="en-US" altLang="zh-CN" sz="1600" b="0" i="1" smtClean="0">
                            <a:latin typeface="Cambria Math" panose="02040503050406030204" pitchFamily="18" charset="0"/>
                            <a:ea typeface="华文宋体" panose="02010600040101010101" pitchFamily="2" charset="-122"/>
                          </a:rPr>
                        </m:ctrlPr>
                      </m:sSubPr>
                      <m:e>
                        <m:r>
                          <a:rPr lang="zh-CN" altLang="en-US" sz="1600" b="0" i="1" smtClean="0">
                            <a:latin typeface="Cambria Math" panose="02040503050406030204" pitchFamily="18" charset="0"/>
                            <a:ea typeface="华文宋体" panose="02010600040101010101" pitchFamily="2" charset="-122"/>
                          </a:rPr>
                          <m:t>𝜆</m:t>
                        </m:r>
                      </m:e>
                      <m:sub>
                        <m:r>
                          <a:rPr lang="en-US" altLang="zh-CN" sz="1600" b="0" i="1" smtClean="0">
                            <a:latin typeface="Cambria Math" panose="02040503050406030204" pitchFamily="18" charset="0"/>
                            <a:ea typeface="华文宋体" panose="02010600040101010101" pitchFamily="2" charset="-122"/>
                          </a:rPr>
                          <m:t>2</m:t>
                        </m:r>
                      </m:sub>
                    </m:sSub>
                  </m:oMath>
                </a14:m>
                <a:r>
                  <a:rPr lang="zh-CN" altLang="en-US" sz="1600" b="0" dirty="0">
                    <a:latin typeface="华文宋体" panose="02010600040101010101" pitchFamily="2" charset="-122"/>
                    <a:ea typeface="华文宋体" panose="02010600040101010101" pitchFamily="2" charset="-122"/>
                  </a:rPr>
                  <a:t>表示，则</a:t>
                </a:r>
                <a14:m>
                  <m:oMath xmlns:m="http://schemas.openxmlformats.org/officeDocument/2006/math">
                    <m:sSub>
                      <m:sSubPr>
                        <m:ctrlPr>
                          <a:rPr lang="en-US" altLang="zh-CN" sz="1600" i="1">
                            <a:latin typeface="Cambria Math" panose="02040503050406030204" pitchFamily="18" charset="0"/>
                            <a:ea typeface="华文宋体" panose="02010600040101010101" pitchFamily="2" charset="-122"/>
                          </a:rPr>
                        </m:ctrlPr>
                      </m:sSubPr>
                      <m:e>
                        <m:r>
                          <a:rPr lang="zh-CN" altLang="en-US" sz="1600" i="1">
                            <a:latin typeface="Cambria Math" panose="02040503050406030204" pitchFamily="18" charset="0"/>
                            <a:ea typeface="华文宋体" panose="02010600040101010101" pitchFamily="2" charset="-122"/>
                          </a:rPr>
                          <m:t>𝜆</m:t>
                        </m:r>
                      </m:e>
                      <m:sub>
                        <m:r>
                          <a:rPr lang="en-US" altLang="zh-CN" sz="1600" i="1">
                            <a:latin typeface="Cambria Math" panose="02040503050406030204" pitchFamily="18" charset="0"/>
                            <a:ea typeface="华文宋体" panose="02010600040101010101" pitchFamily="2" charset="-122"/>
                          </a:rPr>
                          <m:t>1</m:t>
                        </m:r>
                      </m:sub>
                    </m:sSub>
                    <m:r>
                      <a:rPr lang="en-US" altLang="zh-CN" sz="1600" b="0" i="1" smtClean="0">
                        <a:latin typeface="Cambria Math" panose="02040503050406030204" pitchFamily="18" charset="0"/>
                        <a:ea typeface="华文宋体" panose="02010600040101010101" pitchFamily="2" charset="-122"/>
                      </a:rPr>
                      <m:t>/</m:t>
                    </m:r>
                    <m:sSub>
                      <m:sSubPr>
                        <m:ctrlPr>
                          <a:rPr lang="en-US" altLang="zh-CN" sz="1600" i="1">
                            <a:latin typeface="Cambria Math" panose="02040503050406030204" pitchFamily="18" charset="0"/>
                            <a:ea typeface="华文宋体" panose="02010600040101010101" pitchFamily="2" charset="-122"/>
                          </a:rPr>
                        </m:ctrlPr>
                      </m:sSubPr>
                      <m:e>
                        <m:r>
                          <a:rPr lang="zh-CN" altLang="en-US" sz="1600" i="1">
                            <a:latin typeface="Cambria Math" panose="02040503050406030204" pitchFamily="18" charset="0"/>
                            <a:ea typeface="华文宋体" panose="02010600040101010101" pitchFamily="2" charset="-122"/>
                          </a:rPr>
                          <m:t>𝜆</m:t>
                        </m:r>
                      </m:e>
                      <m:sub>
                        <m:r>
                          <a:rPr lang="en-US" altLang="zh-CN" sz="1600" i="1">
                            <a:latin typeface="Cambria Math" panose="02040503050406030204" pitchFamily="18" charset="0"/>
                            <a:ea typeface="华文宋体" panose="02010600040101010101" pitchFamily="2" charset="-122"/>
                          </a:rPr>
                          <m:t>2</m:t>
                        </m:r>
                      </m:sub>
                    </m:sSub>
                    <m:r>
                      <a:rPr lang="en-US" altLang="zh-CN" sz="1600" b="0" i="1" smtClean="0">
                        <a:latin typeface="Cambria Math" panose="02040503050406030204" pitchFamily="18" charset="0"/>
                        <a:ea typeface="华文宋体" panose="02010600040101010101" pitchFamily="2" charset="-122"/>
                      </a:rPr>
                      <m:t>=</m:t>
                    </m:r>
                  </m:oMath>
                </a14:m>
                <a:r>
                  <a:rPr lang="en-US" altLang="zh-CN" sz="1600" b="0" dirty="0">
                    <a:latin typeface="华文宋体" panose="02010600040101010101" pitchFamily="2" charset="-122"/>
                    <a:ea typeface="华文宋体" panose="02010600040101010101" pitchFamily="2" charset="-122"/>
                  </a:rPr>
                  <a:t>________</a:t>
                </a:r>
                <a:r>
                  <a:rPr lang="zh-CN" altLang="en-US" sz="1600" b="0" dirty="0">
                    <a:latin typeface="华文宋体" panose="02010600040101010101" pitchFamily="2" charset="-122"/>
                    <a:ea typeface="华文宋体" panose="02010600040101010101" pitchFamily="2" charset="-122"/>
                  </a:rPr>
                  <a:t>。</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3" name="文本框 12">
                <a:extLst>
                  <a:ext uri="{FF2B5EF4-FFF2-40B4-BE49-F238E27FC236}">
                    <a16:creationId xmlns:a16="http://schemas.microsoft.com/office/drawing/2014/main" id="{5BB7D3FD-5C66-4632-8C15-EA1D99CDDF29}"/>
                  </a:ext>
                </a:extLst>
              </p:cNvPr>
              <p:cNvSpPr txBox="1">
                <a:spLocks noRot="1" noChangeAspect="1" noMove="1" noResize="1" noEditPoints="1" noAdjustHandles="1" noChangeArrowheads="1" noChangeShapeType="1" noTextEdit="1"/>
              </p:cNvSpPr>
              <p:nvPr/>
            </p:nvSpPr>
            <p:spPr>
              <a:xfrm>
                <a:off x="507456" y="1456699"/>
                <a:ext cx="11108180" cy="426463"/>
              </a:xfrm>
              <a:prstGeom prst="rect">
                <a:avLst/>
              </a:prstGeom>
              <a:blipFill>
                <a:blip r:embed="rId3"/>
                <a:stretch>
                  <a:fillRect l="-274" b="-1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5FF8B3-EA77-400B-8758-CA970920F729}"/>
                  </a:ext>
                </a:extLst>
              </p:cNvPr>
              <p:cNvSpPr txBox="1"/>
              <p:nvPr/>
            </p:nvSpPr>
            <p:spPr>
              <a:xfrm>
                <a:off x="507456" y="1907850"/>
                <a:ext cx="11108180" cy="625749"/>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解：由巴尔末系的波数公式</a:t>
                </a:r>
                <a14:m>
                  <m:oMath xmlns:m="http://schemas.openxmlformats.org/officeDocument/2006/math">
                    <m:acc>
                      <m:accPr>
                        <m:chr m:val="̃"/>
                        <m:ctrlPr>
                          <a:rPr lang="zh-CN" altLang="en-US" sz="1600" i="1">
                            <a:latin typeface="Cambria Math" panose="02040503050406030204" pitchFamily="18" charset="0"/>
                            <a:ea typeface="楷体" panose="02010609060101010101" pitchFamily="49" charset="-122"/>
                          </a:rPr>
                        </m:ctrlPr>
                      </m:accPr>
                      <m:e>
                        <m:r>
                          <a:rPr lang="zh-CN" altLang="en-US" sz="1600" i="1">
                            <a:latin typeface="Cambria Math" panose="02040503050406030204" pitchFamily="18" charset="0"/>
                            <a:ea typeface="楷体" panose="02010609060101010101" pitchFamily="49" charset="-122"/>
                          </a:rPr>
                          <m:t>𝜈</m:t>
                        </m:r>
                      </m:e>
                    </m:acc>
                    <m:r>
                      <a:rPr lang="en-US" altLang="zh-CN" sz="1600" i="1">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1</m:t>
                        </m:r>
                      </m:num>
                      <m:den>
                        <m:r>
                          <a:rPr lang="zh-CN" altLang="en-US" sz="1600" i="1">
                            <a:latin typeface="Cambria Math" panose="02040503050406030204" pitchFamily="18" charset="0"/>
                            <a:ea typeface="楷体" panose="02010609060101010101" pitchFamily="49" charset="-122"/>
                          </a:rPr>
                          <m:t>𝜆</m:t>
                        </m:r>
                      </m:den>
                    </m:f>
                    <m:r>
                      <a:rPr lang="en-US" altLang="zh-CN" sz="1600" i="1">
                        <a:latin typeface="Cambria Math" panose="02040503050406030204" pitchFamily="18" charset="0"/>
                        <a:ea typeface="楷体" panose="02010609060101010101" pitchFamily="49" charset="-122"/>
                      </a:rPr>
                      <m:t>=</m:t>
                    </m:r>
                    <m:r>
                      <a:rPr lang="en-US" altLang="zh-CN" sz="1600" i="1">
                        <a:latin typeface="Cambria Math" panose="02040503050406030204" pitchFamily="18" charset="0"/>
                        <a:ea typeface="楷体" panose="02010609060101010101" pitchFamily="49" charset="-122"/>
                      </a:rPr>
                      <m:t>𝑅</m:t>
                    </m:r>
                    <m:r>
                      <a:rPr lang="en-US" altLang="zh-CN" sz="1600" i="1">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1</m:t>
                        </m:r>
                      </m:num>
                      <m:den>
                        <m:sSup>
                          <m:sSupPr>
                            <m:ctrlPr>
                              <a:rPr lang="en-US" altLang="zh-CN" sz="1600" i="1">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2</m:t>
                            </m:r>
                          </m:e>
                          <m:sup>
                            <m:r>
                              <a:rPr lang="en-US" altLang="zh-CN" sz="1600" i="1">
                                <a:latin typeface="Cambria Math" panose="02040503050406030204" pitchFamily="18" charset="0"/>
                                <a:ea typeface="楷体" panose="02010609060101010101" pitchFamily="49" charset="-122"/>
                              </a:rPr>
                              <m:t>2</m:t>
                            </m:r>
                          </m:sup>
                        </m:sSup>
                      </m:den>
                    </m:f>
                    <m:r>
                      <a:rPr lang="en-US" altLang="zh-CN" sz="1600" i="1">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1</m:t>
                        </m:r>
                      </m:num>
                      <m:den>
                        <m:sSup>
                          <m:sSupPr>
                            <m:ctrlPr>
                              <a:rPr lang="en-US" altLang="zh-CN" sz="1600" i="1">
                                <a:latin typeface="Cambria Math" panose="02040503050406030204" pitchFamily="18" charset="0"/>
                                <a:ea typeface="楷体" panose="02010609060101010101" pitchFamily="49" charset="-122"/>
                              </a:rPr>
                            </m:ctrlPr>
                          </m:sSupPr>
                          <m:e>
                            <m:r>
                              <a:rPr lang="en-US" altLang="zh-CN" sz="1600" i="1">
                                <a:latin typeface="Cambria Math" panose="02040503050406030204" pitchFamily="18" charset="0"/>
                                <a:ea typeface="楷体" panose="02010609060101010101" pitchFamily="49" charset="-122"/>
                              </a:rPr>
                              <m:t>𝑚</m:t>
                            </m:r>
                          </m:e>
                          <m:sup>
                            <m:r>
                              <a:rPr lang="en-US" altLang="zh-CN" sz="1600" i="1">
                                <a:latin typeface="Cambria Math" panose="02040503050406030204" pitchFamily="18" charset="0"/>
                                <a:ea typeface="楷体" panose="02010609060101010101" pitchFamily="49" charset="-122"/>
                              </a:rPr>
                              <m:t>2</m:t>
                            </m:r>
                          </m:sup>
                        </m:sSup>
                      </m:den>
                    </m:f>
                    <m:r>
                      <a:rPr lang="en-US" altLang="zh-CN" sz="1600" i="1">
                        <a:latin typeface="Cambria Math" panose="02040503050406030204" pitchFamily="18" charset="0"/>
                        <a:ea typeface="楷体" panose="02010609060101010101" pitchFamily="49" charset="-122"/>
                      </a:rPr>
                      <m:t>)</m:t>
                    </m:r>
                  </m:oMath>
                </a14:m>
                <a:r>
                  <a:rPr lang="zh-CN" altLang="en-US" sz="1600" dirty="0">
                    <a:latin typeface="楷体" panose="02010609060101010101" pitchFamily="49" charset="-122"/>
                    <a:ea typeface="楷体" panose="02010609060101010101" pitchFamily="49" charset="-122"/>
                  </a:rPr>
                  <a:t>，则</a:t>
                </a:r>
                <a14:m>
                  <m:oMath xmlns:m="http://schemas.openxmlformats.org/officeDocument/2006/math">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1</m:t>
                        </m:r>
                      </m:num>
                      <m:den>
                        <m:sSub>
                          <m:sSubPr>
                            <m:ctrlPr>
                              <a:rPr lang="en-US" altLang="zh-CN" sz="1600" b="0" i="1" smtClean="0">
                                <a:latin typeface="Cambria Math" panose="02040503050406030204" pitchFamily="18" charset="0"/>
                                <a:ea typeface="楷体" panose="02010609060101010101" pitchFamily="49" charset="-122"/>
                              </a:rPr>
                            </m:ctrlPr>
                          </m:sSubPr>
                          <m:e>
                            <m:r>
                              <a:rPr lang="zh-CN" altLang="en-US" sz="1600" i="1">
                                <a:latin typeface="Cambria Math" panose="02040503050406030204" pitchFamily="18" charset="0"/>
                                <a:ea typeface="楷体" panose="02010609060101010101" pitchFamily="49" charset="-122"/>
                              </a:rPr>
                              <m:t>𝜆</m:t>
                            </m:r>
                          </m:e>
                          <m:sub>
                            <m:r>
                              <a:rPr lang="en-US" altLang="zh-CN" sz="1600" b="0" i="1" smtClean="0">
                                <a:latin typeface="Cambria Math" panose="02040503050406030204" pitchFamily="18" charset="0"/>
                                <a:ea typeface="楷体" panose="02010609060101010101" pitchFamily="49" charset="-122"/>
                              </a:rPr>
                              <m:t>1</m:t>
                            </m:r>
                          </m:sub>
                        </m:sSub>
                      </m:den>
                    </m:f>
                    <m:r>
                      <a:rPr lang="en-US" altLang="zh-CN" sz="1600" i="1">
                        <a:latin typeface="Cambria Math" panose="02040503050406030204" pitchFamily="18" charset="0"/>
                        <a:ea typeface="楷体" panose="02010609060101010101" pitchFamily="49" charset="-122"/>
                      </a:rPr>
                      <m:t>=</m:t>
                    </m:r>
                    <m:r>
                      <a:rPr lang="en-US" altLang="zh-CN" sz="1600" i="1">
                        <a:latin typeface="Cambria Math" panose="02040503050406030204" pitchFamily="18" charset="0"/>
                        <a:ea typeface="楷体" panose="02010609060101010101" pitchFamily="49" charset="-122"/>
                      </a:rPr>
                      <m:t>𝑅</m:t>
                    </m:r>
                    <m:r>
                      <a:rPr lang="en-US" altLang="zh-CN" sz="1600" i="1">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1</m:t>
                        </m:r>
                      </m:num>
                      <m:den>
                        <m:sSup>
                          <m:sSupPr>
                            <m:ctrlPr>
                              <a:rPr lang="en-US" altLang="zh-CN" sz="1600" i="1">
                                <a:latin typeface="Cambria Math" panose="02040503050406030204" pitchFamily="18" charset="0"/>
                                <a:ea typeface="楷体" panose="02010609060101010101" pitchFamily="49" charset="-122"/>
                              </a:rPr>
                            </m:ctrlPr>
                          </m:sSupPr>
                          <m:e>
                            <m:r>
                              <a:rPr lang="en-US" altLang="zh-CN" sz="1600" i="1">
                                <a:latin typeface="Cambria Math" panose="02040503050406030204" pitchFamily="18" charset="0"/>
                                <a:ea typeface="楷体" panose="02010609060101010101" pitchFamily="49" charset="-122"/>
                              </a:rPr>
                              <m:t>2</m:t>
                            </m:r>
                          </m:e>
                          <m:sup>
                            <m:r>
                              <a:rPr lang="en-US" altLang="zh-CN" sz="1600" i="1">
                                <a:latin typeface="Cambria Math" panose="02040503050406030204" pitchFamily="18" charset="0"/>
                                <a:ea typeface="楷体" panose="02010609060101010101" pitchFamily="49" charset="-122"/>
                              </a:rPr>
                              <m:t>2</m:t>
                            </m:r>
                          </m:sup>
                        </m:sSup>
                      </m:den>
                    </m:f>
                    <m:r>
                      <a:rPr lang="en-US" altLang="zh-CN" sz="1600" i="1">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1</m:t>
                        </m:r>
                      </m:num>
                      <m:den>
                        <m:sSup>
                          <m:sSupPr>
                            <m:ctrlPr>
                              <a:rPr lang="en-US" altLang="zh-CN" sz="1600" i="1">
                                <a:latin typeface="Cambria Math" panose="02040503050406030204" pitchFamily="18" charset="0"/>
                                <a:ea typeface="楷体" panose="02010609060101010101" pitchFamily="49" charset="-122"/>
                              </a:rPr>
                            </m:ctrlPr>
                          </m:sSupPr>
                          <m:e>
                            <m:r>
                              <a:rPr lang="en-US" altLang="zh-CN" sz="1600" i="1" smtClean="0">
                                <a:latin typeface="Cambria Math" panose="02040503050406030204" pitchFamily="18" charset="0"/>
                                <a:ea typeface="Cambria Math" panose="02040503050406030204" pitchFamily="18" charset="0"/>
                              </a:rPr>
                              <m:t>∞</m:t>
                            </m:r>
                          </m:e>
                          <m:sup>
                            <m:r>
                              <a:rPr lang="en-US" altLang="zh-CN" sz="1600" i="1">
                                <a:latin typeface="Cambria Math" panose="02040503050406030204" pitchFamily="18" charset="0"/>
                                <a:ea typeface="楷体" panose="02010609060101010101" pitchFamily="49" charset="-122"/>
                              </a:rPr>
                              <m:t>2</m:t>
                            </m:r>
                          </m:sup>
                        </m:sSup>
                      </m:den>
                    </m:f>
                    <m:r>
                      <a:rPr lang="en-US" altLang="zh-CN" sz="1600" i="1">
                        <a:latin typeface="Cambria Math" panose="02040503050406030204" pitchFamily="18" charset="0"/>
                        <a:ea typeface="楷体" panose="02010609060101010101" pitchFamily="49" charset="-122"/>
                      </a:rPr>
                      <m:t>)</m:t>
                    </m:r>
                  </m:oMath>
                </a14:m>
                <a:r>
                  <a:rPr lang="zh-CN" altLang="en-US" sz="1600" dirty="0">
                    <a:latin typeface="楷体" panose="02010609060101010101" pitchFamily="49" charset="-122"/>
                    <a:ea typeface="楷体" panose="02010609060101010101" pitchFamily="49" charset="-122"/>
                  </a:rPr>
                  <a:t>，</a:t>
                </a:r>
                <a:r>
                  <a:rPr lang="en-US" altLang="zh-CN" sz="1600" dirty="0">
                    <a:ea typeface="楷体" panose="02010609060101010101" pitchFamily="49" charset="-122"/>
                  </a:rPr>
                  <a:t> </a:t>
                </a:r>
                <a14:m>
                  <m:oMath xmlns:m="http://schemas.openxmlformats.org/officeDocument/2006/math">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1</m:t>
                        </m:r>
                      </m:num>
                      <m:den>
                        <m:sSub>
                          <m:sSubPr>
                            <m:ctrlPr>
                              <a:rPr lang="en-US" altLang="zh-CN" sz="1600" i="1">
                                <a:latin typeface="Cambria Math" panose="02040503050406030204" pitchFamily="18" charset="0"/>
                                <a:ea typeface="楷体" panose="02010609060101010101" pitchFamily="49" charset="-122"/>
                              </a:rPr>
                            </m:ctrlPr>
                          </m:sSubPr>
                          <m:e>
                            <m:r>
                              <a:rPr lang="zh-CN" altLang="en-US" sz="1600" i="1">
                                <a:latin typeface="Cambria Math" panose="02040503050406030204" pitchFamily="18" charset="0"/>
                                <a:ea typeface="楷体" panose="02010609060101010101" pitchFamily="49" charset="-122"/>
                              </a:rPr>
                              <m:t>𝜆</m:t>
                            </m:r>
                          </m:e>
                          <m:sub>
                            <m:r>
                              <a:rPr lang="en-US" altLang="zh-CN" sz="1600" b="0" i="1" smtClean="0">
                                <a:latin typeface="Cambria Math" panose="02040503050406030204" pitchFamily="18" charset="0"/>
                                <a:ea typeface="楷体" panose="02010609060101010101" pitchFamily="49" charset="-122"/>
                              </a:rPr>
                              <m:t>2</m:t>
                            </m:r>
                          </m:sub>
                        </m:sSub>
                      </m:den>
                    </m:f>
                    <m:r>
                      <a:rPr lang="en-US" altLang="zh-CN" sz="1600" i="1">
                        <a:latin typeface="Cambria Math" panose="02040503050406030204" pitchFamily="18" charset="0"/>
                        <a:ea typeface="楷体" panose="02010609060101010101" pitchFamily="49" charset="-122"/>
                      </a:rPr>
                      <m:t>=</m:t>
                    </m:r>
                    <m:r>
                      <a:rPr lang="en-US" altLang="zh-CN" sz="1600" i="1">
                        <a:latin typeface="Cambria Math" panose="02040503050406030204" pitchFamily="18" charset="0"/>
                        <a:ea typeface="楷体" panose="02010609060101010101" pitchFamily="49" charset="-122"/>
                      </a:rPr>
                      <m:t>𝑅</m:t>
                    </m:r>
                    <m:r>
                      <a:rPr lang="en-US" altLang="zh-CN" sz="1600" i="1">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1</m:t>
                        </m:r>
                      </m:num>
                      <m:den>
                        <m:sSup>
                          <m:sSupPr>
                            <m:ctrlPr>
                              <a:rPr lang="en-US" altLang="zh-CN" sz="1600" i="1">
                                <a:latin typeface="Cambria Math" panose="02040503050406030204" pitchFamily="18" charset="0"/>
                                <a:ea typeface="楷体" panose="02010609060101010101" pitchFamily="49" charset="-122"/>
                              </a:rPr>
                            </m:ctrlPr>
                          </m:sSupPr>
                          <m:e>
                            <m:r>
                              <a:rPr lang="en-US" altLang="zh-CN" sz="1600" i="1">
                                <a:latin typeface="Cambria Math" panose="02040503050406030204" pitchFamily="18" charset="0"/>
                                <a:ea typeface="楷体" panose="02010609060101010101" pitchFamily="49" charset="-122"/>
                              </a:rPr>
                              <m:t>2</m:t>
                            </m:r>
                          </m:e>
                          <m:sup>
                            <m:r>
                              <a:rPr lang="en-US" altLang="zh-CN" sz="1600" i="1">
                                <a:latin typeface="Cambria Math" panose="02040503050406030204" pitchFamily="18" charset="0"/>
                                <a:ea typeface="楷体" panose="02010609060101010101" pitchFamily="49" charset="-122"/>
                              </a:rPr>
                              <m:t>2</m:t>
                            </m:r>
                          </m:sup>
                        </m:sSup>
                      </m:den>
                    </m:f>
                    <m:r>
                      <a:rPr lang="en-US" altLang="zh-CN" sz="1600" i="1">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1</m:t>
                        </m:r>
                      </m:num>
                      <m:den>
                        <m:sSup>
                          <m:sSupPr>
                            <m:ctrlPr>
                              <a:rPr lang="en-US" altLang="zh-CN" sz="1600" i="1">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3</m:t>
                            </m:r>
                          </m:e>
                          <m:sup>
                            <m:r>
                              <a:rPr lang="en-US" altLang="zh-CN" sz="1600" i="1">
                                <a:latin typeface="Cambria Math" panose="02040503050406030204" pitchFamily="18" charset="0"/>
                                <a:ea typeface="楷体" panose="02010609060101010101" pitchFamily="49" charset="-122"/>
                              </a:rPr>
                              <m:t>2</m:t>
                            </m:r>
                          </m:sup>
                        </m:sSup>
                      </m:den>
                    </m:f>
                    <m:r>
                      <a:rPr lang="en-US" altLang="zh-CN" sz="1600" i="1">
                        <a:latin typeface="Cambria Math" panose="02040503050406030204" pitchFamily="18" charset="0"/>
                        <a:ea typeface="楷体" panose="02010609060101010101" pitchFamily="49" charset="-122"/>
                      </a:rPr>
                      <m:t>)</m:t>
                    </m:r>
                  </m:oMath>
                </a14:m>
                <a:r>
                  <a:rPr lang="zh-CN" altLang="en-US" sz="1600" dirty="0">
                    <a:latin typeface="楷体" panose="02010609060101010101" pitchFamily="49" charset="-122"/>
                    <a:ea typeface="楷体" panose="02010609060101010101" pitchFamily="49" charset="-122"/>
                  </a:rPr>
                  <a:t>，故</a:t>
                </a:r>
                <a14:m>
                  <m:oMath xmlns:m="http://schemas.openxmlformats.org/officeDocument/2006/math">
                    <m:sSub>
                      <m:sSubPr>
                        <m:ctrlPr>
                          <a:rPr lang="en-US" altLang="zh-CN" sz="1600" i="1">
                            <a:latin typeface="Cambria Math" panose="02040503050406030204" pitchFamily="18" charset="0"/>
                            <a:ea typeface="楷体" panose="02010609060101010101" pitchFamily="49" charset="-122"/>
                          </a:rPr>
                        </m:ctrlPr>
                      </m:sSubPr>
                      <m:e>
                        <m:r>
                          <a:rPr lang="zh-CN" altLang="en-US" sz="1600" i="1">
                            <a:latin typeface="Cambria Math" panose="02040503050406030204" pitchFamily="18" charset="0"/>
                            <a:ea typeface="楷体" panose="02010609060101010101" pitchFamily="49" charset="-122"/>
                          </a:rPr>
                          <m:t>𝜆</m:t>
                        </m:r>
                      </m:e>
                      <m:sub>
                        <m:r>
                          <a:rPr lang="en-US" altLang="zh-CN" sz="1600" i="1">
                            <a:latin typeface="Cambria Math" panose="02040503050406030204" pitchFamily="18" charset="0"/>
                            <a:ea typeface="楷体" panose="02010609060101010101" pitchFamily="49" charset="-122"/>
                          </a:rPr>
                          <m:t>1</m:t>
                        </m:r>
                      </m:sub>
                    </m:sSub>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4</m:t>
                        </m:r>
                      </m:num>
                      <m:den>
                        <m:r>
                          <a:rPr lang="en-US" altLang="zh-CN" sz="1600" b="0" i="1" smtClean="0">
                            <a:latin typeface="Cambria Math" panose="02040503050406030204" pitchFamily="18" charset="0"/>
                            <a:ea typeface="楷体" panose="02010609060101010101" pitchFamily="49" charset="-122"/>
                          </a:rPr>
                          <m:t>𝑅</m:t>
                        </m:r>
                      </m:den>
                    </m:f>
                    <m:r>
                      <a:rPr lang="en-US" altLang="zh-CN" sz="1600" b="0" i="1" smtClean="0">
                        <a:latin typeface="Cambria Math" panose="02040503050406030204" pitchFamily="18" charset="0"/>
                        <a:ea typeface="楷体" panose="02010609060101010101" pitchFamily="49" charset="-122"/>
                      </a:rPr>
                      <m:t>,</m:t>
                    </m:r>
                    <m:sSub>
                      <m:sSubPr>
                        <m:ctrlPr>
                          <a:rPr lang="en-US" altLang="zh-CN" sz="1600" i="1">
                            <a:latin typeface="Cambria Math" panose="02040503050406030204" pitchFamily="18" charset="0"/>
                            <a:ea typeface="楷体" panose="02010609060101010101" pitchFamily="49" charset="-122"/>
                          </a:rPr>
                        </m:ctrlPr>
                      </m:sSubPr>
                      <m:e>
                        <m:r>
                          <a:rPr lang="zh-CN" altLang="en-US" sz="1600" i="1">
                            <a:latin typeface="Cambria Math" panose="02040503050406030204" pitchFamily="18" charset="0"/>
                            <a:ea typeface="楷体" panose="02010609060101010101" pitchFamily="49" charset="-122"/>
                          </a:rPr>
                          <m:t>𝜆</m:t>
                        </m:r>
                      </m:e>
                      <m:sub>
                        <m:r>
                          <a:rPr lang="en-US" altLang="zh-CN" sz="1600" b="0" i="1" smtClean="0">
                            <a:latin typeface="Cambria Math" panose="02040503050406030204" pitchFamily="18" charset="0"/>
                            <a:ea typeface="楷体" panose="02010609060101010101" pitchFamily="49" charset="-122"/>
                          </a:rPr>
                          <m:t>2</m:t>
                        </m:r>
                      </m:sub>
                    </m:sSub>
                    <m:r>
                      <a:rPr lang="en-US" altLang="zh-CN" sz="1600" i="1">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36</m:t>
                        </m:r>
                      </m:num>
                      <m:den>
                        <m:r>
                          <a:rPr lang="en-US" altLang="zh-CN" sz="1600" b="0" i="1" smtClean="0">
                            <a:latin typeface="Cambria Math" panose="02040503050406030204" pitchFamily="18" charset="0"/>
                            <a:ea typeface="楷体" panose="02010609060101010101" pitchFamily="49" charset="-122"/>
                          </a:rPr>
                          <m:t>5</m:t>
                        </m:r>
                        <m:r>
                          <a:rPr lang="en-US" altLang="zh-CN" sz="1600" i="1">
                            <a:latin typeface="Cambria Math" panose="02040503050406030204" pitchFamily="18" charset="0"/>
                            <a:ea typeface="楷体" panose="02010609060101010101" pitchFamily="49" charset="-122"/>
                          </a:rPr>
                          <m:t>𝑅</m:t>
                        </m:r>
                      </m:den>
                    </m:f>
                  </m:oMath>
                </a14:m>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则</a:t>
                </a:r>
                <a14:m>
                  <m:oMath xmlns:m="http://schemas.openxmlformats.org/officeDocument/2006/math">
                    <m:f>
                      <m:fPr>
                        <m:ctrlPr>
                          <a:rPr lang="en-US" altLang="zh-CN" sz="1600" i="1">
                            <a:latin typeface="Cambria Math" panose="02040503050406030204" pitchFamily="18" charset="0"/>
                            <a:ea typeface="华文宋体" panose="02010600040101010101" pitchFamily="2" charset="-122"/>
                          </a:rPr>
                        </m:ctrlPr>
                      </m:fPr>
                      <m:num>
                        <m:sSub>
                          <m:sSubPr>
                            <m:ctrlPr>
                              <a:rPr lang="en-US" altLang="zh-CN" sz="1600" i="1">
                                <a:latin typeface="Cambria Math" panose="02040503050406030204" pitchFamily="18" charset="0"/>
                                <a:ea typeface="华文宋体" panose="02010600040101010101" pitchFamily="2" charset="-122"/>
                              </a:rPr>
                            </m:ctrlPr>
                          </m:sSubPr>
                          <m:e>
                            <m:r>
                              <a:rPr lang="zh-CN" altLang="en-US" sz="1600" i="1">
                                <a:latin typeface="Cambria Math" panose="02040503050406030204" pitchFamily="18" charset="0"/>
                                <a:ea typeface="华文宋体" panose="02010600040101010101" pitchFamily="2" charset="-122"/>
                              </a:rPr>
                              <m:t>𝜆</m:t>
                            </m:r>
                          </m:e>
                          <m:sub>
                            <m:r>
                              <a:rPr lang="en-US" altLang="zh-CN" sz="1600" i="1">
                                <a:latin typeface="Cambria Math" panose="02040503050406030204" pitchFamily="18" charset="0"/>
                                <a:ea typeface="华文宋体" panose="02010600040101010101" pitchFamily="2" charset="-122"/>
                              </a:rPr>
                              <m:t>1</m:t>
                            </m:r>
                          </m:sub>
                        </m:sSub>
                      </m:num>
                      <m:den>
                        <m:sSub>
                          <m:sSubPr>
                            <m:ctrlPr>
                              <a:rPr lang="en-US" altLang="zh-CN" sz="1600" i="1">
                                <a:latin typeface="Cambria Math" panose="02040503050406030204" pitchFamily="18" charset="0"/>
                                <a:ea typeface="华文宋体" panose="02010600040101010101" pitchFamily="2" charset="-122"/>
                              </a:rPr>
                            </m:ctrlPr>
                          </m:sSubPr>
                          <m:e>
                            <m:r>
                              <a:rPr lang="zh-CN" altLang="en-US" sz="1600" i="1">
                                <a:latin typeface="Cambria Math" panose="02040503050406030204" pitchFamily="18" charset="0"/>
                                <a:ea typeface="华文宋体" panose="02010600040101010101" pitchFamily="2" charset="-122"/>
                              </a:rPr>
                              <m:t>𝜆</m:t>
                            </m:r>
                          </m:e>
                          <m:sub>
                            <m:r>
                              <a:rPr lang="en-US" altLang="zh-CN" sz="1600" i="1">
                                <a:latin typeface="Cambria Math" panose="02040503050406030204" pitchFamily="18" charset="0"/>
                                <a:ea typeface="华文宋体" panose="02010600040101010101" pitchFamily="2" charset="-122"/>
                              </a:rPr>
                              <m:t>2</m:t>
                            </m:r>
                          </m:sub>
                        </m:sSub>
                      </m:den>
                    </m:f>
                    <m:r>
                      <a:rPr lang="en-US" altLang="zh-CN" sz="1600" b="0" i="1" smtClean="0">
                        <a:latin typeface="Cambria Math" panose="02040503050406030204" pitchFamily="18" charset="0"/>
                        <a:ea typeface="华文宋体" panose="02010600040101010101" pitchFamily="2" charset="-122"/>
                      </a:rPr>
                      <m:t>=</m:t>
                    </m:r>
                    <m:f>
                      <m:fPr>
                        <m:ctrlPr>
                          <a:rPr lang="en-US" altLang="zh-CN" sz="1600" b="0" i="1" smtClean="0">
                            <a:latin typeface="Cambria Math" panose="02040503050406030204" pitchFamily="18" charset="0"/>
                            <a:ea typeface="华文宋体" panose="02010600040101010101" pitchFamily="2" charset="-122"/>
                          </a:rPr>
                        </m:ctrlPr>
                      </m:fPr>
                      <m:num>
                        <m:r>
                          <a:rPr lang="en-US" altLang="zh-CN" sz="1600" b="0" i="1" smtClean="0">
                            <a:latin typeface="Cambria Math" panose="02040503050406030204" pitchFamily="18" charset="0"/>
                            <a:ea typeface="华文宋体" panose="02010600040101010101" pitchFamily="2" charset="-122"/>
                          </a:rPr>
                          <m:t>5</m:t>
                        </m:r>
                      </m:num>
                      <m:den>
                        <m:r>
                          <a:rPr lang="en-US" altLang="zh-CN" sz="1600" b="0" i="1" smtClean="0">
                            <a:latin typeface="Cambria Math" panose="02040503050406030204" pitchFamily="18" charset="0"/>
                            <a:ea typeface="华文宋体" panose="02010600040101010101" pitchFamily="2" charset="-122"/>
                          </a:rPr>
                          <m:t>9</m:t>
                        </m:r>
                      </m:den>
                    </m:f>
                  </m:oMath>
                </a14:m>
                <a:r>
                  <a:rPr lang="en-US" altLang="zh-CN" sz="1600" dirty="0">
                    <a:latin typeface="楷体" panose="02010609060101010101" pitchFamily="49" charset="-122"/>
                    <a:ea typeface="楷体" panose="02010609060101010101" pitchFamily="49" charset="-122"/>
                  </a:rPr>
                  <a:t>.</a:t>
                </a:r>
              </a:p>
            </p:txBody>
          </p:sp>
        </mc:Choice>
        <mc:Fallback xmlns="">
          <p:sp>
            <p:nvSpPr>
              <p:cNvPr id="14" name="文本框 13">
                <a:extLst>
                  <a:ext uri="{FF2B5EF4-FFF2-40B4-BE49-F238E27FC236}">
                    <a16:creationId xmlns:a16="http://schemas.microsoft.com/office/drawing/2014/main" id="{3C5FF8B3-EA77-400B-8758-CA970920F729}"/>
                  </a:ext>
                </a:extLst>
              </p:cNvPr>
              <p:cNvSpPr txBox="1">
                <a:spLocks noRot="1" noChangeAspect="1" noMove="1" noResize="1" noEditPoints="1" noAdjustHandles="1" noChangeArrowheads="1" noChangeShapeType="1" noTextEdit="1"/>
              </p:cNvSpPr>
              <p:nvPr/>
            </p:nvSpPr>
            <p:spPr>
              <a:xfrm>
                <a:off x="507456" y="1907850"/>
                <a:ext cx="11108180" cy="625749"/>
              </a:xfrm>
              <a:prstGeom prst="rect">
                <a:avLst/>
              </a:prstGeom>
              <a:blipFill>
                <a:blip r:embed="rId4"/>
                <a:stretch>
                  <a:fillRect l="-274"/>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77EA955-A4B1-4645-BE77-EFADFCFEB66B}"/>
              </a:ext>
            </a:extLst>
          </p:cNvPr>
          <p:cNvSpPr txBox="1"/>
          <p:nvPr/>
        </p:nvSpPr>
        <p:spPr>
          <a:xfrm>
            <a:off x="507459" y="496110"/>
            <a:ext cx="2168286"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氢原子光谱</a:t>
            </a:r>
          </a:p>
        </p:txBody>
      </p:sp>
      <p:sp>
        <p:nvSpPr>
          <p:cNvPr id="10" name="文本框 9">
            <a:extLst>
              <a:ext uri="{FF2B5EF4-FFF2-40B4-BE49-F238E27FC236}">
                <a16:creationId xmlns:a16="http://schemas.microsoft.com/office/drawing/2014/main" id="{DA87502A-9EB2-482D-914C-17D00C65CD7B}"/>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量子力学的实验基础</a:t>
            </a:r>
          </a:p>
        </p:txBody>
      </p:sp>
      <p:sp>
        <p:nvSpPr>
          <p:cNvPr id="11" name="文本框 10">
            <a:extLst>
              <a:ext uri="{FF2B5EF4-FFF2-40B4-BE49-F238E27FC236}">
                <a16:creationId xmlns:a16="http://schemas.microsoft.com/office/drawing/2014/main" id="{E46D5021-E8B3-4817-8EBD-250AA298C052}"/>
              </a:ext>
            </a:extLst>
          </p:cNvPr>
          <p:cNvSpPr txBox="1"/>
          <p:nvPr/>
        </p:nvSpPr>
        <p:spPr>
          <a:xfrm>
            <a:off x="2669596" y="762954"/>
            <a:ext cx="1664898"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相关概念与计算</a:t>
            </a:r>
            <a:endParaRPr lang="en-US" altLang="zh-CN" sz="1600" dirty="0">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2FA1789-015C-41C3-AA9F-DD254F5ED2AC}"/>
                  </a:ext>
                </a:extLst>
              </p:cNvPr>
              <p:cNvSpPr txBox="1"/>
              <p:nvPr/>
            </p:nvSpPr>
            <p:spPr>
              <a:xfrm>
                <a:off x="507456" y="2751134"/>
                <a:ext cx="11108180" cy="42646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4.2</a:t>
                </a:r>
                <a:r>
                  <a:rPr lang="zh-CN" altLang="en-US" sz="1600" dirty="0">
                    <a:latin typeface="华文宋体" panose="02010600040101010101" pitchFamily="2" charset="-122"/>
                    <a:ea typeface="华文宋体" panose="02010600040101010101" pitchFamily="2" charset="-122"/>
                  </a:rPr>
                  <a:t>：基态氢原子的电离能为</a:t>
                </a:r>
                <a:r>
                  <a:rPr lang="en-US" altLang="zh-CN" sz="1600" b="0" dirty="0">
                    <a:latin typeface="华文宋体" panose="02010600040101010101" pitchFamily="2" charset="-122"/>
                    <a:ea typeface="华文宋体" panose="02010600040101010101" pitchFamily="2" charset="-122"/>
                  </a:rPr>
                  <a:t>____</a:t>
                </a:r>
                <a14:m>
                  <m:oMath xmlns:m="http://schemas.openxmlformats.org/officeDocument/2006/math">
                    <m:r>
                      <m:rPr>
                        <m:sty m:val="p"/>
                      </m:rPr>
                      <a:rPr lang="en-US" altLang="zh-CN" sz="1600" i="1" dirty="0">
                        <a:latin typeface="Cambria Math" panose="02040503050406030204" pitchFamily="18" charset="0"/>
                        <a:ea typeface="华文宋体" panose="02010600040101010101" pitchFamily="2" charset="-122"/>
                      </a:rPr>
                      <m:t>eV</m:t>
                    </m:r>
                  </m:oMath>
                </a14:m>
                <a:r>
                  <a:rPr lang="zh-CN" altLang="en-US" sz="1600" b="0" dirty="0">
                    <a:latin typeface="华文宋体" panose="02010600040101010101" pitchFamily="2" charset="-122"/>
                    <a:ea typeface="华文宋体" panose="02010600040101010101" pitchFamily="2" charset="-122"/>
                  </a:rPr>
                  <a:t>。若有一激发态氢原子的电离能为</a:t>
                </a:r>
                <a14:m>
                  <m:oMath xmlns:m="http://schemas.openxmlformats.org/officeDocument/2006/math">
                    <m:r>
                      <a:rPr lang="en-US" altLang="zh-CN" sz="1600" b="0" i="0" dirty="0" smtClean="0">
                        <a:latin typeface="Cambria Math" panose="02040503050406030204" pitchFamily="18" charset="0"/>
                        <a:ea typeface="华文宋体" panose="02010600040101010101" pitchFamily="2" charset="-122"/>
                      </a:rPr>
                      <m:t>+0.544</m:t>
                    </m:r>
                    <m:r>
                      <m:rPr>
                        <m:sty m:val="p"/>
                      </m:rPr>
                      <a:rPr lang="en-US" altLang="zh-CN" sz="1600" i="1" dirty="0">
                        <a:latin typeface="Cambria Math" panose="02040503050406030204" pitchFamily="18" charset="0"/>
                        <a:ea typeface="华文宋体" panose="02010600040101010101" pitchFamily="2" charset="-122"/>
                      </a:rPr>
                      <m:t>eV</m:t>
                    </m:r>
                  </m:oMath>
                </a14:m>
                <a:r>
                  <a:rPr lang="zh-CN" altLang="en-US" sz="1600" b="0" dirty="0">
                    <a:latin typeface="华文宋体" panose="02010600040101010101" pitchFamily="2" charset="-122"/>
                    <a:ea typeface="华文宋体" panose="02010600040101010101" pitchFamily="2" charset="-122"/>
                  </a:rPr>
                  <a:t>，其电子处在</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𝑛</m:t>
                    </m:r>
                    <m:r>
                      <a:rPr lang="en-US" altLang="zh-CN" sz="1600" b="0" i="1" smtClean="0">
                        <a:latin typeface="Cambria Math" panose="02040503050406030204" pitchFamily="18" charset="0"/>
                        <a:ea typeface="华文宋体" panose="02010600040101010101" pitchFamily="2" charset="-122"/>
                      </a:rPr>
                      <m:t>=</m:t>
                    </m:r>
                  </m:oMath>
                </a14:m>
                <a:r>
                  <a:rPr lang="en-US" altLang="zh-CN" sz="1600" b="0" dirty="0">
                    <a:latin typeface="华文宋体" panose="02010600040101010101" pitchFamily="2" charset="-122"/>
                    <a:ea typeface="华文宋体" panose="02010600040101010101" pitchFamily="2" charset="-122"/>
                  </a:rPr>
                  <a:t>______</a:t>
                </a:r>
                <a:r>
                  <a:rPr lang="zh-CN" altLang="en-US" sz="1600" b="0" dirty="0">
                    <a:latin typeface="华文宋体" panose="02010600040101010101" pitchFamily="2" charset="-122"/>
                    <a:ea typeface="华文宋体" panose="02010600040101010101" pitchFamily="2" charset="-122"/>
                  </a:rPr>
                  <a:t>的能级上。</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2" name="文本框 11">
                <a:extLst>
                  <a:ext uri="{FF2B5EF4-FFF2-40B4-BE49-F238E27FC236}">
                    <a16:creationId xmlns:a16="http://schemas.microsoft.com/office/drawing/2014/main" id="{02FA1789-015C-41C3-AA9F-DD254F5ED2AC}"/>
                  </a:ext>
                </a:extLst>
              </p:cNvPr>
              <p:cNvSpPr txBox="1">
                <a:spLocks noRot="1" noChangeAspect="1" noMove="1" noResize="1" noEditPoints="1" noAdjustHandles="1" noChangeArrowheads="1" noChangeShapeType="1" noTextEdit="1"/>
              </p:cNvSpPr>
              <p:nvPr/>
            </p:nvSpPr>
            <p:spPr>
              <a:xfrm>
                <a:off x="507456" y="2751134"/>
                <a:ext cx="11108180" cy="426463"/>
              </a:xfrm>
              <a:prstGeom prst="rect">
                <a:avLst/>
              </a:prstGeom>
              <a:blipFill>
                <a:blip r:embed="rId5"/>
                <a:stretch>
                  <a:fillRect l="-274" b="-1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91485B0-50D8-4144-AC44-AE5DB9543281}"/>
                  </a:ext>
                </a:extLst>
              </p:cNvPr>
              <p:cNvSpPr txBox="1"/>
              <p:nvPr/>
            </p:nvSpPr>
            <p:spPr>
              <a:xfrm>
                <a:off x="507456" y="4457804"/>
                <a:ext cx="11108180" cy="42646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4.3</a:t>
                </a:r>
                <a:r>
                  <a:rPr lang="zh-CN" altLang="en-US" sz="1600" dirty="0">
                    <a:latin typeface="华文宋体" panose="02010600040101010101" pitchFamily="2" charset="-122"/>
                    <a:ea typeface="华文宋体" panose="02010600040101010101" pitchFamily="2" charset="-122"/>
                  </a:rPr>
                  <a:t>：要使处于基态的氢原子受激发后能辐射氢原子光谱中波长最短的谱线，则至少要向其提供</a:t>
                </a:r>
                <a:r>
                  <a:rPr lang="en-US" altLang="zh-CN" sz="1600" dirty="0">
                    <a:latin typeface="华文宋体" panose="02010600040101010101" pitchFamily="2" charset="-122"/>
                    <a:ea typeface="华文宋体" panose="02010600040101010101" pitchFamily="2" charset="-122"/>
                  </a:rPr>
                  <a:t>____</a:t>
                </a:r>
                <a:r>
                  <a:rPr lang="en-US" altLang="zh-CN" sz="1600" dirty="0">
                    <a:ea typeface="华文宋体" panose="02010600040101010101" pitchFamily="2" charset="-122"/>
                  </a:rPr>
                  <a:t> </a:t>
                </a:r>
                <a14:m>
                  <m:oMath xmlns:m="http://schemas.openxmlformats.org/officeDocument/2006/math">
                    <m:r>
                      <m:rPr>
                        <m:sty m:val="p"/>
                      </m:rPr>
                      <a:rPr lang="en-US" altLang="zh-CN" sz="1600" i="1" dirty="0">
                        <a:latin typeface="Cambria Math" panose="02040503050406030204" pitchFamily="18" charset="0"/>
                        <a:ea typeface="华文宋体" panose="02010600040101010101" pitchFamily="2" charset="-122"/>
                      </a:rPr>
                      <m:t>eV</m:t>
                    </m:r>
                  </m:oMath>
                </a14:m>
                <a:r>
                  <a:rPr lang="zh-CN" altLang="en-US" sz="1600" dirty="0">
                    <a:latin typeface="华文宋体" panose="02010600040101010101" pitchFamily="2" charset="-122"/>
                    <a:ea typeface="华文宋体" panose="02010600040101010101" pitchFamily="2" charset="-122"/>
                  </a:rPr>
                  <a:t>的能量。</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5" name="文本框 14">
                <a:extLst>
                  <a:ext uri="{FF2B5EF4-FFF2-40B4-BE49-F238E27FC236}">
                    <a16:creationId xmlns:a16="http://schemas.microsoft.com/office/drawing/2014/main" id="{391485B0-50D8-4144-AC44-AE5DB9543281}"/>
                  </a:ext>
                </a:extLst>
              </p:cNvPr>
              <p:cNvSpPr txBox="1">
                <a:spLocks noRot="1" noChangeAspect="1" noMove="1" noResize="1" noEditPoints="1" noAdjustHandles="1" noChangeArrowheads="1" noChangeShapeType="1" noTextEdit="1"/>
              </p:cNvSpPr>
              <p:nvPr/>
            </p:nvSpPr>
            <p:spPr>
              <a:xfrm>
                <a:off x="507456" y="4457804"/>
                <a:ext cx="11108180" cy="426463"/>
              </a:xfrm>
              <a:prstGeom prst="rect">
                <a:avLst/>
              </a:prstGeom>
              <a:blipFill>
                <a:blip r:embed="rId6"/>
                <a:stretch>
                  <a:fillRect l="-274" b="-1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8701D4-ED04-46C3-B1FF-FC3A9DCD04B3}"/>
                  </a:ext>
                </a:extLst>
              </p:cNvPr>
              <p:cNvSpPr txBox="1"/>
              <p:nvPr/>
            </p:nvSpPr>
            <p:spPr>
              <a:xfrm>
                <a:off x="507456" y="3292829"/>
                <a:ext cx="11108180" cy="947439"/>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解：电离能指将基态的电子激发成自由电子所需的能量。氢原子的基态能为</a:t>
                </a:r>
                <a14:m>
                  <m:oMath xmlns:m="http://schemas.openxmlformats.org/officeDocument/2006/math">
                    <m:r>
                      <a:rPr lang="en-US" altLang="zh-CN" sz="1600" b="0" i="0" smtClean="0">
                        <a:solidFill>
                          <a:schemeClr val="tx1"/>
                        </a:solidFill>
                        <a:latin typeface="Cambria Math" panose="02040503050406030204" pitchFamily="18" charset="0"/>
                        <a:ea typeface="楷体" panose="02010609060101010101" pitchFamily="49" charset="-122"/>
                      </a:rPr>
                      <m:t>−</m:t>
                    </m:r>
                    <m:r>
                      <a:rPr lang="en-US" altLang="zh-CN" sz="1600" b="0" i="1" smtClean="0">
                        <a:solidFill>
                          <a:schemeClr val="tx1"/>
                        </a:solidFill>
                        <a:latin typeface="Cambria Math" panose="02040503050406030204" pitchFamily="18" charset="0"/>
                        <a:ea typeface="楷体" panose="02010609060101010101" pitchFamily="49" charset="-122"/>
                      </a:rPr>
                      <m:t>13.6</m:t>
                    </m:r>
                    <m:r>
                      <m:rPr>
                        <m:sty m:val="p"/>
                      </m:rPr>
                      <a:rPr lang="en-US" altLang="zh-CN" sz="1600" i="1">
                        <a:latin typeface="Cambria Math" panose="02040503050406030204" pitchFamily="18" charset="0"/>
                        <a:ea typeface="楷体" panose="02010609060101010101" pitchFamily="49" charset="-122"/>
                      </a:rPr>
                      <m:t>eV</m:t>
                    </m:r>
                  </m:oMath>
                </a14:m>
                <a:r>
                  <a:rPr lang="zh-CN" altLang="en-US" sz="1600" dirty="0">
                    <a:latin typeface="楷体" panose="02010609060101010101" pitchFamily="49" charset="-122"/>
                    <a:ea typeface="楷体" panose="02010609060101010101" pitchFamily="49" charset="-122"/>
                  </a:rPr>
                  <a:t>，故电离能为</a:t>
                </a:r>
                <a14:m>
                  <m:oMath xmlns:m="http://schemas.openxmlformats.org/officeDocument/2006/math">
                    <m:r>
                      <a:rPr lang="en-US" altLang="zh-CN" sz="1600" i="1">
                        <a:latin typeface="Cambria Math" panose="02040503050406030204" pitchFamily="18" charset="0"/>
                        <a:ea typeface="楷体" panose="02010609060101010101" pitchFamily="49" charset="-122"/>
                      </a:rPr>
                      <m:t>13.6</m:t>
                    </m:r>
                    <m:r>
                      <m:rPr>
                        <m:sty m:val="p"/>
                      </m:rPr>
                      <a:rPr lang="en-US" altLang="zh-CN" sz="1600" i="1">
                        <a:latin typeface="Cambria Math" panose="02040503050406030204" pitchFamily="18" charset="0"/>
                        <a:ea typeface="楷体" panose="02010609060101010101" pitchFamily="49" charset="-122"/>
                      </a:rPr>
                      <m:t>eV</m:t>
                    </m:r>
                  </m:oMath>
                </a14:m>
                <a:r>
                  <a:rPr lang="en-US" altLang="zh-CN" sz="1600" dirty="0">
                    <a:latin typeface="楷体" panose="02010609060101010101" pitchFamily="49" charset="-122"/>
                    <a:ea typeface="楷体" panose="02010609060101010101" pitchFamily="49" charset="-122"/>
                  </a:rPr>
                  <a:t>.</a:t>
                </a:r>
              </a:p>
              <a:p>
                <a:pPr>
                  <a:lnSpc>
                    <a:spcPct val="150000"/>
                  </a:lnSpc>
                </a:pP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此激发态电子所处能级的能量应为</a:t>
                </a:r>
                <a14:m>
                  <m:oMath xmlns:m="http://schemas.openxmlformats.org/officeDocument/2006/math">
                    <m:r>
                      <a:rPr lang="en-US" altLang="zh-CN" sz="1600" b="0" i="0" dirty="0" smtClean="0">
                        <a:latin typeface="Cambria Math" panose="02040503050406030204" pitchFamily="18" charset="0"/>
                        <a:ea typeface="华文宋体" panose="02010600040101010101" pitchFamily="2" charset="-122"/>
                      </a:rPr>
                      <m:t>−</m:t>
                    </m:r>
                    <m:r>
                      <a:rPr lang="en-US" altLang="zh-CN" sz="1600" dirty="0">
                        <a:latin typeface="Cambria Math" panose="02040503050406030204" pitchFamily="18" charset="0"/>
                        <a:ea typeface="华文宋体" panose="02010600040101010101" pitchFamily="2" charset="-122"/>
                      </a:rPr>
                      <m:t>0.544</m:t>
                    </m:r>
                    <m:r>
                      <m:rPr>
                        <m:sty m:val="p"/>
                      </m:rPr>
                      <a:rPr lang="en-US" altLang="zh-CN" sz="1600" i="1" dirty="0">
                        <a:latin typeface="Cambria Math" panose="02040503050406030204" pitchFamily="18" charset="0"/>
                        <a:ea typeface="华文宋体" panose="02010600040101010101" pitchFamily="2" charset="-122"/>
                      </a:rPr>
                      <m:t>eV</m:t>
                    </m:r>
                  </m:oMath>
                </a14:m>
                <a:r>
                  <a:rPr lang="zh-CN" altLang="en-US" sz="1600" dirty="0">
                    <a:latin typeface="楷体" panose="02010609060101010101" pitchFamily="49" charset="-122"/>
                    <a:ea typeface="楷体" panose="02010609060101010101" pitchFamily="49" charset="-122"/>
                  </a:rPr>
                  <a:t>，则</a:t>
                </a:r>
                <a14:m>
                  <m:oMath xmlns:m="http://schemas.openxmlformats.org/officeDocument/2006/math">
                    <m:f>
                      <m:fPr>
                        <m:ctrlPr>
                          <a:rPr lang="en-US" altLang="zh-CN" sz="1600" b="0" i="1" dirty="0" smtClean="0">
                            <a:latin typeface="Cambria Math" panose="02040503050406030204" pitchFamily="18" charset="0"/>
                            <a:ea typeface="华文宋体" panose="02010600040101010101" pitchFamily="2" charset="-122"/>
                          </a:rPr>
                        </m:ctrlPr>
                      </m:fPr>
                      <m:num>
                        <m:r>
                          <a:rPr lang="en-US" altLang="zh-CN" sz="1600" dirty="0">
                            <a:latin typeface="Cambria Math" panose="02040503050406030204" pitchFamily="18" charset="0"/>
                            <a:ea typeface="华文宋体" panose="02010600040101010101" pitchFamily="2" charset="-122"/>
                          </a:rPr>
                          <m:t>0.544</m:t>
                        </m:r>
                      </m:num>
                      <m:den>
                        <m:r>
                          <a:rPr lang="en-US" altLang="zh-CN" sz="1600" i="1">
                            <a:latin typeface="Cambria Math" panose="02040503050406030204" pitchFamily="18" charset="0"/>
                            <a:ea typeface="楷体" panose="02010609060101010101" pitchFamily="49" charset="-122"/>
                          </a:rPr>
                          <m:t>13.6</m:t>
                        </m:r>
                      </m:den>
                    </m:f>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1</m:t>
                        </m:r>
                      </m:num>
                      <m:den>
                        <m:r>
                          <a:rPr lang="en-US" altLang="zh-CN" sz="1600" b="0" i="1" smtClean="0">
                            <a:latin typeface="Cambria Math" panose="02040503050406030204" pitchFamily="18" charset="0"/>
                            <a:ea typeface="楷体" panose="02010609060101010101" pitchFamily="49" charset="-122"/>
                          </a:rPr>
                          <m:t>25</m:t>
                        </m:r>
                      </m:den>
                    </m:f>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1</m:t>
                        </m:r>
                      </m:num>
                      <m:den>
                        <m:sSup>
                          <m:sSupPr>
                            <m:ctrlPr>
                              <a:rPr lang="en-US" altLang="zh-CN" sz="1600" b="0" i="1" smtClean="0">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𝑛</m:t>
                            </m:r>
                          </m:e>
                          <m:sup>
                            <m:r>
                              <a:rPr lang="en-US" altLang="zh-CN" sz="1600" b="0" i="1" smtClean="0">
                                <a:latin typeface="Cambria Math" panose="02040503050406030204" pitchFamily="18" charset="0"/>
                                <a:ea typeface="楷体" panose="02010609060101010101" pitchFamily="49" charset="-122"/>
                              </a:rPr>
                              <m:t>2</m:t>
                            </m:r>
                          </m:sup>
                        </m:sSup>
                      </m:den>
                    </m:f>
                  </m:oMath>
                </a14:m>
                <a:r>
                  <a:rPr lang="zh-CN" altLang="en-US" sz="1600" dirty="0">
                    <a:latin typeface="楷体" panose="02010609060101010101" pitchFamily="49" charset="-122"/>
                    <a:ea typeface="楷体" panose="02010609060101010101" pitchFamily="49" charset="-122"/>
                  </a:rPr>
                  <a:t>，故</a:t>
                </a:r>
                <a14:m>
                  <m:oMath xmlns:m="http://schemas.openxmlformats.org/officeDocument/2006/math">
                    <m:r>
                      <a:rPr lang="en-US" altLang="zh-CN" sz="1600" i="1">
                        <a:latin typeface="Cambria Math" panose="02040503050406030204" pitchFamily="18" charset="0"/>
                        <a:ea typeface="华文宋体" panose="02010600040101010101" pitchFamily="2" charset="-122"/>
                      </a:rPr>
                      <m:t>𝑛</m:t>
                    </m:r>
                    <m:r>
                      <a:rPr lang="en-US" altLang="zh-CN" sz="1600" i="1">
                        <a:latin typeface="Cambria Math" panose="02040503050406030204" pitchFamily="18" charset="0"/>
                        <a:ea typeface="华文宋体" panose="02010600040101010101" pitchFamily="2" charset="-122"/>
                      </a:rPr>
                      <m:t>=</m:t>
                    </m:r>
                    <m:r>
                      <a:rPr lang="en-US" altLang="zh-CN" sz="1600" b="0" i="0" smtClean="0">
                        <a:latin typeface="Cambria Math" panose="02040503050406030204" pitchFamily="18" charset="0"/>
                        <a:ea typeface="华文宋体" panose="02010600040101010101" pitchFamily="2" charset="-122"/>
                      </a:rPr>
                      <m:t>5</m:t>
                    </m:r>
                  </m:oMath>
                </a14:m>
                <a:r>
                  <a:rPr lang="en-US" altLang="zh-CN" sz="1600" dirty="0">
                    <a:latin typeface="楷体" panose="02010609060101010101" pitchFamily="49" charset="-122"/>
                    <a:ea typeface="楷体" panose="02010609060101010101" pitchFamily="49" charset="-122"/>
                  </a:rPr>
                  <a:t>.</a:t>
                </a:r>
              </a:p>
            </p:txBody>
          </p:sp>
        </mc:Choice>
        <mc:Fallback xmlns="">
          <p:sp>
            <p:nvSpPr>
              <p:cNvPr id="16" name="文本框 15">
                <a:extLst>
                  <a:ext uri="{FF2B5EF4-FFF2-40B4-BE49-F238E27FC236}">
                    <a16:creationId xmlns:a16="http://schemas.microsoft.com/office/drawing/2014/main" id="{A78701D4-ED04-46C3-B1FF-FC3A9DCD04B3}"/>
                  </a:ext>
                </a:extLst>
              </p:cNvPr>
              <p:cNvSpPr txBox="1">
                <a:spLocks noRot="1" noChangeAspect="1" noMove="1" noResize="1" noEditPoints="1" noAdjustHandles="1" noChangeArrowheads="1" noChangeShapeType="1" noTextEdit="1"/>
              </p:cNvSpPr>
              <p:nvPr/>
            </p:nvSpPr>
            <p:spPr>
              <a:xfrm>
                <a:off x="507456" y="3292829"/>
                <a:ext cx="11108180" cy="947439"/>
              </a:xfrm>
              <a:prstGeom prst="rect">
                <a:avLst/>
              </a:prstGeom>
              <a:blipFill>
                <a:blip r:embed="rId7"/>
                <a:stretch>
                  <a:fillRect l="-2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809352E-2AD9-4180-A2FD-41DD158510CC}"/>
                  </a:ext>
                </a:extLst>
              </p:cNvPr>
              <p:cNvSpPr txBox="1"/>
              <p:nvPr/>
            </p:nvSpPr>
            <p:spPr>
              <a:xfrm>
                <a:off x="507456" y="4988303"/>
                <a:ext cx="11108180" cy="412998"/>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解：波长最短则频率最高，由光子理论</a:t>
                </a:r>
                <a14:m>
                  <m:oMath xmlns:m="http://schemas.openxmlformats.org/officeDocument/2006/math">
                    <m:r>
                      <a:rPr lang="zh-CN" altLang="en-US" sz="1600" i="1">
                        <a:latin typeface="Cambria Math" panose="02040503050406030204" pitchFamily="18" charset="0"/>
                      </a:rPr>
                      <m:t>𝜀</m:t>
                    </m:r>
                    <m:r>
                      <a:rPr lang="en-US" altLang="zh-CN" sz="1600" i="1">
                        <a:latin typeface="Cambria Math" panose="02040503050406030204" pitchFamily="18" charset="0"/>
                      </a:rPr>
                      <m:t>=</m:t>
                    </m:r>
                    <m:r>
                      <a:rPr lang="en-US" altLang="zh-CN" sz="1600" i="1">
                        <a:latin typeface="Cambria Math" panose="02040503050406030204" pitchFamily="18" charset="0"/>
                      </a:rPr>
                      <m:t>h</m:t>
                    </m:r>
                    <m:r>
                      <a:rPr lang="zh-CN" altLang="en-US" sz="1600" i="1">
                        <a:latin typeface="Cambria Math" panose="02040503050406030204" pitchFamily="18" charset="0"/>
                      </a:rPr>
                      <m:t>𝜈</m:t>
                    </m:r>
                  </m:oMath>
                </a14:m>
                <a:r>
                  <a:rPr lang="zh-CN" altLang="en-US" sz="1600" dirty="0">
                    <a:latin typeface="楷体" panose="02010609060101010101" pitchFamily="49" charset="-122"/>
                    <a:ea typeface="楷体" panose="02010609060101010101" pitchFamily="49" charset="-122"/>
                  </a:rPr>
                  <a:t>，则光子能量最大，可直接将其激发至</a:t>
                </a:r>
                <a14:m>
                  <m:oMath xmlns:m="http://schemas.openxmlformats.org/officeDocument/2006/math">
                    <m:r>
                      <a:rPr lang="en-US" altLang="zh-CN" sz="1600" i="1">
                        <a:latin typeface="Cambria Math" panose="02040503050406030204" pitchFamily="18" charset="0"/>
                        <a:ea typeface="Cambria Math" panose="02040503050406030204" pitchFamily="18" charset="0"/>
                      </a:rPr>
                      <m:t>∞</m:t>
                    </m:r>
                  </m:oMath>
                </a14:m>
                <a:r>
                  <a:rPr lang="zh-CN" altLang="en-US" sz="1600" dirty="0">
                    <a:latin typeface="楷体" panose="02010609060101010101" pitchFamily="49" charset="-122"/>
                    <a:ea typeface="楷体" panose="02010609060101010101" pitchFamily="49" charset="-122"/>
                  </a:rPr>
                  <a:t>能级（电离），需</a:t>
                </a:r>
                <a14:m>
                  <m:oMath xmlns:m="http://schemas.openxmlformats.org/officeDocument/2006/math">
                    <m:r>
                      <a:rPr lang="en-US" altLang="zh-CN" sz="1600" i="1">
                        <a:latin typeface="Cambria Math" panose="02040503050406030204" pitchFamily="18" charset="0"/>
                        <a:ea typeface="楷体" panose="02010609060101010101" pitchFamily="49" charset="-122"/>
                      </a:rPr>
                      <m:t>13.6</m:t>
                    </m:r>
                    <m:r>
                      <m:rPr>
                        <m:sty m:val="p"/>
                      </m:rPr>
                      <a:rPr lang="en-US" altLang="zh-CN" sz="1600" i="1">
                        <a:latin typeface="Cambria Math" panose="02040503050406030204" pitchFamily="18" charset="0"/>
                        <a:ea typeface="楷体" panose="02010609060101010101" pitchFamily="49" charset="-122"/>
                      </a:rPr>
                      <m:t>eV</m:t>
                    </m:r>
                  </m:oMath>
                </a14:m>
                <a:r>
                  <a:rPr lang="en-US" altLang="zh-CN" sz="1600" dirty="0">
                    <a:latin typeface="楷体" panose="02010609060101010101" pitchFamily="49" charset="-122"/>
                    <a:ea typeface="楷体" panose="02010609060101010101" pitchFamily="49" charset="-122"/>
                  </a:rPr>
                  <a:t>.</a:t>
                </a:r>
              </a:p>
            </p:txBody>
          </p:sp>
        </mc:Choice>
        <mc:Fallback xmlns="">
          <p:sp>
            <p:nvSpPr>
              <p:cNvPr id="17" name="文本框 16">
                <a:extLst>
                  <a:ext uri="{FF2B5EF4-FFF2-40B4-BE49-F238E27FC236}">
                    <a16:creationId xmlns:a16="http://schemas.microsoft.com/office/drawing/2014/main" id="{0809352E-2AD9-4180-A2FD-41DD158510CC}"/>
                  </a:ext>
                </a:extLst>
              </p:cNvPr>
              <p:cNvSpPr txBox="1">
                <a:spLocks noRot="1" noChangeAspect="1" noMove="1" noResize="1" noEditPoints="1" noAdjustHandles="1" noChangeArrowheads="1" noChangeShapeType="1" noTextEdit="1"/>
              </p:cNvSpPr>
              <p:nvPr/>
            </p:nvSpPr>
            <p:spPr>
              <a:xfrm>
                <a:off x="507456" y="4988303"/>
                <a:ext cx="11108180" cy="412998"/>
              </a:xfrm>
              <a:prstGeom prst="rect">
                <a:avLst/>
              </a:prstGeom>
              <a:blipFill>
                <a:blip r:embed="rId8"/>
                <a:stretch>
                  <a:fillRect l="-274" b="-16176"/>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25258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fade">
                                      <p:cBhvr>
                                        <p:cTn id="22" dur="5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fade">
                                      <p:cBhvr>
                                        <p:cTn id="27" dur="500"/>
                                        <p:tgtEl>
                                          <p:spTgt spid="1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fade">
                                      <p:cBhvr>
                                        <p:cTn id="3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P spid="12" grpId="0"/>
      <p:bldP spid="15" grpId="0"/>
      <p:bldP spid="16" grpId="0" uiExpand="1" build="p"/>
      <p:bldP spid="1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680630E0-185A-439F-9B9A-4B14DA921D3B}"/>
              </a:ext>
            </a:extLst>
          </p:cNvPr>
          <p:cNvGrpSpPr/>
          <p:nvPr/>
        </p:nvGrpSpPr>
        <p:grpSpPr>
          <a:xfrm>
            <a:off x="553178" y="3102814"/>
            <a:ext cx="11056703" cy="2320086"/>
            <a:chOff x="553178" y="3102814"/>
            <a:chExt cx="11056703" cy="2320086"/>
          </a:xfrm>
        </p:grpSpPr>
        <p:sp>
          <p:nvSpPr>
            <p:cNvPr id="64" name="矩形 63">
              <a:extLst>
                <a:ext uri="{FF2B5EF4-FFF2-40B4-BE49-F238E27FC236}">
                  <a16:creationId xmlns:a16="http://schemas.microsoft.com/office/drawing/2014/main" id="{9E589488-3F7F-4079-A55B-603E1273D11B}"/>
                </a:ext>
              </a:extLst>
            </p:cNvPr>
            <p:cNvSpPr/>
            <p:nvPr/>
          </p:nvSpPr>
          <p:spPr>
            <a:xfrm>
              <a:off x="553178" y="3102814"/>
              <a:ext cx="11056703" cy="2078786"/>
            </a:xfrm>
            <a:prstGeom prst="rect">
              <a:avLst/>
            </a:prstGeom>
            <a:solidFill>
              <a:schemeClr val="bg1">
                <a:lumMod val="95000"/>
              </a:schemeClr>
            </a:solidFill>
            <a:ln w="19050">
              <a:solidFill>
                <a:schemeClr val="bg1">
                  <a:lumMod val="5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楷体" panose="02010609060101010101" pitchFamily="49" charset="-122"/>
                <a:ea typeface="楷体" panose="02010609060101010101" pitchFamily="49" charset="-122"/>
              </a:endParaRPr>
            </a:p>
          </p:txBody>
        </p:sp>
        <p:sp>
          <p:nvSpPr>
            <p:cNvPr id="66" name="矩形 65">
              <a:extLst>
                <a:ext uri="{FF2B5EF4-FFF2-40B4-BE49-F238E27FC236}">
                  <a16:creationId xmlns:a16="http://schemas.microsoft.com/office/drawing/2014/main" id="{244638C5-00B1-4AFD-A38F-14445BAB4BD3}"/>
                </a:ext>
              </a:extLst>
            </p:cNvPr>
            <p:cNvSpPr/>
            <p:nvPr/>
          </p:nvSpPr>
          <p:spPr>
            <a:xfrm>
              <a:off x="9531350" y="5010150"/>
              <a:ext cx="1644651" cy="412750"/>
            </a:xfrm>
            <a:prstGeom prst="rect">
              <a:avLst/>
            </a:prstGeom>
            <a:solidFill>
              <a:schemeClr val="bg1">
                <a:lumMod val="95000"/>
              </a:schemeClr>
            </a:solidFill>
            <a:ln w="19050">
              <a:solidFill>
                <a:schemeClr val="bg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汉仪文黑-85W" panose="00020600040101010101" pitchFamily="18" charset="-122"/>
                  <a:ea typeface="汉仪文黑-85W" panose="00020600040101010101" pitchFamily="18" charset="-122"/>
                </a:rPr>
                <a:t>物质波的解释</a:t>
              </a:r>
            </a:p>
          </p:txBody>
        </p:sp>
      </p:grpSp>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4FEC310F-E56D-48DE-941A-84B5FC0C9DAB}"/>
              </a:ext>
            </a:extLst>
          </p:cNvPr>
          <p:cNvSpPr txBox="1"/>
          <p:nvPr/>
        </p:nvSpPr>
        <p:spPr>
          <a:xfrm>
            <a:off x="507460" y="1314720"/>
            <a:ext cx="11108176" cy="800219"/>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光的干涉、衍射实验 指出，光具有</a:t>
            </a:r>
            <a:r>
              <a:rPr lang="zh-CN" altLang="en-US" sz="1600" u="sng" dirty="0">
                <a:latin typeface="方正小标宋简体" panose="02000000000000000000" pitchFamily="2" charset="-122"/>
                <a:ea typeface="方正小标宋简体" panose="02000000000000000000" pitchFamily="2" charset="-122"/>
              </a:rPr>
              <a:t>波动性</a:t>
            </a:r>
            <a:r>
              <a:rPr lang="zh-CN" altLang="en-US" sz="1600" dirty="0">
                <a:latin typeface="方正小标宋简体" panose="02000000000000000000" pitchFamily="2" charset="-122"/>
                <a:ea typeface="方正小标宋简体" panose="02000000000000000000" pitchFamily="2" charset="-122"/>
              </a:rPr>
              <a:t>；光电效应、康普顿效应 指出，光具有 </a:t>
            </a:r>
            <a:r>
              <a:rPr lang="zh-CN" altLang="en-US" sz="1600" u="sng" dirty="0">
                <a:latin typeface="方正小标宋简体" panose="02000000000000000000" pitchFamily="2" charset="-122"/>
                <a:ea typeface="方正小标宋简体" panose="02000000000000000000" pitchFamily="2" charset="-122"/>
              </a:rPr>
              <a:t>粒子性</a:t>
            </a:r>
            <a:r>
              <a:rPr lang="zh-CN" altLang="en-US" sz="1600" dirty="0">
                <a:latin typeface="方正小标宋简体" panose="02000000000000000000" pitchFamily="2" charset="-122"/>
                <a:ea typeface="方正小标宋简体" panose="02000000000000000000" pitchFamily="2" charset="-122"/>
              </a:rPr>
              <a:t>。因此光具有 </a:t>
            </a:r>
            <a:r>
              <a:rPr lang="zh-CN" altLang="en-US" sz="1600" dirty="0">
                <a:solidFill>
                  <a:schemeClr val="accent4">
                    <a:lumMod val="75000"/>
                  </a:schemeClr>
                </a:solidFill>
                <a:latin typeface="方正小标宋简体" panose="02000000000000000000" pitchFamily="2" charset="-122"/>
                <a:ea typeface="方正小标宋简体" panose="02000000000000000000" pitchFamily="2" charset="-122"/>
              </a:rPr>
              <a:t>波粒二象性</a:t>
            </a:r>
            <a:r>
              <a:rPr lang="zh-CN" altLang="en-US" sz="1600" dirty="0">
                <a:latin typeface="方正小标宋简体" panose="02000000000000000000" pitchFamily="2" charset="-122"/>
                <a:ea typeface="方正小标宋简体" panose="02000000000000000000" pitchFamily="2" charset="-122"/>
              </a:rPr>
              <a:t>。</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实物粒子（原子、电子等）是否具有 波动性呢？</a:t>
            </a:r>
            <a:endParaRPr lang="en-US" altLang="zh-CN" sz="1600" dirty="0">
              <a:latin typeface="方正小标宋简体" panose="02000000000000000000" pitchFamily="2" charset="-122"/>
              <a:ea typeface="方正小标宋简体" panose="02000000000000000000" pitchFamily="2" charset="-122"/>
            </a:endParaRPr>
          </a:p>
        </p:txBody>
      </p:sp>
      <p:sp>
        <p:nvSpPr>
          <p:cNvPr id="14" name="文本框 13">
            <a:extLst>
              <a:ext uri="{FF2B5EF4-FFF2-40B4-BE49-F238E27FC236}">
                <a16:creationId xmlns:a16="http://schemas.microsoft.com/office/drawing/2014/main" id="{33260CF7-8748-4C1F-8516-7E0AB41D0848}"/>
              </a:ext>
            </a:extLst>
          </p:cNvPr>
          <p:cNvSpPr txBox="1"/>
          <p:nvPr/>
        </p:nvSpPr>
        <p:spPr>
          <a:xfrm>
            <a:off x="507458" y="496110"/>
            <a:ext cx="3979023"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实物粒子的波粒二象性</a:t>
            </a:r>
          </a:p>
        </p:txBody>
      </p:sp>
      <p:sp>
        <p:nvSpPr>
          <p:cNvPr id="16" name="文本框 15">
            <a:extLst>
              <a:ext uri="{FF2B5EF4-FFF2-40B4-BE49-F238E27FC236}">
                <a16:creationId xmlns:a16="http://schemas.microsoft.com/office/drawing/2014/main" id="{6F06D901-C26D-4DF7-B5E2-87547DB47907}"/>
              </a:ext>
            </a:extLst>
          </p:cNvPr>
          <p:cNvSpPr txBox="1"/>
          <p:nvPr/>
        </p:nvSpPr>
        <p:spPr>
          <a:xfrm>
            <a:off x="4486481" y="775742"/>
            <a:ext cx="1277448"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德布罗意波</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37" name="文本框 36">
            <a:extLst>
              <a:ext uri="{FF2B5EF4-FFF2-40B4-BE49-F238E27FC236}">
                <a16:creationId xmlns:a16="http://schemas.microsoft.com/office/drawing/2014/main" id="{511FEBE5-3589-4EAF-873B-8B3A5121C4F8}"/>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量子力学的理论假设</a:t>
            </a:r>
          </a:p>
        </p:txBody>
      </p:sp>
      <p:grpSp>
        <p:nvGrpSpPr>
          <p:cNvPr id="38" name="组合 37">
            <a:extLst>
              <a:ext uri="{FF2B5EF4-FFF2-40B4-BE49-F238E27FC236}">
                <a16:creationId xmlns:a16="http://schemas.microsoft.com/office/drawing/2014/main" id="{731641B6-1C28-4A79-BC62-4F6EAA2B4040}"/>
              </a:ext>
            </a:extLst>
          </p:cNvPr>
          <p:cNvGrpSpPr/>
          <p:nvPr/>
        </p:nvGrpSpPr>
        <p:grpSpPr>
          <a:xfrm>
            <a:off x="550194" y="2178350"/>
            <a:ext cx="10894130" cy="619175"/>
            <a:chOff x="550194" y="5078467"/>
            <a:chExt cx="10894130" cy="619175"/>
          </a:xfrm>
        </p:grpSpPr>
        <p:grpSp>
          <p:nvGrpSpPr>
            <p:cNvPr id="58" name="组合 57">
              <a:extLst>
                <a:ext uri="{FF2B5EF4-FFF2-40B4-BE49-F238E27FC236}">
                  <a16:creationId xmlns:a16="http://schemas.microsoft.com/office/drawing/2014/main" id="{C0BAE3C0-09A4-4F71-879D-39DD3A0C6B03}"/>
                </a:ext>
              </a:extLst>
            </p:cNvPr>
            <p:cNvGrpSpPr/>
            <p:nvPr/>
          </p:nvGrpSpPr>
          <p:grpSpPr>
            <a:xfrm>
              <a:off x="550194" y="5118586"/>
              <a:ext cx="7520656" cy="579056"/>
              <a:chOff x="539534" y="3119925"/>
              <a:chExt cx="7520656" cy="579056"/>
            </a:xfrm>
          </p:grpSpPr>
          <p:grpSp>
            <p:nvGrpSpPr>
              <p:cNvPr id="60" name="组合 59">
                <a:extLst>
                  <a:ext uri="{FF2B5EF4-FFF2-40B4-BE49-F238E27FC236}">
                    <a16:creationId xmlns:a16="http://schemas.microsoft.com/office/drawing/2014/main" id="{A3D8C799-14AC-4B74-984C-A468FEF656F3}"/>
                  </a:ext>
                </a:extLst>
              </p:cNvPr>
              <p:cNvGrpSpPr/>
              <p:nvPr/>
            </p:nvGrpSpPr>
            <p:grpSpPr>
              <a:xfrm>
                <a:off x="539534" y="3119925"/>
                <a:ext cx="7520656" cy="579056"/>
                <a:chOff x="539534" y="3119925"/>
                <a:chExt cx="7520656" cy="579056"/>
              </a:xfrm>
            </p:grpSpPr>
            <p:sp>
              <p:nvSpPr>
                <p:cNvPr id="62" name="矩形: 圆角 61">
                  <a:extLst>
                    <a:ext uri="{FF2B5EF4-FFF2-40B4-BE49-F238E27FC236}">
                      <a16:creationId xmlns:a16="http://schemas.microsoft.com/office/drawing/2014/main" id="{A088C1B8-CFB9-43AF-AE9B-5E389D1F45B6}"/>
                    </a:ext>
                  </a:extLst>
                </p:cNvPr>
                <p:cNvSpPr/>
                <p:nvPr/>
              </p:nvSpPr>
              <p:spPr>
                <a:xfrm>
                  <a:off x="539534" y="3119925"/>
                  <a:ext cx="7520656" cy="57905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a:extLst>
                    <a:ext uri="{FF2B5EF4-FFF2-40B4-BE49-F238E27FC236}">
                      <a16:creationId xmlns:a16="http://schemas.microsoft.com/office/drawing/2014/main" id="{357DB186-2702-4D7A-A55E-F0DCDAC18C02}"/>
                    </a:ext>
                  </a:extLst>
                </p:cNvPr>
                <p:cNvSpPr txBox="1"/>
                <p:nvPr/>
              </p:nvSpPr>
              <p:spPr>
                <a:xfrm>
                  <a:off x="565704" y="3234301"/>
                  <a:ext cx="1692073" cy="369332"/>
                </a:xfrm>
                <a:prstGeom prst="rect">
                  <a:avLst/>
                </a:prstGeom>
                <a:noFill/>
              </p:spPr>
              <p:txBody>
                <a:bodyPr wrap="square">
                  <a:spAutoFit/>
                </a:bodyPr>
                <a:lstStyle/>
                <a:p>
                  <a:pPr algn="ctr"/>
                  <a:r>
                    <a:rPr lang="zh-CN" altLang="en-US" sz="1800" dirty="0">
                      <a:solidFill>
                        <a:schemeClr val="accent4">
                          <a:lumMod val="75000"/>
                        </a:schemeClr>
                      </a:solidFill>
                      <a:latin typeface="汉仪文黑-85W" panose="00020600040101010101" pitchFamily="18" charset="-122"/>
                      <a:ea typeface="汉仪文黑-85W" panose="00020600040101010101" pitchFamily="18" charset="-122"/>
                    </a:rPr>
                    <a:t>德布罗意关系</a:t>
                  </a:r>
                  <a:endParaRPr lang="zh-CN" altLang="en-US" dirty="0">
                    <a:solidFill>
                      <a:schemeClr val="accent4">
                        <a:lumMod val="75000"/>
                      </a:schemeClr>
                    </a:solidFill>
                    <a:latin typeface="汉仪文黑-85W" panose="00020600040101010101" pitchFamily="18" charset="-122"/>
                    <a:ea typeface="汉仪文黑-85W" panose="00020600040101010101" pitchFamily="18" charset="-122"/>
                  </a:endParaRPr>
                </a:p>
              </p:txBody>
            </p:sp>
          </p:grpSp>
          <p:cxnSp>
            <p:nvCxnSpPr>
              <p:cNvPr id="61" name="直接连接符 60">
                <a:extLst>
                  <a:ext uri="{FF2B5EF4-FFF2-40B4-BE49-F238E27FC236}">
                    <a16:creationId xmlns:a16="http://schemas.microsoft.com/office/drawing/2014/main" id="{A54F53E1-A99C-4A00-B1D0-DB4D4E144E59}"/>
                  </a:ext>
                </a:extLst>
              </p:cNvPr>
              <p:cNvCxnSpPr>
                <a:cxnSpLocks/>
              </p:cNvCxnSpPr>
              <p:nvPr/>
            </p:nvCxnSpPr>
            <p:spPr>
              <a:xfrm flipV="1">
                <a:off x="2313902" y="3227951"/>
                <a:ext cx="0" cy="39960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6B6EB3B-294A-41D8-9DE3-5363DCF4EA24}"/>
                    </a:ext>
                  </a:extLst>
                </p:cNvPr>
                <p:cNvSpPr txBox="1"/>
                <p:nvPr/>
              </p:nvSpPr>
              <p:spPr>
                <a:xfrm>
                  <a:off x="2541383" y="5220013"/>
                  <a:ext cx="2660522" cy="320665"/>
                </a:xfrm>
                <a:prstGeom prst="rect">
                  <a:avLst/>
                </a:prstGeom>
                <a:noFill/>
              </p:spPr>
              <p:txBody>
                <a:bodyPr wrap="square" lIns="0" tIns="0" rIns="0" bIns="0" rtlCol="0">
                  <a:spAutoFit/>
                </a:bodyPr>
                <a:lstStyle/>
                <a:p>
                  <a:pPr>
                    <a:lnSpc>
                      <a:spcPct val="150000"/>
                    </a:lnSpc>
                  </a:pPr>
                  <a:r>
                    <a:rPr lang="zh-CN" altLang="en-US" sz="1600" dirty="0">
                      <a:latin typeface="楷体" panose="02010609060101010101" pitchFamily="49" charset="-122"/>
                      <a:ea typeface="楷体" panose="02010609060101010101" pitchFamily="49" charset="-122"/>
                    </a:rPr>
                    <a:t>粒子能量：</a:t>
                  </a:r>
                  <a14:m>
                    <m:oMath xmlns:m="http://schemas.openxmlformats.org/officeDocument/2006/math">
                      <m:r>
                        <a:rPr lang="en-US" altLang="zh-CN" sz="1600" b="0" i="1" smtClean="0">
                          <a:latin typeface="Cambria Math" panose="02040503050406030204" pitchFamily="18" charset="0"/>
                        </a:rPr>
                        <m:t>𝐸</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𝑐</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m:t>
                      </m:r>
                      <m:r>
                        <a:rPr lang="en-US" altLang="zh-CN" sz="1600" i="1">
                          <a:latin typeface="Cambria Math" panose="02040503050406030204" pitchFamily="18" charset="0"/>
                        </a:rPr>
                        <m:t>h</m:t>
                      </m:r>
                      <m:r>
                        <a:rPr lang="zh-CN" altLang="en-US" sz="1600" i="1">
                          <a:latin typeface="Cambria Math" panose="02040503050406030204" pitchFamily="18" charset="0"/>
                        </a:rPr>
                        <m:t>𝜈</m:t>
                      </m:r>
                    </m:oMath>
                  </a14:m>
                  <a:endParaRPr lang="en-US" altLang="zh-CN" sz="1600" b="0" dirty="0">
                    <a:latin typeface="楷体" panose="02010609060101010101" pitchFamily="49" charset="-122"/>
                    <a:ea typeface="楷体" panose="02010609060101010101" pitchFamily="49" charset="-122"/>
                  </a:endParaRPr>
                </a:p>
              </p:txBody>
            </p:sp>
          </mc:Choice>
          <mc:Fallback xmlns="">
            <p:sp>
              <p:nvSpPr>
                <p:cNvPr id="40" name="文本框 39">
                  <a:extLst>
                    <a:ext uri="{FF2B5EF4-FFF2-40B4-BE49-F238E27FC236}">
                      <a16:creationId xmlns:a16="http://schemas.microsoft.com/office/drawing/2014/main" id="{F6B6EB3B-294A-41D8-9DE3-5363DCF4EA24}"/>
                    </a:ext>
                  </a:extLst>
                </p:cNvPr>
                <p:cNvSpPr txBox="1">
                  <a:spLocks noRot="1" noChangeAspect="1" noMove="1" noResize="1" noEditPoints="1" noAdjustHandles="1" noChangeArrowheads="1" noChangeShapeType="1" noTextEdit="1"/>
                </p:cNvSpPr>
                <p:nvPr/>
              </p:nvSpPr>
              <p:spPr>
                <a:xfrm>
                  <a:off x="2541383" y="5220013"/>
                  <a:ext cx="2660522" cy="320665"/>
                </a:xfrm>
                <a:prstGeom prst="rect">
                  <a:avLst/>
                </a:prstGeom>
                <a:blipFill>
                  <a:blip r:embed="rId4"/>
                  <a:stretch>
                    <a:fillRect l="-4817" b="-36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B9176B41-4D4C-42C7-A618-E3E86E61BF77}"/>
                    </a:ext>
                  </a:extLst>
                </p:cNvPr>
                <p:cNvSpPr txBox="1"/>
                <p:nvPr/>
              </p:nvSpPr>
              <p:spPr>
                <a:xfrm>
                  <a:off x="5125205" y="5111162"/>
                  <a:ext cx="2766190" cy="487569"/>
                </a:xfrm>
                <a:prstGeom prst="rect">
                  <a:avLst/>
                </a:prstGeom>
                <a:noFill/>
              </p:spPr>
              <p:txBody>
                <a:bodyPr wrap="square" lIns="0" tIns="0" rIns="0" bIns="0" rtlCol="0">
                  <a:spAutoFit/>
                </a:bodyPr>
                <a:lstStyle/>
                <a:p>
                  <a:pPr>
                    <a:lnSpc>
                      <a:spcPct val="150000"/>
                    </a:lnSpc>
                  </a:pPr>
                  <a:r>
                    <a:rPr lang="zh-CN" altLang="en-US" sz="1600" dirty="0">
                      <a:latin typeface="楷体" panose="02010609060101010101" pitchFamily="49" charset="-122"/>
                      <a:ea typeface="楷体" panose="02010609060101010101" pitchFamily="49" charset="-122"/>
                    </a:rPr>
                    <a:t>粒子动量：</a:t>
                  </a:r>
                  <a14:m>
                    <m:oMath xmlns:m="http://schemas.openxmlformats.org/officeDocument/2006/math">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𝑚𝑣</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rPr>
                            <m:t>h</m:t>
                          </m:r>
                          <m:r>
                            <a:rPr lang="zh-CN" altLang="en-US" sz="1600" i="1">
                              <a:latin typeface="Cambria Math" panose="02040503050406030204" pitchFamily="18" charset="0"/>
                            </a:rPr>
                            <m:t>𝜈</m:t>
                          </m:r>
                        </m:num>
                        <m:den>
                          <m:r>
                            <a:rPr lang="en-US" altLang="zh-CN" sz="1600" b="0" i="1" smtClean="0">
                              <a:latin typeface="Cambria Math" panose="02040503050406030204" pitchFamily="18" charset="0"/>
                            </a:rPr>
                            <m:t>𝑣</m:t>
                          </m:r>
                        </m:den>
                      </m:f>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h</m:t>
                          </m:r>
                        </m:num>
                        <m:den>
                          <m:r>
                            <a:rPr lang="zh-CN" altLang="en-US" sz="1600" b="0" i="1" smtClean="0">
                              <a:latin typeface="Cambria Math" panose="02040503050406030204" pitchFamily="18" charset="0"/>
                            </a:rPr>
                            <m:t>𝜆</m:t>
                          </m:r>
                        </m:den>
                      </m:f>
                    </m:oMath>
                  </a14:m>
                  <a:endParaRPr lang="en-US" altLang="zh-CN" sz="1600" b="0" dirty="0">
                    <a:latin typeface="楷体" panose="02010609060101010101" pitchFamily="49" charset="-122"/>
                    <a:ea typeface="楷体" panose="02010609060101010101" pitchFamily="49" charset="-122"/>
                  </a:endParaRPr>
                </a:p>
              </p:txBody>
            </p:sp>
          </mc:Choice>
          <mc:Fallback xmlns="">
            <p:sp>
              <p:nvSpPr>
                <p:cNvPr id="46" name="文本框 45">
                  <a:extLst>
                    <a:ext uri="{FF2B5EF4-FFF2-40B4-BE49-F238E27FC236}">
                      <a16:creationId xmlns:a16="http://schemas.microsoft.com/office/drawing/2014/main" id="{B9176B41-4D4C-42C7-A618-E3E86E61BF77}"/>
                    </a:ext>
                  </a:extLst>
                </p:cNvPr>
                <p:cNvSpPr txBox="1">
                  <a:spLocks noRot="1" noChangeAspect="1" noMove="1" noResize="1" noEditPoints="1" noAdjustHandles="1" noChangeArrowheads="1" noChangeShapeType="1" noTextEdit="1"/>
                </p:cNvSpPr>
                <p:nvPr/>
              </p:nvSpPr>
              <p:spPr>
                <a:xfrm>
                  <a:off x="5125205" y="5111162"/>
                  <a:ext cx="2766190" cy="487569"/>
                </a:xfrm>
                <a:prstGeom prst="rect">
                  <a:avLst/>
                </a:prstGeom>
                <a:blipFill>
                  <a:blip r:embed="rId5"/>
                  <a:stretch>
                    <a:fillRect l="-4626"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E591A12-583C-46CF-86A5-92C91229D6CA}"/>
                    </a:ext>
                  </a:extLst>
                </p:cNvPr>
                <p:cNvSpPr txBox="1"/>
                <p:nvPr/>
              </p:nvSpPr>
              <p:spPr>
                <a:xfrm>
                  <a:off x="8276021" y="5078467"/>
                  <a:ext cx="3168303" cy="603755"/>
                </a:xfrm>
                <a:prstGeom prst="rect">
                  <a:avLst/>
                </a:prstGeom>
                <a:noFill/>
              </p:spPr>
              <p:txBody>
                <a:bodyPr wrap="none" lIns="0" tIns="0" rIns="0" bIns="0" rtlCol="0">
                  <a:spAutoFit/>
                </a:bodyPr>
                <a:lstStyle/>
                <a:p>
                  <a:pPr>
                    <a:lnSpc>
                      <a:spcPct val="150000"/>
                    </a:lnSpc>
                  </a:pPr>
                  <a14:m>
                    <m:oMath xmlns:m="http://schemas.openxmlformats.org/officeDocument/2006/math">
                      <m:r>
                        <a:rPr lang="en-US" altLang="zh-CN" sz="1400" b="0" i="1" smtClean="0">
                          <a:latin typeface="Cambria Math" panose="02040503050406030204" pitchFamily="18" charset="0"/>
                        </a:rPr>
                        <m:t>h</m:t>
                      </m:r>
                    </m:oMath>
                  </a14:m>
                  <a:r>
                    <a:rPr lang="zh-CN" altLang="en-US" sz="1400" dirty="0">
                      <a:latin typeface="楷体" panose="02010609060101010101" pitchFamily="49" charset="-122"/>
                      <a:ea typeface="楷体" panose="02010609060101010101" pitchFamily="49" charset="-122"/>
                    </a:rPr>
                    <a:t>：普朗克常量，</a:t>
                  </a:r>
                  <a14:m>
                    <m:oMath xmlns:m="http://schemas.openxmlformats.org/officeDocument/2006/math">
                      <m:r>
                        <a:rPr lang="en-US" altLang="zh-CN" sz="1400" b="0" i="1" smtClean="0">
                          <a:latin typeface="Cambria Math" panose="02040503050406030204" pitchFamily="18" charset="0"/>
                        </a:rPr>
                        <m:t>6.63</m:t>
                      </m:r>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en-US" altLang="zh-CN" sz="1400" b="0" i="1" smtClean="0">
                              <a:latin typeface="Cambria Math" panose="02040503050406030204" pitchFamily="18" charset="0"/>
                              <a:ea typeface="Cambria Math" panose="02040503050406030204" pitchFamily="18" charset="0"/>
                            </a:rPr>
                            <m:t>10</m:t>
                          </m:r>
                        </m:e>
                        <m:sup>
                          <m:r>
                            <a:rPr lang="en-US" altLang="zh-CN" sz="1400" b="0" i="1" smtClean="0">
                              <a:latin typeface="Cambria Math" panose="02040503050406030204" pitchFamily="18" charset="0"/>
                              <a:ea typeface="Cambria Math" panose="02040503050406030204" pitchFamily="18" charset="0"/>
                            </a:rPr>
                            <m:t>−34</m:t>
                          </m:r>
                        </m:sup>
                      </m:sSup>
                      <m:r>
                        <a:rPr lang="en-US" altLang="zh-CN" sz="1400" b="0" i="1" smtClean="0">
                          <a:latin typeface="Cambria Math" panose="02040503050406030204" pitchFamily="18" charset="0"/>
                          <a:ea typeface="Cambria Math" panose="02040503050406030204" pitchFamily="18" charset="0"/>
                        </a:rPr>
                        <m:t> </m:t>
                      </m:r>
                      <m:r>
                        <m:rPr>
                          <m:sty m:val="p"/>
                        </m:rPr>
                        <a:rPr lang="en-US" altLang="zh-CN" sz="1400" i="1">
                          <a:latin typeface="Cambria Math" panose="02040503050406030204" pitchFamily="18" charset="0"/>
                          <a:ea typeface="Cambria Math" panose="02040503050406030204" pitchFamily="18" charset="0"/>
                        </a:rPr>
                        <m:t>J</m:t>
                      </m:r>
                      <m:r>
                        <a:rPr lang="en-US" altLang="zh-CN" sz="1400" i="1" smtClean="0">
                          <a:latin typeface="Cambria Math" panose="02040503050406030204" pitchFamily="18" charset="0"/>
                          <a:ea typeface="Cambria Math" panose="02040503050406030204" pitchFamily="18" charset="0"/>
                        </a:rPr>
                        <m:t>·</m:t>
                      </m:r>
                      <m:r>
                        <m:rPr>
                          <m:sty m:val="p"/>
                        </m:rPr>
                        <a:rPr lang="en-US" altLang="zh-CN" sz="1400" i="1">
                          <a:latin typeface="Cambria Math" panose="02040503050406030204" pitchFamily="18" charset="0"/>
                          <a:ea typeface="Cambria Math" panose="02040503050406030204" pitchFamily="18" charset="0"/>
                        </a:rPr>
                        <m:t>s</m:t>
                      </m:r>
                    </m:oMath>
                  </a14:m>
                  <a:r>
                    <a:rPr lang="en-US" altLang="zh-CN" sz="1400" dirty="0">
                      <a:latin typeface="楷体" panose="02010609060101010101" pitchFamily="49" charset="-122"/>
                      <a:ea typeface="楷体" panose="02010609060101010101" pitchFamily="49" charset="-122"/>
                    </a:rPr>
                    <a:t> </a:t>
                  </a:r>
                </a:p>
                <a:p>
                  <a:pPr>
                    <a:lnSpc>
                      <a:spcPct val="150000"/>
                    </a:lnSpc>
                  </a:pPr>
                  <a14:m>
                    <m:oMath xmlns:m="http://schemas.openxmlformats.org/officeDocument/2006/math">
                      <m:r>
                        <a:rPr lang="en-US" altLang="zh-CN" sz="1400" b="0" i="1" smtClean="0">
                          <a:latin typeface="Cambria Math" panose="02040503050406030204" pitchFamily="18" charset="0"/>
                        </a:rPr>
                        <m:t>𝑣</m:t>
                      </m:r>
                    </m:oMath>
                  </a14:m>
                  <a:r>
                    <a:rPr lang="zh-CN" altLang="en-US" sz="1400" dirty="0">
                      <a:latin typeface="楷体" panose="02010609060101010101" pitchFamily="49" charset="-122"/>
                      <a:ea typeface="楷体" panose="02010609060101010101" pitchFamily="49" charset="-122"/>
                    </a:rPr>
                    <a:t>：粒子速度</a:t>
                  </a:r>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zh-CN" altLang="en-US" sz="1400" i="1">
                          <a:latin typeface="Cambria Math" panose="02040503050406030204" pitchFamily="18" charset="0"/>
                        </a:rPr>
                        <m:t>𝜈</m:t>
                      </m:r>
                    </m:oMath>
                  </a14:m>
                  <a:r>
                    <a:rPr lang="zh-CN" altLang="en-US" sz="1400" dirty="0">
                      <a:latin typeface="楷体" panose="02010609060101010101" pitchFamily="49" charset="-122"/>
                      <a:ea typeface="楷体" panose="02010609060101010101" pitchFamily="49" charset="-122"/>
                    </a:rPr>
                    <a:t>：物质波频率</a:t>
                  </a:r>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zh-CN" altLang="en-US" sz="1400" i="1" smtClean="0">
                          <a:latin typeface="Cambria Math" panose="02040503050406030204" pitchFamily="18" charset="0"/>
                        </a:rPr>
                        <m:t>𝜆</m:t>
                      </m:r>
                    </m:oMath>
                  </a14:m>
                  <a:r>
                    <a:rPr lang="zh-CN" altLang="en-US" sz="1400" dirty="0">
                      <a:latin typeface="楷体" panose="02010609060101010101" pitchFamily="49" charset="-122"/>
                      <a:ea typeface="楷体" panose="02010609060101010101" pitchFamily="49" charset="-122"/>
                    </a:rPr>
                    <a:t>：波长</a:t>
                  </a:r>
                </a:p>
              </p:txBody>
            </p:sp>
          </mc:Choice>
          <mc:Fallback xmlns="">
            <p:sp>
              <p:nvSpPr>
                <p:cNvPr id="57" name="文本框 56">
                  <a:extLst>
                    <a:ext uri="{FF2B5EF4-FFF2-40B4-BE49-F238E27FC236}">
                      <a16:creationId xmlns:a16="http://schemas.microsoft.com/office/drawing/2014/main" id="{FE591A12-583C-46CF-86A5-92C91229D6CA}"/>
                    </a:ext>
                  </a:extLst>
                </p:cNvPr>
                <p:cNvSpPr txBox="1">
                  <a:spLocks noRot="1" noChangeAspect="1" noMove="1" noResize="1" noEditPoints="1" noAdjustHandles="1" noChangeArrowheads="1" noChangeShapeType="1" noTextEdit="1"/>
                </p:cNvSpPr>
                <p:nvPr/>
              </p:nvSpPr>
              <p:spPr>
                <a:xfrm>
                  <a:off x="8276021" y="5078467"/>
                  <a:ext cx="3168303" cy="603755"/>
                </a:xfrm>
                <a:prstGeom prst="rect">
                  <a:avLst/>
                </a:prstGeom>
                <a:blipFill>
                  <a:blip r:embed="rId6"/>
                  <a:stretch>
                    <a:fillRect l="-2119" r="-2890" b="-16162"/>
                  </a:stretch>
                </a:blipFill>
              </p:spPr>
              <p:txBody>
                <a:bodyPr/>
                <a:lstStyle/>
                <a:p>
                  <a:r>
                    <a:rPr lang="zh-CN" altLang="en-US">
                      <a:noFill/>
                    </a:rPr>
                    <a:t> </a:t>
                  </a:r>
                </a:p>
              </p:txBody>
            </p:sp>
          </mc:Fallback>
        </mc:AlternateContent>
      </p:grpSp>
      <p:sp>
        <p:nvSpPr>
          <p:cNvPr id="65" name="文本框 64">
            <a:extLst>
              <a:ext uri="{FF2B5EF4-FFF2-40B4-BE49-F238E27FC236}">
                <a16:creationId xmlns:a16="http://schemas.microsoft.com/office/drawing/2014/main" id="{3B9E8456-B885-4EB1-A5BC-7E9E5F824077}"/>
              </a:ext>
            </a:extLst>
          </p:cNvPr>
          <p:cNvSpPr txBox="1"/>
          <p:nvPr/>
        </p:nvSpPr>
        <p:spPr>
          <a:xfrm>
            <a:off x="730249" y="3213556"/>
            <a:ext cx="5439815" cy="1123384"/>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波动 指的是 物理量的扰动在空间中周期性传播的过程。</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400" dirty="0">
                <a:latin typeface="楷体" panose="02010609060101010101" pitchFamily="49" charset="-122"/>
                <a:ea typeface="楷体" panose="02010609060101010101" pitchFamily="49" charset="-122"/>
              </a:rPr>
              <a:t>机械波 将位移扰动 周期性传递，电磁波 将电磁扰动 周期性传递。</a:t>
            </a:r>
            <a:endParaRPr lang="en-US" altLang="zh-CN" sz="1400" dirty="0">
              <a:latin typeface="楷体" panose="02010609060101010101" pitchFamily="49" charset="-122"/>
              <a:ea typeface="楷体" panose="02010609060101010101" pitchFamily="49"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那么 </a:t>
            </a:r>
            <a:r>
              <a:rPr lang="zh-CN" altLang="en-US" sz="1600" u="sng" dirty="0">
                <a:latin typeface="方正小标宋简体" panose="02000000000000000000" pitchFamily="2" charset="-122"/>
                <a:ea typeface="方正小标宋简体" panose="02000000000000000000" pitchFamily="2" charset="-122"/>
              </a:rPr>
              <a:t>物质波</a:t>
            </a:r>
            <a:r>
              <a:rPr lang="zh-CN" altLang="en-US" sz="1600" dirty="0">
                <a:latin typeface="方正小标宋简体" panose="02000000000000000000" pitchFamily="2" charset="-122"/>
                <a:ea typeface="方正小标宋简体" panose="02000000000000000000" pitchFamily="2" charset="-122"/>
              </a:rPr>
              <a:t> 传递了什么物理量呢？</a:t>
            </a:r>
            <a:endParaRPr lang="en-US" altLang="zh-CN" sz="1600" dirty="0">
              <a:latin typeface="方正小标宋简体" panose="02000000000000000000" pitchFamily="2" charset="-122"/>
              <a:ea typeface="方正小标宋简体" panose="02000000000000000000" pitchFamily="2" charset="-122"/>
            </a:endParaRPr>
          </a:p>
        </p:txBody>
      </p:sp>
      <p:pic>
        <p:nvPicPr>
          <p:cNvPr id="6146" name="Picture 2" descr="图片">
            <a:extLst>
              <a:ext uri="{FF2B5EF4-FFF2-40B4-BE49-F238E27FC236}">
                <a16:creationId xmlns:a16="http://schemas.microsoft.com/office/drawing/2014/main" id="{FAAD3487-EE04-4AA9-B002-F37F9F90FC9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9571"/>
          <a:stretch/>
        </p:blipFill>
        <p:spPr bwMode="auto">
          <a:xfrm>
            <a:off x="6170064" y="3245985"/>
            <a:ext cx="2303721" cy="1364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7" name="Picture 2" descr="图片">
            <a:extLst>
              <a:ext uri="{FF2B5EF4-FFF2-40B4-BE49-F238E27FC236}">
                <a16:creationId xmlns:a16="http://schemas.microsoft.com/office/drawing/2014/main" id="{C0CC18AE-A9D3-4372-96E8-B955EC24A5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435" b="59880"/>
          <a:stretch/>
        </p:blipFill>
        <p:spPr bwMode="auto">
          <a:xfrm>
            <a:off x="6683686" y="3281359"/>
            <a:ext cx="2303721" cy="1314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8" name="Picture 2" descr="图片">
            <a:extLst>
              <a:ext uri="{FF2B5EF4-FFF2-40B4-BE49-F238E27FC236}">
                <a16:creationId xmlns:a16="http://schemas.microsoft.com/office/drawing/2014/main" id="{3009EADB-7F24-46B3-A0DC-9D998632AED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0388" b="39927"/>
          <a:stretch/>
        </p:blipFill>
        <p:spPr bwMode="auto">
          <a:xfrm>
            <a:off x="7364568" y="3276538"/>
            <a:ext cx="2303721" cy="1314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 name="Picture 2" descr="图片">
            <a:extLst>
              <a:ext uri="{FF2B5EF4-FFF2-40B4-BE49-F238E27FC236}">
                <a16:creationId xmlns:a16="http://schemas.microsoft.com/office/drawing/2014/main" id="{D9C4B385-4DCC-4187-BDE9-6B20362189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0215" b="20100"/>
          <a:stretch/>
        </p:blipFill>
        <p:spPr bwMode="auto">
          <a:xfrm>
            <a:off x="8070850" y="3281359"/>
            <a:ext cx="2303721" cy="1314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0" name="Picture 2" descr="图片">
            <a:extLst>
              <a:ext uri="{FF2B5EF4-FFF2-40B4-BE49-F238E27FC236}">
                <a16:creationId xmlns:a16="http://schemas.microsoft.com/office/drawing/2014/main" id="{156F4630-F503-449F-9A55-B2AD3D89DBC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9851" b="-297"/>
          <a:stretch/>
        </p:blipFill>
        <p:spPr bwMode="auto">
          <a:xfrm>
            <a:off x="8987406" y="3244850"/>
            <a:ext cx="2303721" cy="1365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10">
            <a:extLst>
              <a:ext uri="{FF2B5EF4-FFF2-40B4-BE49-F238E27FC236}">
                <a16:creationId xmlns:a16="http://schemas.microsoft.com/office/drawing/2014/main" id="{D04307FA-AFE9-4A98-A7F3-6F309AC2E7C3}"/>
              </a:ext>
            </a:extLst>
          </p:cNvPr>
          <p:cNvSpPr txBox="1"/>
          <p:nvPr/>
        </p:nvSpPr>
        <p:spPr>
          <a:xfrm>
            <a:off x="6170064" y="4679315"/>
            <a:ext cx="3067050" cy="338554"/>
          </a:xfrm>
          <a:prstGeom prst="rect">
            <a:avLst/>
          </a:prstGeom>
          <a:noFill/>
        </p:spPr>
        <p:txBody>
          <a:bodyPr wrap="square" rtlCol="0">
            <a:spAutoFit/>
          </a:bodyPr>
          <a:lstStyle/>
          <a:p>
            <a:r>
              <a:rPr lang="zh-CN" altLang="en-US" sz="1600" dirty="0">
                <a:latin typeface="钉钉进步体" panose="00020600040101010101" pitchFamily="18" charset="-122"/>
                <a:ea typeface="钉钉进步体" panose="00020600040101010101" pitchFamily="18" charset="-122"/>
              </a:rPr>
              <a:t>逐个电子入射 观察干涉图样</a:t>
            </a:r>
          </a:p>
        </p:txBody>
      </p:sp>
      <p:sp>
        <p:nvSpPr>
          <p:cNvPr id="71" name="文本框 70">
            <a:extLst>
              <a:ext uri="{FF2B5EF4-FFF2-40B4-BE49-F238E27FC236}">
                <a16:creationId xmlns:a16="http://schemas.microsoft.com/office/drawing/2014/main" id="{680B06E4-3379-40F1-85EB-5B528D6994F7}"/>
              </a:ext>
            </a:extLst>
          </p:cNvPr>
          <p:cNvSpPr txBox="1"/>
          <p:nvPr/>
        </p:nvSpPr>
        <p:spPr>
          <a:xfrm>
            <a:off x="729534" y="4588280"/>
            <a:ext cx="5439815" cy="430887"/>
          </a:xfrm>
          <a:prstGeom prst="rect">
            <a:avLst/>
          </a:prstGeom>
          <a:noFill/>
        </p:spPr>
        <p:txBody>
          <a:bodyPr wrap="square" rtlCol="0">
            <a:spAutoFit/>
          </a:bodyPr>
          <a:lstStyle/>
          <a:p>
            <a:pPr>
              <a:lnSpc>
                <a:spcPct val="150000"/>
              </a:lnSpc>
            </a:pPr>
            <a:r>
              <a:rPr lang="zh-CN" altLang="en-US" sz="1600" dirty="0">
                <a:latin typeface="汉仪文黑-85W" panose="00020600040101010101" pitchFamily="18" charset="-122"/>
                <a:ea typeface="汉仪文黑-85W" panose="00020600040101010101" pitchFamily="18" charset="-122"/>
              </a:rPr>
              <a:t>物质波 反映了 粒子在某时间出现在空间某处的 </a:t>
            </a:r>
            <a:r>
              <a:rPr lang="zh-CN" altLang="en-US" sz="1600" u="sng" dirty="0">
                <a:latin typeface="汉仪文黑-85W" panose="00020600040101010101" pitchFamily="18" charset="-122"/>
                <a:ea typeface="汉仪文黑-85W" panose="00020600040101010101" pitchFamily="18" charset="-122"/>
              </a:rPr>
              <a:t>概率</a:t>
            </a:r>
            <a:endParaRPr lang="en-US" altLang="zh-CN" sz="1600" u="sng" dirty="0">
              <a:latin typeface="汉仪文黑-85W" panose="00020600040101010101" pitchFamily="18" charset="-122"/>
              <a:ea typeface="汉仪文黑-85W" panose="00020600040101010101" pitchFamily="18" charset="-122"/>
            </a:endParaRPr>
          </a:p>
        </p:txBody>
      </p:sp>
      <p:sp>
        <p:nvSpPr>
          <p:cNvPr id="2" name="AutoShape 2">
            <a:extLst>
              <a:ext uri="{FF2B5EF4-FFF2-40B4-BE49-F238E27FC236}">
                <a16:creationId xmlns:a16="http://schemas.microsoft.com/office/drawing/2014/main" id="{F0828D2E-4977-4622-80E1-CD6961E549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ABCE3DB8-2DF8-40F3-BE08-6464192E54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7619" y="2299170"/>
            <a:ext cx="2543294" cy="2559165"/>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0328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xEl>
                                              <p:pRg st="1" end="1"/>
                                            </p:txEl>
                                          </p:spTgt>
                                        </p:tgtEl>
                                        <p:attrNameLst>
                                          <p:attrName>style.visibility</p:attrName>
                                        </p:attrNameLst>
                                      </p:cBhvr>
                                      <p:to>
                                        <p:strVal val="visible"/>
                                      </p:to>
                                    </p:set>
                                    <p:animEffect transition="in" filter="fade">
                                      <p:cBhvr>
                                        <p:cTn id="12" dur="500"/>
                                        <p:tgtEl>
                                          <p:spTgt spid="41">
                                            <p:txEl>
                                              <p:pRg st="1" end="1"/>
                                            </p:txEl>
                                          </p:spTgt>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anim calcmode="lin" valueType="num">
                                      <p:cBhvr>
                                        <p:cTn id="17" dur="1000" fill="hold"/>
                                        <p:tgtEl>
                                          <p:spTgt spid="38"/>
                                        </p:tgtEl>
                                        <p:attrNameLst>
                                          <p:attrName>ppt_x</p:attrName>
                                        </p:attrNameLst>
                                      </p:cBhvr>
                                      <p:tavLst>
                                        <p:tav tm="0">
                                          <p:val>
                                            <p:strVal val="#ppt_x"/>
                                          </p:val>
                                        </p:tav>
                                        <p:tav tm="100000">
                                          <p:val>
                                            <p:strVal val="#ppt_x"/>
                                          </p:val>
                                        </p:tav>
                                      </p:tavLst>
                                    </p:anim>
                                    <p:anim calcmode="lin" valueType="num">
                                      <p:cBhvr>
                                        <p:cTn id="1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65">
                                            <p:txEl>
                                              <p:pRg st="0" end="0"/>
                                            </p:txEl>
                                          </p:spTgt>
                                        </p:tgtEl>
                                        <p:attrNameLst>
                                          <p:attrName>style.visibility</p:attrName>
                                        </p:attrNameLst>
                                      </p:cBhvr>
                                      <p:to>
                                        <p:strVal val="visible"/>
                                      </p:to>
                                    </p:set>
                                    <p:animEffect transition="in" filter="fade">
                                      <p:cBhvr>
                                        <p:cTn id="27" dur="500"/>
                                        <p:tgtEl>
                                          <p:spTgt spid="65">
                                            <p:txEl>
                                              <p:pRg st="0" end="0"/>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65">
                                            <p:txEl>
                                              <p:pRg st="1" end="1"/>
                                            </p:txEl>
                                          </p:spTgt>
                                        </p:tgtEl>
                                        <p:attrNameLst>
                                          <p:attrName>style.visibility</p:attrName>
                                        </p:attrNameLst>
                                      </p:cBhvr>
                                      <p:to>
                                        <p:strVal val="visible"/>
                                      </p:to>
                                    </p:set>
                                    <p:animEffect transition="in" filter="fade">
                                      <p:cBhvr>
                                        <p:cTn id="31" dur="500"/>
                                        <p:tgtEl>
                                          <p:spTgt spid="65">
                                            <p:txEl>
                                              <p:pRg st="1" end="1"/>
                                            </p:txEl>
                                          </p:spTgt>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65">
                                            <p:txEl>
                                              <p:pRg st="2" end="2"/>
                                            </p:txEl>
                                          </p:spTgt>
                                        </p:tgtEl>
                                        <p:attrNameLst>
                                          <p:attrName>style.visibility</p:attrName>
                                        </p:attrNameLst>
                                      </p:cBhvr>
                                      <p:to>
                                        <p:strVal val="visible"/>
                                      </p:to>
                                    </p:set>
                                    <p:animEffect transition="in" filter="fade">
                                      <p:cBhvr>
                                        <p:cTn id="35" dur="500"/>
                                        <p:tgtEl>
                                          <p:spTgt spid="6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22" presetClass="entr" presetSubtype="8" fill="hold" nodeType="afterEffect">
                                  <p:stCondLst>
                                    <p:cond delay="1000"/>
                                  </p:stCondLst>
                                  <p:childTnLst>
                                    <p:set>
                                      <p:cBhvr>
                                        <p:cTn id="43" dur="1" fill="hold">
                                          <p:stCondLst>
                                            <p:cond delay="0"/>
                                          </p:stCondLst>
                                        </p:cTn>
                                        <p:tgtEl>
                                          <p:spTgt spid="6146"/>
                                        </p:tgtEl>
                                        <p:attrNameLst>
                                          <p:attrName>style.visibility</p:attrName>
                                        </p:attrNameLst>
                                      </p:cBhvr>
                                      <p:to>
                                        <p:strVal val="visible"/>
                                      </p:to>
                                    </p:set>
                                    <p:animEffect transition="in" filter="wipe(left)">
                                      <p:cBhvr>
                                        <p:cTn id="44" dur="500"/>
                                        <p:tgtEl>
                                          <p:spTgt spid="6146"/>
                                        </p:tgtEl>
                                      </p:cBhvr>
                                    </p:animEffect>
                                  </p:childTnLst>
                                </p:cTn>
                              </p:par>
                            </p:childTnLst>
                          </p:cTn>
                        </p:par>
                        <p:par>
                          <p:cTn id="45" fill="hold">
                            <p:stCondLst>
                              <p:cond delay="2000"/>
                            </p:stCondLst>
                            <p:childTnLst>
                              <p:par>
                                <p:cTn id="46" presetID="22" presetClass="entr" presetSubtype="8" fill="hold" nodeType="afterEffect">
                                  <p:stCondLst>
                                    <p:cond delay="1000"/>
                                  </p:stCondLst>
                                  <p:childTnLst>
                                    <p:set>
                                      <p:cBhvr>
                                        <p:cTn id="47" dur="1" fill="hold">
                                          <p:stCondLst>
                                            <p:cond delay="0"/>
                                          </p:stCondLst>
                                        </p:cTn>
                                        <p:tgtEl>
                                          <p:spTgt spid="67"/>
                                        </p:tgtEl>
                                        <p:attrNameLst>
                                          <p:attrName>style.visibility</p:attrName>
                                        </p:attrNameLst>
                                      </p:cBhvr>
                                      <p:to>
                                        <p:strVal val="visible"/>
                                      </p:to>
                                    </p:set>
                                    <p:animEffect transition="in" filter="wipe(left)">
                                      <p:cBhvr>
                                        <p:cTn id="48" dur="500"/>
                                        <p:tgtEl>
                                          <p:spTgt spid="67"/>
                                        </p:tgtEl>
                                      </p:cBhvr>
                                    </p:animEffect>
                                  </p:childTnLst>
                                </p:cTn>
                              </p:par>
                            </p:childTnLst>
                          </p:cTn>
                        </p:par>
                        <p:par>
                          <p:cTn id="49" fill="hold">
                            <p:stCondLst>
                              <p:cond delay="3500"/>
                            </p:stCondLst>
                            <p:childTnLst>
                              <p:par>
                                <p:cTn id="50" presetID="22" presetClass="entr" presetSubtype="8" fill="hold" nodeType="afterEffect">
                                  <p:stCondLst>
                                    <p:cond delay="100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500"/>
                                        <p:tgtEl>
                                          <p:spTgt spid="68"/>
                                        </p:tgtEl>
                                      </p:cBhvr>
                                    </p:animEffect>
                                  </p:childTnLst>
                                </p:cTn>
                              </p:par>
                            </p:childTnLst>
                          </p:cTn>
                        </p:par>
                        <p:par>
                          <p:cTn id="53" fill="hold">
                            <p:stCondLst>
                              <p:cond delay="5000"/>
                            </p:stCondLst>
                            <p:childTnLst>
                              <p:par>
                                <p:cTn id="54" presetID="22" presetClass="entr" presetSubtype="8" fill="hold" nodeType="afterEffect">
                                  <p:stCondLst>
                                    <p:cond delay="1000"/>
                                  </p:stCondLst>
                                  <p:childTnLst>
                                    <p:set>
                                      <p:cBhvr>
                                        <p:cTn id="55" dur="1" fill="hold">
                                          <p:stCondLst>
                                            <p:cond delay="0"/>
                                          </p:stCondLst>
                                        </p:cTn>
                                        <p:tgtEl>
                                          <p:spTgt spid="69"/>
                                        </p:tgtEl>
                                        <p:attrNameLst>
                                          <p:attrName>style.visibility</p:attrName>
                                        </p:attrNameLst>
                                      </p:cBhvr>
                                      <p:to>
                                        <p:strVal val="visible"/>
                                      </p:to>
                                    </p:set>
                                    <p:animEffect transition="in" filter="wipe(left)">
                                      <p:cBhvr>
                                        <p:cTn id="56" dur="500"/>
                                        <p:tgtEl>
                                          <p:spTgt spid="69"/>
                                        </p:tgtEl>
                                      </p:cBhvr>
                                    </p:animEffect>
                                  </p:childTnLst>
                                </p:cTn>
                              </p:par>
                            </p:childTnLst>
                          </p:cTn>
                        </p:par>
                        <p:par>
                          <p:cTn id="57" fill="hold">
                            <p:stCondLst>
                              <p:cond delay="6500"/>
                            </p:stCondLst>
                            <p:childTnLst>
                              <p:par>
                                <p:cTn id="58" presetID="22" presetClass="entr" presetSubtype="8" fill="hold" nodeType="afterEffect">
                                  <p:stCondLst>
                                    <p:cond delay="100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4"/>
                                        </p:tgtEl>
                                      </p:cBhvr>
                                    </p:animEffect>
                                    <p:set>
                                      <p:cBhvr>
                                        <p:cTn id="70" dur="1" fill="hold">
                                          <p:stCondLst>
                                            <p:cond delay="499"/>
                                          </p:stCondLst>
                                        </p:cTn>
                                        <p:tgtEl>
                                          <p:spTgt spid="4"/>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65" grpId="0" uiExpand="1" build="p"/>
      <p:bldP spid="11"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B7D3FD-5C66-4632-8C15-EA1D99CDDF29}"/>
                  </a:ext>
                </a:extLst>
              </p:cNvPr>
              <p:cNvSpPr txBox="1"/>
              <p:nvPr/>
            </p:nvSpPr>
            <p:spPr>
              <a:xfrm>
                <a:off x="507456" y="1456699"/>
                <a:ext cx="11108180" cy="42646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5.1</a:t>
                </a:r>
                <a:r>
                  <a:rPr lang="zh-CN" altLang="en-US" sz="1600" dirty="0">
                    <a:latin typeface="华文宋体" panose="02010600040101010101" pitchFamily="2" charset="-122"/>
                    <a:ea typeface="华文宋体" panose="02010600040101010101" pitchFamily="2" charset="-122"/>
                  </a:rPr>
                  <a:t>：</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𝑇</m:t>
                    </m:r>
                    <m:r>
                      <a:rPr lang="en-US" altLang="zh-CN" sz="1600" b="0" i="1" smtClean="0">
                        <a:latin typeface="Cambria Math" panose="02040503050406030204" pitchFamily="18" charset="0"/>
                        <a:ea typeface="华文宋体" panose="02010600040101010101" pitchFamily="2" charset="-122"/>
                      </a:rPr>
                      <m:t>=298</m:t>
                    </m:r>
                    <m:r>
                      <m:rPr>
                        <m:sty m:val="p"/>
                      </m:rPr>
                      <a:rPr lang="en-US" altLang="zh-CN" sz="1600" i="1">
                        <a:latin typeface="Cambria Math" panose="02040503050406030204" pitchFamily="18" charset="0"/>
                        <a:ea typeface="华文宋体" panose="02010600040101010101" pitchFamily="2" charset="-122"/>
                      </a:rPr>
                      <m:t>K</m:t>
                    </m:r>
                  </m:oMath>
                </a14:m>
                <a:r>
                  <a:rPr lang="zh-CN" altLang="en-US" sz="1600" b="0" dirty="0">
                    <a:latin typeface="华文宋体" panose="02010600040101010101" pitchFamily="2" charset="-122"/>
                    <a:ea typeface="华文宋体" panose="02010600040101010101" pitchFamily="2" charset="-122"/>
                  </a:rPr>
                  <a:t>下的中子称为热中子，试计算其德布罗意波长。（无需考虑相对论效应，中子质量</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1.67</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−27</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kg</m:t>
                    </m:r>
                  </m:oMath>
                </a14:m>
                <a:r>
                  <a:rPr lang="zh-CN" altLang="en-US" sz="1600" b="0" dirty="0">
                    <a:latin typeface="华文宋体" panose="02010600040101010101" pitchFamily="2" charset="-122"/>
                    <a:ea typeface="华文宋体" panose="02010600040101010101" pitchFamily="2" charset="-122"/>
                  </a:rPr>
                  <a:t>）</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3" name="文本框 12">
                <a:extLst>
                  <a:ext uri="{FF2B5EF4-FFF2-40B4-BE49-F238E27FC236}">
                    <a16:creationId xmlns:a16="http://schemas.microsoft.com/office/drawing/2014/main" id="{5BB7D3FD-5C66-4632-8C15-EA1D99CDDF29}"/>
                  </a:ext>
                </a:extLst>
              </p:cNvPr>
              <p:cNvSpPr txBox="1">
                <a:spLocks noRot="1" noChangeAspect="1" noMove="1" noResize="1" noEditPoints="1" noAdjustHandles="1" noChangeArrowheads="1" noChangeShapeType="1" noTextEdit="1"/>
              </p:cNvSpPr>
              <p:nvPr/>
            </p:nvSpPr>
            <p:spPr>
              <a:xfrm>
                <a:off x="507456" y="1456699"/>
                <a:ext cx="11108180" cy="426463"/>
              </a:xfrm>
              <a:prstGeom prst="rect">
                <a:avLst/>
              </a:prstGeom>
              <a:blipFill>
                <a:blip r:embed="rId3"/>
                <a:stretch>
                  <a:fillRect l="-274" b="-1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5FF8B3-EA77-400B-8758-CA970920F729}"/>
                  </a:ext>
                </a:extLst>
              </p:cNvPr>
              <p:cNvSpPr txBox="1"/>
              <p:nvPr/>
            </p:nvSpPr>
            <p:spPr>
              <a:xfrm>
                <a:off x="507456" y="1933081"/>
                <a:ext cx="11108180" cy="1214820"/>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a:t>
                </a:r>
                <a:r>
                  <a:rPr lang="zh-CN" altLang="en-US" sz="1600" dirty="0">
                    <a:latin typeface="楷体" panose="02010609060101010101" pitchFamily="49" charset="-122"/>
                    <a:ea typeface="楷体" panose="02010609060101010101" pitchFamily="49" charset="-122"/>
                  </a:rPr>
                  <a:t>：热中子的平均平动动能</a:t>
                </a:r>
                <a14:m>
                  <m:oMath xmlns:m="http://schemas.openxmlformats.org/officeDocument/2006/math">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𝐸</m:t>
                        </m:r>
                      </m:e>
                      <m:sub>
                        <m:r>
                          <a:rPr lang="en-US" altLang="zh-CN" sz="1600" b="0" i="1" smtClean="0">
                            <a:latin typeface="Cambria Math" panose="02040503050406030204" pitchFamily="18" charset="0"/>
                            <a:ea typeface="楷体" panose="02010609060101010101" pitchFamily="49" charset="-122"/>
                          </a:rPr>
                          <m:t>𝑘</m:t>
                        </m:r>
                      </m:sub>
                    </m:sSub>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3</m:t>
                        </m:r>
                      </m:num>
                      <m:den>
                        <m:r>
                          <a:rPr lang="en-US" altLang="zh-CN" sz="1600" b="0" i="1" smtClean="0">
                            <a:latin typeface="Cambria Math" panose="02040503050406030204" pitchFamily="18" charset="0"/>
                            <a:ea typeface="楷体" panose="02010609060101010101" pitchFamily="49" charset="-122"/>
                          </a:rPr>
                          <m:t>2</m:t>
                        </m:r>
                      </m:den>
                    </m:f>
                    <m:r>
                      <a:rPr lang="en-US" altLang="zh-CN" sz="1600" b="0" i="1" smtClean="0">
                        <a:latin typeface="Cambria Math" panose="02040503050406030204" pitchFamily="18" charset="0"/>
                        <a:ea typeface="楷体" panose="02010609060101010101" pitchFamily="49" charset="-122"/>
                      </a:rPr>
                      <m:t>𝑘𝑇</m:t>
                    </m:r>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3</m:t>
                        </m:r>
                      </m:num>
                      <m:den>
                        <m:r>
                          <a:rPr lang="en-US" altLang="zh-CN" sz="1600" b="0" i="1" smtClean="0">
                            <a:latin typeface="Cambria Math" panose="02040503050406030204" pitchFamily="18" charset="0"/>
                            <a:ea typeface="楷体" panose="02010609060101010101" pitchFamily="49" charset="-122"/>
                          </a:rPr>
                          <m:t>2</m:t>
                        </m:r>
                      </m:den>
                    </m:f>
                    <m:r>
                      <a:rPr lang="en-US" altLang="zh-CN" sz="1600" b="0" i="1" smtClean="0">
                        <a:latin typeface="Cambria Math" panose="02040503050406030204" pitchFamily="18" charset="0"/>
                        <a:ea typeface="Cambria Math" panose="02040503050406030204" pitchFamily="18" charset="0"/>
                      </a:rPr>
                      <m:t>×1.38×</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−23</m:t>
                        </m:r>
                      </m:sup>
                    </m:sSup>
                    <m:r>
                      <a:rPr lang="en-US" altLang="zh-CN" sz="1600" b="0" i="1" smtClean="0">
                        <a:latin typeface="Cambria Math" panose="02040503050406030204" pitchFamily="18" charset="0"/>
                        <a:ea typeface="Cambria Math" panose="02040503050406030204" pitchFamily="18" charset="0"/>
                      </a:rPr>
                      <m:t>×298=6.1686×</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−21</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J</m:t>
                    </m:r>
                  </m:oMath>
                </a14:m>
                <a:r>
                  <a:rPr lang="en-US" altLang="zh-CN" sz="1600" dirty="0">
                    <a:latin typeface="楷体" panose="02010609060101010101" pitchFamily="49" charset="-122"/>
                    <a:ea typeface="楷体" panose="02010609060101010101" pitchFamily="49" charset="-122"/>
                  </a:rPr>
                  <a:t>.</a:t>
                </a:r>
              </a:p>
              <a:p>
                <a:pPr>
                  <a:lnSpc>
                    <a:spcPct val="150000"/>
                  </a:lnSpc>
                </a:pP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由</a:t>
                </a:r>
                <a14:m>
                  <m:oMath xmlns:m="http://schemas.openxmlformats.org/officeDocument/2006/math">
                    <m:r>
                      <a:rPr lang="en-US" altLang="zh-CN" sz="1600" i="1">
                        <a:latin typeface="Cambria Math" panose="02040503050406030204" pitchFamily="18" charset="0"/>
                      </a:rPr>
                      <m:t>𝑝</m:t>
                    </m:r>
                    <m:r>
                      <a:rPr lang="en-US" altLang="zh-CN" sz="1600" i="1">
                        <a:latin typeface="Cambria Math" panose="02040503050406030204" pitchFamily="18" charset="0"/>
                      </a:rPr>
                      <m:t>=</m:t>
                    </m:r>
                    <m:r>
                      <a:rPr lang="en-US" altLang="zh-CN" sz="1600" i="1">
                        <a:latin typeface="Cambria Math" panose="02040503050406030204" pitchFamily="18" charset="0"/>
                      </a:rPr>
                      <m:t>𝑚𝑣</m:t>
                    </m:r>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h</m:t>
                        </m:r>
                      </m:num>
                      <m:den>
                        <m:r>
                          <a:rPr lang="zh-CN" altLang="en-US" sz="1600" i="1">
                            <a:latin typeface="Cambria Math" panose="02040503050406030204" pitchFamily="18" charset="0"/>
                          </a:rPr>
                          <m:t>𝜆</m:t>
                        </m:r>
                      </m:den>
                    </m:f>
                  </m:oMath>
                </a14:m>
                <a:r>
                  <a:rPr lang="zh-CN" altLang="en-US" sz="1600" dirty="0">
                    <a:latin typeface="楷体" panose="02010609060101010101" pitchFamily="49" charset="-122"/>
                    <a:ea typeface="楷体" panose="02010609060101010101" pitchFamily="49" charset="-122"/>
                  </a:rPr>
                  <a:t>得，</a:t>
                </a:r>
                <a14:m>
                  <m:oMath xmlns:m="http://schemas.openxmlformats.org/officeDocument/2006/math">
                    <m:r>
                      <a:rPr lang="zh-CN" altLang="en-US" sz="1600" i="1" smtClean="0">
                        <a:latin typeface="Cambria Math" panose="02040503050406030204" pitchFamily="18" charset="0"/>
                        <a:ea typeface="楷体" panose="02010609060101010101" pitchFamily="49" charset="-122"/>
                      </a:rPr>
                      <m:t>𝜆</m:t>
                    </m:r>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h</m:t>
                        </m:r>
                      </m:num>
                      <m:den>
                        <m:r>
                          <a:rPr lang="en-US" altLang="zh-CN" sz="1600" b="0" i="1" smtClean="0">
                            <a:latin typeface="Cambria Math" panose="02040503050406030204" pitchFamily="18" charset="0"/>
                            <a:ea typeface="楷体" panose="02010609060101010101" pitchFamily="49" charset="-122"/>
                          </a:rPr>
                          <m:t>𝑚𝑣</m:t>
                        </m:r>
                      </m:den>
                    </m:f>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h</m:t>
                        </m:r>
                      </m:num>
                      <m:den>
                        <m:rad>
                          <m:radPr>
                            <m:degHide m:val="on"/>
                            <m:ctrlPr>
                              <a:rPr lang="en-US" altLang="zh-CN" sz="1600" b="0" i="1" smtClean="0">
                                <a:latin typeface="Cambria Math" panose="02040503050406030204" pitchFamily="18" charset="0"/>
                                <a:ea typeface="楷体" panose="02010609060101010101" pitchFamily="49" charset="-122"/>
                              </a:rPr>
                            </m:ctrlPr>
                          </m:radPr>
                          <m:deg/>
                          <m:e>
                            <m:r>
                              <a:rPr lang="en-US" altLang="zh-CN" sz="1600" b="0" i="1" smtClean="0">
                                <a:latin typeface="Cambria Math" panose="02040503050406030204" pitchFamily="18" charset="0"/>
                                <a:ea typeface="楷体" panose="02010609060101010101" pitchFamily="49" charset="-122"/>
                              </a:rPr>
                              <m:t>2</m:t>
                            </m:r>
                            <m:r>
                              <a:rPr lang="en-US" altLang="zh-CN" sz="1600" b="0" i="1" smtClean="0">
                                <a:latin typeface="Cambria Math" panose="02040503050406030204" pitchFamily="18" charset="0"/>
                                <a:ea typeface="楷体" panose="02010609060101010101" pitchFamily="49" charset="-122"/>
                              </a:rPr>
                              <m:t>𝑚</m:t>
                            </m:r>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𝐸</m:t>
                                </m:r>
                              </m:e>
                              <m:sub>
                                <m:r>
                                  <a:rPr lang="en-US" altLang="zh-CN" sz="1600" b="0" i="1" smtClean="0">
                                    <a:latin typeface="Cambria Math" panose="02040503050406030204" pitchFamily="18" charset="0"/>
                                    <a:ea typeface="楷体" panose="02010609060101010101" pitchFamily="49" charset="-122"/>
                                  </a:rPr>
                                  <m:t>𝑘</m:t>
                                </m:r>
                              </m:sub>
                            </m:sSub>
                          </m:e>
                        </m:rad>
                      </m:den>
                    </m:f>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6.63</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−34</m:t>
                            </m:r>
                          </m:sup>
                        </m:sSup>
                      </m:num>
                      <m:den>
                        <m:rad>
                          <m:radPr>
                            <m:degHide m:val="on"/>
                            <m:ctrlPr>
                              <a:rPr lang="en-US" altLang="zh-CN" sz="1600" b="0" i="1" smtClean="0">
                                <a:latin typeface="Cambria Math" panose="02040503050406030204" pitchFamily="18" charset="0"/>
                                <a:ea typeface="楷体" panose="02010609060101010101" pitchFamily="49" charset="-122"/>
                              </a:rPr>
                            </m:ctrlPr>
                          </m:radPr>
                          <m:deg/>
                          <m:e>
                            <m:r>
                              <a:rPr lang="en-US" altLang="zh-CN" sz="1600" b="0" i="1" smtClean="0">
                                <a:latin typeface="Cambria Math" panose="02040503050406030204" pitchFamily="18" charset="0"/>
                                <a:ea typeface="楷体" panose="02010609060101010101" pitchFamily="49" charset="-122"/>
                              </a:rPr>
                              <m:t>2</m:t>
                            </m:r>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华文宋体" panose="02010600040101010101" pitchFamily="2" charset="-122"/>
                              </a:rPr>
                              <m:t>1.67</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−27</m:t>
                                </m:r>
                              </m:sup>
                            </m:sSup>
                            <m:r>
                              <a:rPr lang="en-US" altLang="zh-CN" sz="1600" i="1">
                                <a:latin typeface="Cambria Math" panose="02040503050406030204" pitchFamily="18" charset="0"/>
                                <a:ea typeface="Cambria Math" panose="02040503050406030204" pitchFamily="18" charset="0"/>
                              </a:rPr>
                              <m:t> </m:t>
                            </m:r>
                            <m:r>
                              <a:rPr lang="en-US" altLang="zh-CN" sz="160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6.1686×</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−21</m:t>
                                </m:r>
                              </m:sup>
                            </m:sSup>
                          </m:e>
                        </m:rad>
                      </m:den>
                    </m:f>
                    <m:r>
                      <a:rPr lang="en-US" altLang="zh-CN" sz="1600" b="0" i="1" smtClean="0">
                        <a:latin typeface="Cambria Math" panose="02040503050406030204" pitchFamily="18" charset="0"/>
                        <a:ea typeface="楷体" panose="02010609060101010101" pitchFamily="49" charset="-122"/>
                      </a:rPr>
                      <m:t>=1.46</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−10</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m</m:t>
                    </m:r>
                  </m:oMath>
                </a14:m>
                <a:r>
                  <a:rPr lang="en-US" altLang="zh-CN" sz="1600" dirty="0">
                    <a:latin typeface="楷体" panose="02010609060101010101" pitchFamily="49" charset="-122"/>
                    <a:ea typeface="楷体" panose="02010609060101010101" pitchFamily="49" charset="-122"/>
                  </a:rPr>
                  <a:t>.    </a:t>
                </a:r>
                <a:endParaRPr lang="zh-CN" altLang="en-US" sz="1600" dirty="0">
                  <a:latin typeface="楷体" panose="02010609060101010101" pitchFamily="49" charset="-122"/>
                  <a:ea typeface="楷体" panose="02010609060101010101" pitchFamily="49" charset="-122"/>
                </a:endParaRPr>
              </a:p>
            </p:txBody>
          </p:sp>
        </mc:Choice>
        <mc:Fallback xmlns="">
          <p:sp>
            <p:nvSpPr>
              <p:cNvPr id="14" name="文本框 13">
                <a:extLst>
                  <a:ext uri="{FF2B5EF4-FFF2-40B4-BE49-F238E27FC236}">
                    <a16:creationId xmlns:a16="http://schemas.microsoft.com/office/drawing/2014/main" id="{3C5FF8B3-EA77-400B-8758-CA970920F729}"/>
                  </a:ext>
                </a:extLst>
              </p:cNvPr>
              <p:cNvSpPr txBox="1">
                <a:spLocks noRot="1" noChangeAspect="1" noMove="1" noResize="1" noEditPoints="1" noAdjustHandles="1" noChangeArrowheads="1" noChangeShapeType="1" noTextEdit="1"/>
              </p:cNvSpPr>
              <p:nvPr/>
            </p:nvSpPr>
            <p:spPr>
              <a:xfrm>
                <a:off x="507456" y="1933081"/>
                <a:ext cx="11108180" cy="1214820"/>
              </a:xfrm>
              <a:prstGeom prst="rect">
                <a:avLst/>
              </a:prstGeom>
              <a:blipFill>
                <a:blip r:embed="rId4"/>
                <a:stretch>
                  <a:fillRect l="-274"/>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422B8D73-28A9-4B6B-BE87-340D3DFBDE23}"/>
              </a:ext>
            </a:extLst>
          </p:cNvPr>
          <p:cNvSpPr txBox="1"/>
          <p:nvPr/>
        </p:nvSpPr>
        <p:spPr>
          <a:xfrm>
            <a:off x="507458" y="496110"/>
            <a:ext cx="3979023"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实物粒子的波粒二象性</a:t>
            </a:r>
          </a:p>
        </p:txBody>
      </p:sp>
      <p:sp>
        <p:nvSpPr>
          <p:cNvPr id="15" name="文本框 14">
            <a:extLst>
              <a:ext uri="{FF2B5EF4-FFF2-40B4-BE49-F238E27FC236}">
                <a16:creationId xmlns:a16="http://schemas.microsoft.com/office/drawing/2014/main" id="{35D26A43-DF33-46FD-A6CB-EE77E064E3F1}"/>
              </a:ext>
            </a:extLst>
          </p:cNvPr>
          <p:cNvSpPr txBox="1"/>
          <p:nvPr/>
        </p:nvSpPr>
        <p:spPr>
          <a:xfrm>
            <a:off x="4486480" y="775742"/>
            <a:ext cx="1706501"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相关概念与计算</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16" name="文本框 15">
            <a:extLst>
              <a:ext uri="{FF2B5EF4-FFF2-40B4-BE49-F238E27FC236}">
                <a16:creationId xmlns:a16="http://schemas.microsoft.com/office/drawing/2014/main" id="{DFA0FA1E-EBC1-4453-BE65-D9AC3DAB77A0}"/>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量子力学的理论假设</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FD71E56-212A-4FD2-A86C-F2FC564CE271}"/>
                  </a:ext>
                </a:extLst>
              </p:cNvPr>
              <p:cNvSpPr txBox="1"/>
              <p:nvPr/>
            </p:nvSpPr>
            <p:spPr>
              <a:xfrm>
                <a:off x="507456" y="3378896"/>
                <a:ext cx="11108180" cy="42646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5.2</a:t>
                </a:r>
                <a:r>
                  <a:rPr lang="zh-CN" altLang="en-US" sz="1600" dirty="0">
                    <a:latin typeface="华文宋体" panose="02010600040101010101" pitchFamily="2" charset="-122"/>
                    <a:ea typeface="华文宋体" panose="02010600040101010101" pitchFamily="2" charset="-122"/>
                  </a:rPr>
                  <a:t>：假设一个光子和电子具有相同的波长，则电子的动量</a:t>
                </a:r>
                <a:r>
                  <a:rPr lang="en-US" altLang="zh-CN" sz="1600" dirty="0">
                    <a:latin typeface="华文宋体" panose="02010600040101010101" pitchFamily="2" charset="-122"/>
                    <a:ea typeface="华文宋体" panose="02010600040101010101" pitchFamily="2" charset="-122"/>
                  </a:rPr>
                  <a:t>____</a:t>
                </a:r>
                <a:r>
                  <a:rPr lang="zh-CN" altLang="en-US" sz="1600" dirty="0">
                    <a:latin typeface="华文宋体" panose="02010600040101010101" pitchFamily="2" charset="-122"/>
                    <a:ea typeface="华文宋体" panose="02010600040101010101" pitchFamily="2" charset="-122"/>
                  </a:rPr>
                  <a:t>光子的动量（填</a:t>
                </a:r>
                <a14:m>
                  <m:oMath xmlns:m="http://schemas.openxmlformats.org/officeDocument/2006/math">
                    <m:r>
                      <a:rPr lang="en-US" altLang="zh-CN" sz="1600" b="0" i="0" smtClean="0">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&gt;","&lt;","="</m:t>
                    </m:r>
                  </m:oMath>
                </a14:m>
                <a:r>
                  <a:rPr lang="zh-CN" altLang="en-US" sz="1600" dirty="0">
                    <a:latin typeface="华文宋体" panose="02010600040101010101" pitchFamily="2" charset="-122"/>
                    <a:ea typeface="华文宋体" panose="02010600040101010101" pitchFamily="2" charset="-122"/>
                  </a:rPr>
                  <a:t>或“无法确定”）</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7" name="文本框 16">
                <a:extLst>
                  <a:ext uri="{FF2B5EF4-FFF2-40B4-BE49-F238E27FC236}">
                    <a16:creationId xmlns:a16="http://schemas.microsoft.com/office/drawing/2014/main" id="{8FD71E56-212A-4FD2-A86C-F2FC564CE271}"/>
                  </a:ext>
                </a:extLst>
              </p:cNvPr>
              <p:cNvSpPr txBox="1">
                <a:spLocks noRot="1" noChangeAspect="1" noMove="1" noResize="1" noEditPoints="1" noAdjustHandles="1" noChangeArrowheads="1" noChangeShapeType="1" noTextEdit="1"/>
              </p:cNvSpPr>
              <p:nvPr/>
            </p:nvSpPr>
            <p:spPr>
              <a:xfrm>
                <a:off x="507456" y="3378896"/>
                <a:ext cx="11108180" cy="426463"/>
              </a:xfrm>
              <a:prstGeom prst="rect">
                <a:avLst/>
              </a:prstGeom>
              <a:blipFill>
                <a:blip r:embed="rId5"/>
                <a:stretch>
                  <a:fillRect l="-274" b="-1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22ED706-EF50-431B-84DA-24F5A1E50A7F}"/>
                  </a:ext>
                </a:extLst>
              </p:cNvPr>
              <p:cNvSpPr txBox="1"/>
              <p:nvPr/>
            </p:nvSpPr>
            <p:spPr>
              <a:xfrm>
                <a:off x="507456" y="3805359"/>
                <a:ext cx="11108180" cy="579902"/>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a:t>
                </a:r>
                <a:r>
                  <a:rPr lang="zh-CN" altLang="en-US" sz="1600" dirty="0">
                    <a:latin typeface="楷体" panose="02010609060101010101" pitchFamily="49" charset="-122"/>
                    <a:ea typeface="楷体" panose="02010609060101010101" pitchFamily="49" charset="-122"/>
                  </a:rPr>
                  <a:t>：由</a:t>
                </a:r>
                <a14:m>
                  <m:oMath xmlns:m="http://schemas.openxmlformats.org/officeDocument/2006/math">
                    <m:r>
                      <a:rPr lang="en-US" altLang="zh-CN" sz="1600" i="1">
                        <a:latin typeface="Cambria Math" panose="02040503050406030204" pitchFamily="18" charset="0"/>
                      </a:rPr>
                      <m:t>𝑝</m:t>
                    </m:r>
                    <m:r>
                      <a:rPr lang="en-US" altLang="zh-CN" sz="1600" i="1">
                        <a:latin typeface="Cambria Math" panose="02040503050406030204" pitchFamily="18" charset="0"/>
                      </a:rPr>
                      <m:t>=</m:t>
                    </m:r>
                    <m:r>
                      <a:rPr lang="en-US" altLang="zh-CN" sz="1600" i="1">
                        <a:latin typeface="Cambria Math" panose="02040503050406030204" pitchFamily="18" charset="0"/>
                      </a:rPr>
                      <m:t>𝑚𝑣</m:t>
                    </m:r>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h</m:t>
                        </m:r>
                        <m:r>
                          <a:rPr lang="zh-CN" altLang="en-US" sz="1600" i="1">
                            <a:latin typeface="Cambria Math" panose="02040503050406030204" pitchFamily="18" charset="0"/>
                          </a:rPr>
                          <m:t>𝜈</m:t>
                        </m:r>
                      </m:num>
                      <m:den>
                        <m:r>
                          <a:rPr lang="en-US" altLang="zh-CN" sz="1600" i="1">
                            <a:latin typeface="Cambria Math" panose="02040503050406030204" pitchFamily="18" charset="0"/>
                          </a:rPr>
                          <m:t>𝑣</m:t>
                        </m:r>
                      </m:den>
                    </m:f>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h</m:t>
                        </m:r>
                      </m:num>
                      <m:den>
                        <m:r>
                          <a:rPr lang="zh-CN" altLang="en-US" sz="1600" i="1">
                            <a:latin typeface="Cambria Math" panose="02040503050406030204" pitchFamily="18" charset="0"/>
                          </a:rPr>
                          <m:t>𝜆</m:t>
                        </m:r>
                      </m:den>
                    </m:f>
                  </m:oMath>
                </a14:m>
                <a:r>
                  <a:rPr lang="zh-CN" altLang="en-US" sz="1600" dirty="0">
                    <a:latin typeface="楷体" panose="02010609060101010101" pitchFamily="49" charset="-122"/>
                    <a:ea typeface="楷体" panose="02010609060101010101" pitchFamily="49" charset="-122"/>
                  </a:rPr>
                  <a:t>得，两粒子波长相同，则动量相等。填</a:t>
                </a:r>
                <a14:m>
                  <m:oMath xmlns:m="http://schemas.openxmlformats.org/officeDocument/2006/math">
                    <m:r>
                      <a:rPr lang="en-US" altLang="zh-CN" sz="1600" i="1">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m:t>
                    </m:r>
                  </m:oMath>
                </a14:m>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mc:Choice>
        <mc:Fallback xmlns="">
          <p:sp>
            <p:nvSpPr>
              <p:cNvPr id="18" name="文本框 17">
                <a:extLst>
                  <a:ext uri="{FF2B5EF4-FFF2-40B4-BE49-F238E27FC236}">
                    <a16:creationId xmlns:a16="http://schemas.microsoft.com/office/drawing/2014/main" id="{B22ED706-EF50-431B-84DA-24F5A1E50A7F}"/>
                  </a:ext>
                </a:extLst>
              </p:cNvPr>
              <p:cNvSpPr txBox="1">
                <a:spLocks noRot="1" noChangeAspect="1" noMove="1" noResize="1" noEditPoints="1" noAdjustHandles="1" noChangeArrowheads="1" noChangeShapeType="1" noTextEdit="1"/>
              </p:cNvSpPr>
              <p:nvPr/>
            </p:nvSpPr>
            <p:spPr>
              <a:xfrm>
                <a:off x="507456" y="3805359"/>
                <a:ext cx="11108180" cy="579902"/>
              </a:xfrm>
              <a:prstGeom prst="rect">
                <a:avLst/>
              </a:prstGeom>
              <a:blipFill>
                <a:blip r:embed="rId6"/>
                <a:stretch>
                  <a:fillRect l="-274" b="-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F4D454C-7E0E-4B64-8DE8-9FD247CFC288}"/>
                  </a:ext>
                </a:extLst>
              </p:cNvPr>
              <p:cNvSpPr txBox="1"/>
              <p:nvPr/>
            </p:nvSpPr>
            <p:spPr>
              <a:xfrm>
                <a:off x="507456" y="4500936"/>
                <a:ext cx="11108180" cy="781368"/>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5.3</a:t>
                </a:r>
                <a:r>
                  <a:rPr lang="zh-CN" altLang="en-US" sz="1600" dirty="0">
                    <a:latin typeface="华文宋体" panose="02010600040101010101" pitchFamily="2" charset="-122"/>
                    <a:ea typeface="华文宋体" panose="02010600040101010101" pitchFamily="2" charset="-122"/>
                  </a:rPr>
                  <a:t>：高速运动电子的德布罗意波长</a:t>
                </a:r>
                <a14:m>
                  <m:oMath xmlns:m="http://schemas.openxmlformats.org/officeDocument/2006/math">
                    <m:r>
                      <a:rPr lang="zh-CN" altLang="en-US" sz="1600" i="1" smtClean="0">
                        <a:latin typeface="Cambria Math" panose="02040503050406030204" pitchFamily="18" charset="0"/>
                        <a:ea typeface="华文宋体" panose="02010600040101010101" pitchFamily="2" charset="-122"/>
                      </a:rPr>
                      <m:t>𝜆</m:t>
                    </m:r>
                  </m:oMath>
                </a14:m>
                <a:r>
                  <a:rPr lang="zh-CN" altLang="en-US" sz="1600" b="0" dirty="0">
                    <a:latin typeface="华文宋体" panose="02010600040101010101" pitchFamily="2" charset="-122"/>
                    <a:ea typeface="华文宋体" panose="02010600040101010101" pitchFamily="2" charset="-122"/>
                  </a:rPr>
                  <a:t>与速度</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𝑣</m:t>
                    </m:r>
                  </m:oMath>
                </a14:m>
                <a:r>
                  <a:rPr lang="zh-CN" altLang="en-US" sz="1600" b="0" dirty="0">
                    <a:latin typeface="华文宋体" panose="02010600040101010101" pitchFamily="2" charset="-122"/>
                    <a:ea typeface="华文宋体" panose="02010600040101010101" pitchFamily="2" charset="-122"/>
                  </a:rPr>
                  <a:t>关系正确的是：（    ）</a:t>
                </a:r>
                <a:r>
                  <a:rPr lang="en-US" altLang="zh-CN" sz="1600" dirty="0">
                    <a:latin typeface="华文宋体" panose="02010600040101010101" pitchFamily="2" charset="-122"/>
                    <a:ea typeface="华文宋体" panose="02010600040101010101" pitchFamily="2" charset="-122"/>
                  </a:rPr>
                  <a:t> A.</a:t>
                </a:r>
                <a14:m>
                  <m:oMath xmlns:m="http://schemas.openxmlformats.org/officeDocument/2006/math">
                    <m:r>
                      <a:rPr lang="zh-CN" altLang="en-US" sz="1600" i="1" smtClean="0">
                        <a:latin typeface="Cambria Math" panose="02040503050406030204" pitchFamily="18" charset="0"/>
                        <a:ea typeface="华文宋体" panose="02010600040101010101" pitchFamily="2" charset="-122"/>
                      </a:rPr>
                      <m:t>𝜆</m:t>
                    </m:r>
                    <m:r>
                      <a:rPr lang="zh-CN" altLang="en-US" sz="1600" i="1" smtClean="0">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𝑣</m:t>
                    </m:r>
                  </m:oMath>
                </a14:m>
                <a:r>
                  <a:rPr lang="en-US" altLang="zh-CN" sz="1600" b="0" dirty="0">
                    <a:latin typeface="华文宋体" panose="02010600040101010101" pitchFamily="2" charset="-122"/>
                    <a:ea typeface="华文宋体" panose="02010600040101010101" pitchFamily="2" charset="-122"/>
                  </a:rPr>
                  <a:t>     </a:t>
                </a:r>
                <a:r>
                  <a:rPr lang="en-US" altLang="zh-CN" sz="1600" dirty="0">
                    <a:latin typeface="华文宋体" panose="02010600040101010101" pitchFamily="2" charset="-122"/>
                    <a:ea typeface="华文宋体" panose="02010600040101010101" pitchFamily="2" charset="-122"/>
                  </a:rPr>
                  <a:t>B.</a:t>
                </a:r>
                <a14:m>
                  <m:oMath xmlns:m="http://schemas.openxmlformats.org/officeDocument/2006/math">
                    <m:r>
                      <a:rPr lang="zh-CN" altLang="en-US" sz="1600" i="1">
                        <a:latin typeface="Cambria Math" panose="02040503050406030204" pitchFamily="18" charset="0"/>
                        <a:ea typeface="华文宋体" panose="02010600040101010101" pitchFamily="2" charset="-122"/>
                      </a:rPr>
                      <m:t>𝜆</m:t>
                    </m:r>
                    <m:r>
                      <a:rPr lang="zh-CN" altLang="en-US" sz="1600" i="1">
                        <a:latin typeface="Cambria Math" panose="02040503050406030204" pitchFamily="18" charset="0"/>
                        <a:ea typeface="华文宋体" panose="02010600040101010101" pitchFamily="2" charset="-122"/>
                      </a:rPr>
                      <m:t>∝</m:t>
                    </m:r>
                    <m:f>
                      <m:fPr>
                        <m:ctrlPr>
                          <a:rPr lang="en-US" altLang="zh-CN" sz="1600" b="0" i="1" smtClean="0">
                            <a:latin typeface="Cambria Math" panose="02040503050406030204" pitchFamily="18" charset="0"/>
                            <a:ea typeface="华文宋体" panose="02010600040101010101" pitchFamily="2" charset="-122"/>
                          </a:rPr>
                        </m:ctrlPr>
                      </m:fPr>
                      <m:num>
                        <m:r>
                          <a:rPr lang="en-US" altLang="zh-CN" sz="1600" b="0" i="1" smtClean="0">
                            <a:latin typeface="Cambria Math" panose="02040503050406030204" pitchFamily="18" charset="0"/>
                            <a:ea typeface="华文宋体" panose="02010600040101010101" pitchFamily="2" charset="-122"/>
                          </a:rPr>
                          <m:t>1</m:t>
                        </m:r>
                      </m:num>
                      <m:den>
                        <m:r>
                          <a:rPr lang="en-US" altLang="zh-CN" sz="1600" i="1">
                            <a:latin typeface="Cambria Math" panose="02040503050406030204" pitchFamily="18" charset="0"/>
                            <a:ea typeface="华文宋体" panose="02010600040101010101" pitchFamily="2" charset="-122"/>
                          </a:rPr>
                          <m:t>𝑣</m:t>
                        </m:r>
                      </m:den>
                    </m:f>
                  </m:oMath>
                </a14:m>
                <a:r>
                  <a:rPr lang="en-US" altLang="zh-CN" sz="1600" dirty="0">
                    <a:latin typeface="华文宋体" panose="02010600040101010101" pitchFamily="2" charset="-122"/>
                    <a:ea typeface="华文宋体" panose="02010600040101010101" pitchFamily="2" charset="-122"/>
                  </a:rPr>
                  <a:t>     C.</a:t>
                </a:r>
                <a14:m>
                  <m:oMath xmlns:m="http://schemas.openxmlformats.org/officeDocument/2006/math">
                    <m:r>
                      <a:rPr lang="zh-CN" altLang="en-US" sz="1600" i="1">
                        <a:latin typeface="Cambria Math" panose="02040503050406030204" pitchFamily="18" charset="0"/>
                        <a:ea typeface="华文宋体" panose="02010600040101010101" pitchFamily="2" charset="-122"/>
                      </a:rPr>
                      <m:t>𝜆</m:t>
                    </m:r>
                    <m:r>
                      <a:rPr lang="zh-CN" altLang="en-US" sz="1600" i="1">
                        <a:latin typeface="Cambria Math" panose="02040503050406030204" pitchFamily="18" charset="0"/>
                        <a:ea typeface="华文宋体" panose="02010600040101010101" pitchFamily="2" charset="-122"/>
                      </a:rPr>
                      <m:t>∝</m:t>
                    </m:r>
                    <m:rad>
                      <m:radPr>
                        <m:degHide m:val="on"/>
                        <m:ctrlPr>
                          <a:rPr lang="zh-CN" altLang="en-US" sz="1600" i="1" smtClean="0">
                            <a:latin typeface="Cambria Math" panose="02040503050406030204" pitchFamily="18" charset="0"/>
                            <a:ea typeface="华文宋体" panose="02010600040101010101" pitchFamily="2" charset="-122"/>
                          </a:rPr>
                        </m:ctrlPr>
                      </m:radPr>
                      <m:deg/>
                      <m:e>
                        <m:f>
                          <m:fPr>
                            <m:ctrlPr>
                              <a:rPr lang="en-US" altLang="zh-CN" sz="1600" i="1" smtClean="0">
                                <a:latin typeface="Cambria Math" panose="02040503050406030204" pitchFamily="18" charset="0"/>
                                <a:ea typeface="华文宋体" panose="02010600040101010101" pitchFamily="2" charset="-122"/>
                              </a:rPr>
                            </m:ctrlPr>
                          </m:fPr>
                          <m:num>
                            <m:r>
                              <a:rPr lang="en-US" altLang="zh-CN" sz="1600" b="0" i="1" smtClean="0">
                                <a:latin typeface="Cambria Math" panose="02040503050406030204" pitchFamily="18" charset="0"/>
                                <a:ea typeface="华文宋体" panose="02010600040101010101" pitchFamily="2" charset="-122"/>
                              </a:rPr>
                              <m:t>1</m:t>
                            </m:r>
                          </m:num>
                          <m:den>
                            <m:sSup>
                              <m:sSupPr>
                                <m:ctrlPr>
                                  <a:rPr lang="en-US" altLang="zh-CN" sz="1600" b="0" i="1" smtClean="0">
                                    <a:latin typeface="Cambria Math" panose="02040503050406030204" pitchFamily="18" charset="0"/>
                                    <a:ea typeface="华文宋体" panose="02010600040101010101" pitchFamily="2" charset="-122"/>
                                  </a:rPr>
                                </m:ctrlPr>
                              </m:sSupPr>
                              <m:e>
                                <m:r>
                                  <a:rPr lang="en-US" altLang="zh-CN" sz="1600" b="0" i="1" smtClean="0">
                                    <a:latin typeface="Cambria Math" panose="02040503050406030204" pitchFamily="18" charset="0"/>
                                    <a:ea typeface="华文宋体" panose="02010600040101010101" pitchFamily="2" charset="-122"/>
                                  </a:rPr>
                                  <m:t>𝑣</m:t>
                                </m:r>
                              </m:e>
                              <m:sup>
                                <m:r>
                                  <a:rPr lang="en-US" altLang="zh-CN" sz="1600" b="0" i="1" smtClean="0">
                                    <a:latin typeface="Cambria Math" panose="02040503050406030204" pitchFamily="18" charset="0"/>
                                    <a:ea typeface="华文宋体" panose="02010600040101010101" pitchFamily="2" charset="-122"/>
                                  </a:rPr>
                                  <m:t>2</m:t>
                                </m:r>
                              </m:sup>
                            </m:sSup>
                          </m:den>
                        </m:f>
                        <m:r>
                          <a:rPr lang="en-US" altLang="zh-CN" sz="1600" b="0" i="1" smtClean="0">
                            <a:latin typeface="Cambria Math" panose="02040503050406030204" pitchFamily="18" charset="0"/>
                            <a:ea typeface="华文宋体" panose="02010600040101010101" pitchFamily="2" charset="-122"/>
                          </a:rPr>
                          <m:t>−</m:t>
                        </m:r>
                        <m:f>
                          <m:fPr>
                            <m:ctrlPr>
                              <a:rPr lang="en-US" altLang="zh-CN" sz="1600" b="0" i="1" smtClean="0">
                                <a:latin typeface="Cambria Math" panose="02040503050406030204" pitchFamily="18" charset="0"/>
                                <a:ea typeface="华文宋体" panose="02010600040101010101" pitchFamily="2" charset="-122"/>
                              </a:rPr>
                            </m:ctrlPr>
                          </m:fPr>
                          <m:num>
                            <m:r>
                              <a:rPr lang="en-US" altLang="zh-CN" sz="1600" b="0" i="1" smtClean="0">
                                <a:latin typeface="Cambria Math" panose="02040503050406030204" pitchFamily="18" charset="0"/>
                                <a:ea typeface="华文宋体" panose="02010600040101010101" pitchFamily="2" charset="-122"/>
                              </a:rPr>
                              <m:t>1</m:t>
                            </m:r>
                          </m:num>
                          <m:den>
                            <m:sSup>
                              <m:sSupPr>
                                <m:ctrlPr>
                                  <a:rPr lang="en-US" altLang="zh-CN" sz="1600" b="0" i="1" smtClean="0">
                                    <a:latin typeface="Cambria Math" panose="02040503050406030204" pitchFamily="18" charset="0"/>
                                    <a:ea typeface="华文宋体" panose="02010600040101010101" pitchFamily="2" charset="-122"/>
                                  </a:rPr>
                                </m:ctrlPr>
                              </m:sSupPr>
                              <m:e>
                                <m:r>
                                  <a:rPr lang="en-US" altLang="zh-CN" sz="1600" b="0" i="1" smtClean="0">
                                    <a:latin typeface="Cambria Math" panose="02040503050406030204" pitchFamily="18" charset="0"/>
                                    <a:ea typeface="华文宋体" panose="02010600040101010101" pitchFamily="2" charset="-122"/>
                                  </a:rPr>
                                  <m:t>𝑐</m:t>
                                </m:r>
                              </m:e>
                              <m:sup>
                                <m:r>
                                  <a:rPr lang="en-US" altLang="zh-CN" sz="1600" b="0" i="1" smtClean="0">
                                    <a:latin typeface="Cambria Math" panose="02040503050406030204" pitchFamily="18" charset="0"/>
                                    <a:ea typeface="华文宋体" panose="02010600040101010101" pitchFamily="2" charset="-122"/>
                                  </a:rPr>
                                  <m:t>2</m:t>
                                </m:r>
                              </m:sup>
                            </m:sSup>
                          </m:den>
                        </m:f>
                      </m:e>
                    </m:rad>
                  </m:oMath>
                </a14:m>
                <a:r>
                  <a:rPr lang="en-US" altLang="zh-CN" sz="1600" dirty="0">
                    <a:latin typeface="华文宋体" panose="02010600040101010101" pitchFamily="2" charset="-122"/>
                    <a:ea typeface="华文宋体" panose="02010600040101010101" pitchFamily="2" charset="-122"/>
                  </a:rPr>
                  <a:t>    D.</a:t>
                </a:r>
                <a14:m>
                  <m:oMath xmlns:m="http://schemas.openxmlformats.org/officeDocument/2006/math">
                    <m:r>
                      <a:rPr lang="zh-CN" altLang="en-US" sz="1600" i="1">
                        <a:latin typeface="Cambria Math" panose="02040503050406030204" pitchFamily="18" charset="0"/>
                        <a:ea typeface="华文宋体" panose="02010600040101010101" pitchFamily="2" charset="-122"/>
                      </a:rPr>
                      <m:t>𝜆</m:t>
                    </m:r>
                    <m:r>
                      <a:rPr lang="zh-CN" altLang="en-US" sz="1600" i="1">
                        <a:latin typeface="Cambria Math" panose="02040503050406030204" pitchFamily="18" charset="0"/>
                        <a:ea typeface="华文宋体" panose="02010600040101010101" pitchFamily="2" charset="-122"/>
                      </a:rPr>
                      <m:t>∝</m:t>
                    </m:r>
                    <m:rad>
                      <m:radPr>
                        <m:degHide m:val="on"/>
                        <m:ctrlPr>
                          <a:rPr lang="zh-CN" altLang="en-US" sz="1600" i="1">
                            <a:latin typeface="Cambria Math" panose="02040503050406030204" pitchFamily="18" charset="0"/>
                            <a:ea typeface="华文宋体" panose="02010600040101010101" pitchFamily="2" charset="-122"/>
                          </a:rPr>
                        </m:ctrlPr>
                      </m:radPr>
                      <m:deg/>
                      <m:e>
                        <m:sSup>
                          <m:sSupPr>
                            <m:ctrlPr>
                              <a:rPr lang="en-US" altLang="zh-CN" sz="1600" b="0" i="1" smtClean="0">
                                <a:latin typeface="Cambria Math" panose="02040503050406030204" pitchFamily="18" charset="0"/>
                                <a:ea typeface="华文宋体" panose="02010600040101010101" pitchFamily="2" charset="-122"/>
                              </a:rPr>
                            </m:ctrlPr>
                          </m:sSupPr>
                          <m:e>
                            <m:r>
                              <a:rPr lang="en-US" altLang="zh-CN" sz="1600" b="0" i="1" smtClean="0">
                                <a:latin typeface="Cambria Math" panose="02040503050406030204" pitchFamily="18" charset="0"/>
                                <a:ea typeface="华文宋体" panose="02010600040101010101" pitchFamily="2" charset="-122"/>
                              </a:rPr>
                              <m:t>𝑐</m:t>
                            </m:r>
                          </m:e>
                          <m:sup>
                            <m:r>
                              <a:rPr lang="en-US" altLang="zh-CN" sz="1600" b="0" i="1" smtClean="0">
                                <a:latin typeface="Cambria Math" panose="02040503050406030204" pitchFamily="18" charset="0"/>
                                <a:ea typeface="华文宋体" panose="02010600040101010101" pitchFamily="2" charset="-122"/>
                              </a:rPr>
                              <m:t>2</m:t>
                            </m:r>
                          </m:sup>
                        </m:sSup>
                        <m:r>
                          <a:rPr lang="en-US" altLang="zh-CN" sz="1600" b="0" i="1" smtClean="0">
                            <a:latin typeface="Cambria Math" panose="02040503050406030204" pitchFamily="18" charset="0"/>
                            <a:ea typeface="华文宋体" panose="02010600040101010101" pitchFamily="2" charset="-122"/>
                          </a:rPr>
                          <m:t>−</m:t>
                        </m:r>
                        <m:sSup>
                          <m:sSupPr>
                            <m:ctrlPr>
                              <a:rPr lang="en-US" altLang="zh-CN" sz="1600" b="0" i="1" smtClean="0">
                                <a:latin typeface="Cambria Math" panose="02040503050406030204" pitchFamily="18" charset="0"/>
                                <a:ea typeface="华文宋体" panose="02010600040101010101" pitchFamily="2" charset="-122"/>
                              </a:rPr>
                            </m:ctrlPr>
                          </m:sSupPr>
                          <m:e>
                            <m:r>
                              <a:rPr lang="en-US" altLang="zh-CN" sz="1600" b="0" i="1" smtClean="0">
                                <a:latin typeface="Cambria Math" panose="02040503050406030204" pitchFamily="18" charset="0"/>
                                <a:ea typeface="华文宋体" panose="02010600040101010101" pitchFamily="2" charset="-122"/>
                              </a:rPr>
                              <m:t>𝑣</m:t>
                            </m:r>
                          </m:e>
                          <m:sup>
                            <m:r>
                              <a:rPr lang="en-US" altLang="zh-CN" sz="1600" b="0" i="1" smtClean="0">
                                <a:latin typeface="Cambria Math" panose="02040503050406030204" pitchFamily="18" charset="0"/>
                                <a:ea typeface="华文宋体" panose="02010600040101010101" pitchFamily="2" charset="-122"/>
                              </a:rPr>
                              <m:t>2</m:t>
                            </m:r>
                          </m:sup>
                        </m:sSup>
                      </m:e>
                    </m:rad>
                  </m:oMath>
                </a14:m>
                <a:endParaRPr lang="en-US" altLang="zh-CN" sz="1600" dirty="0">
                  <a:latin typeface="华文宋体" panose="02010600040101010101" pitchFamily="2" charset="-122"/>
                  <a:ea typeface="华文宋体" panose="02010600040101010101" pitchFamily="2" charset="-122"/>
                </a:endParaRPr>
              </a:p>
            </p:txBody>
          </p:sp>
        </mc:Choice>
        <mc:Fallback xmlns="">
          <p:sp>
            <p:nvSpPr>
              <p:cNvPr id="19" name="文本框 18">
                <a:extLst>
                  <a:ext uri="{FF2B5EF4-FFF2-40B4-BE49-F238E27FC236}">
                    <a16:creationId xmlns:a16="http://schemas.microsoft.com/office/drawing/2014/main" id="{BF4D454C-7E0E-4B64-8DE8-9FD247CFC288}"/>
                  </a:ext>
                </a:extLst>
              </p:cNvPr>
              <p:cNvSpPr txBox="1">
                <a:spLocks noRot="1" noChangeAspect="1" noMove="1" noResize="1" noEditPoints="1" noAdjustHandles="1" noChangeArrowheads="1" noChangeShapeType="1" noTextEdit="1"/>
              </p:cNvSpPr>
              <p:nvPr/>
            </p:nvSpPr>
            <p:spPr>
              <a:xfrm>
                <a:off x="507456" y="4500936"/>
                <a:ext cx="11108180" cy="781368"/>
              </a:xfrm>
              <a:prstGeom prst="rect">
                <a:avLst/>
              </a:prstGeom>
              <a:blipFill>
                <a:blip r:embed="rId7"/>
                <a:stretch>
                  <a:fillRect l="-2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84FB7F5-D1F1-44DA-9E51-E895A470FE3D}"/>
                  </a:ext>
                </a:extLst>
              </p:cNvPr>
              <p:cNvSpPr txBox="1"/>
              <p:nvPr/>
            </p:nvSpPr>
            <p:spPr>
              <a:xfrm>
                <a:off x="507456" y="5282304"/>
                <a:ext cx="11108180" cy="579902"/>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a:t>
                </a:r>
                <a:r>
                  <a:rPr lang="zh-CN" altLang="en-US" sz="1600" dirty="0">
                    <a:latin typeface="楷体" panose="02010609060101010101" pitchFamily="49" charset="-122"/>
                    <a:ea typeface="楷体" panose="02010609060101010101" pitchFamily="49" charset="-122"/>
                  </a:rPr>
                  <a:t>：由</a:t>
                </a:r>
                <a14:m>
                  <m:oMath xmlns:m="http://schemas.openxmlformats.org/officeDocument/2006/math">
                    <m:r>
                      <a:rPr lang="en-US" altLang="zh-CN" sz="1600" i="1">
                        <a:latin typeface="Cambria Math" panose="02040503050406030204" pitchFamily="18" charset="0"/>
                      </a:rPr>
                      <m:t>𝑝</m:t>
                    </m:r>
                    <m:r>
                      <a:rPr lang="en-US" altLang="zh-CN" sz="1600" i="1">
                        <a:latin typeface="Cambria Math" panose="02040503050406030204" pitchFamily="18" charset="0"/>
                      </a:rPr>
                      <m:t>=</m:t>
                    </m:r>
                    <m:r>
                      <a:rPr lang="en-US" altLang="zh-CN" sz="1600" i="1">
                        <a:latin typeface="Cambria Math" panose="02040503050406030204" pitchFamily="18" charset="0"/>
                      </a:rPr>
                      <m:t>𝑚𝑣</m:t>
                    </m:r>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h</m:t>
                        </m:r>
                        <m:r>
                          <a:rPr lang="zh-CN" altLang="en-US" sz="1600" i="1">
                            <a:latin typeface="Cambria Math" panose="02040503050406030204" pitchFamily="18" charset="0"/>
                          </a:rPr>
                          <m:t>𝜈</m:t>
                        </m:r>
                      </m:num>
                      <m:den>
                        <m:r>
                          <a:rPr lang="en-US" altLang="zh-CN" sz="1600" i="1">
                            <a:latin typeface="Cambria Math" panose="02040503050406030204" pitchFamily="18" charset="0"/>
                          </a:rPr>
                          <m:t>𝑣</m:t>
                        </m:r>
                      </m:den>
                    </m:f>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h</m:t>
                        </m:r>
                      </m:num>
                      <m:den>
                        <m:r>
                          <a:rPr lang="zh-CN" altLang="en-US" sz="1600" i="1">
                            <a:latin typeface="Cambria Math" panose="02040503050406030204" pitchFamily="18" charset="0"/>
                          </a:rPr>
                          <m:t>𝜆</m:t>
                        </m:r>
                      </m:den>
                    </m:f>
                  </m:oMath>
                </a14:m>
                <a:r>
                  <a:rPr lang="zh-CN" altLang="en-US" sz="1600" dirty="0">
                    <a:latin typeface="楷体" panose="02010609060101010101" pitchFamily="49" charset="-122"/>
                    <a:ea typeface="楷体" panose="02010609060101010101" pitchFamily="49" charset="-122"/>
                  </a:rPr>
                  <a:t>得，波长与速度的倒数成反比；考虑相对论效应，则选</a:t>
                </a:r>
                <a:r>
                  <a:rPr lang="en-US" altLang="zh-CN" sz="1600" dirty="0">
                    <a:latin typeface="楷体" panose="02010609060101010101" pitchFamily="49" charset="-122"/>
                    <a:ea typeface="楷体" panose="02010609060101010101" pitchFamily="49" charset="-122"/>
                  </a:rPr>
                  <a:t>C.</a:t>
                </a:r>
                <a:endParaRPr lang="zh-CN" altLang="en-US" sz="1600" dirty="0">
                  <a:latin typeface="楷体" panose="02010609060101010101" pitchFamily="49" charset="-122"/>
                  <a:ea typeface="楷体" panose="02010609060101010101" pitchFamily="49" charset="-122"/>
                </a:endParaRPr>
              </a:p>
            </p:txBody>
          </p:sp>
        </mc:Choice>
        <mc:Fallback xmlns="">
          <p:sp>
            <p:nvSpPr>
              <p:cNvPr id="20" name="文本框 19">
                <a:extLst>
                  <a:ext uri="{FF2B5EF4-FFF2-40B4-BE49-F238E27FC236}">
                    <a16:creationId xmlns:a16="http://schemas.microsoft.com/office/drawing/2014/main" id="{E84FB7F5-D1F1-44DA-9E51-E895A470FE3D}"/>
                  </a:ext>
                </a:extLst>
              </p:cNvPr>
              <p:cNvSpPr txBox="1">
                <a:spLocks noRot="1" noChangeAspect="1" noMove="1" noResize="1" noEditPoints="1" noAdjustHandles="1" noChangeArrowheads="1" noChangeShapeType="1" noTextEdit="1"/>
              </p:cNvSpPr>
              <p:nvPr/>
            </p:nvSpPr>
            <p:spPr>
              <a:xfrm>
                <a:off x="507456" y="5282304"/>
                <a:ext cx="11108180" cy="579902"/>
              </a:xfrm>
              <a:prstGeom prst="rect">
                <a:avLst/>
              </a:prstGeom>
              <a:blipFill>
                <a:blip r:embed="rId8"/>
                <a:stretch>
                  <a:fillRect l="-274" b="-1053"/>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43809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fade">
                                      <p:cBhvr>
                                        <p:cTn id="27" dur="500"/>
                                        <p:tgtEl>
                                          <p:spTgt spid="1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fade">
                                      <p:cBhvr>
                                        <p:cTn id="3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P spid="17" grpId="0"/>
      <p:bldP spid="18" grpId="0" uiExpand="1" build="p"/>
      <p:bldP spid="19" grpId="0"/>
      <p:bldP spid="2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B7D3FD-5C66-4632-8C15-EA1D99CDDF29}"/>
                  </a:ext>
                </a:extLst>
              </p:cNvPr>
              <p:cNvSpPr txBox="1"/>
              <p:nvPr/>
            </p:nvSpPr>
            <p:spPr>
              <a:xfrm>
                <a:off x="507456" y="1456699"/>
                <a:ext cx="11108180" cy="1165127"/>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5.4</a:t>
                </a:r>
                <a:r>
                  <a:rPr lang="zh-CN" altLang="en-US" sz="1600" dirty="0">
                    <a:latin typeface="华文宋体" panose="02010600040101010101" pitchFamily="2" charset="-122"/>
                    <a:ea typeface="华文宋体" panose="02010600040101010101" pitchFamily="2" charset="-122"/>
                  </a:rPr>
                  <a:t>：一台显微镜</a:t>
                </a:r>
                <a:r>
                  <a:rPr lang="zh-CN" altLang="en-US" sz="1600" b="0" dirty="0">
                    <a:latin typeface="华文宋体" panose="02010600040101010101" pitchFamily="2" charset="-122"/>
                    <a:ea typeface="华文宋体" panose="02010600040101010101" pitchFamily="2" charset="-122"/>
                  </a:rPr>
                  <a:t>可达到的最高分辨率只受它工作波的波长限制，它所能分辨开的最小距离约等于波长。假定我们要“看”一个原子的内部，其直径约为</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1</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−10</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m</m:t>
                    </m:r>
                  </m:oMath>
                </a14:m>
                <a:r>
                  <a:rPr lang="zh-CN" altLang="en-US" sz="1600" b="0" dirty="0">
                    <a:latin typeface="华文宋体" panose="02010600040101010101" pitchFamily="2" charset="-122"/>
                    <a:ea typeface="华文宋体" panose="02010600040101010101" pitchFamily="2" charset="-122"/>
                  </a:rPr>
                  <a:t>，表示我们要分辨开的最小距离约为</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1</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−11</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m</m:t>
                    </m:r>
                  </m:oMath>
                </a14:m>
                <a:r>
                  <a:rPr lang="zh-CN" altLang="en-US" sz="1600" b="0" dirty="0">
                    <a:latin typeface="华文宋体" panose="02010600040101010101" pitchFamily="2" charset="-122"/>
                    <a:ea typeface="华文宋体" panose="02010600040101010101" pitchFamily="2" charset="-122"/>
                  </a:rPr>
                  <a:t>，电子质量</a:t>
                </a:r>
                <a14:m>
                  <m:oMath xmlns:m="http://schemas.openxmlformats.org/officeDocument/2006/math">
                    <m:r>
                      <a:rPr lang="en-US" altLang="zh-CN" sz="1600" b="0" i="0" smtClean="0">
                        <a:latin typeface="Cambria Math" panose="02040503050406030204" pitchFamily="18" charset="0"/>
                        <a:ea typeface="华文宋体" panose="02010600040101010101" pitchFamily="2" charset="-122"/>
                      </a:rPr>
                      <m:t>9.</m:t>
                    </m:r>
                    <m:r>
                      <a:rPr lang="en-US" altLang="zh-CN" sz="1600" i="1">
                        <a:latin typeface="Cambria Math" panose="02040503050406030204" pitchFamily="18" charset="0"/>
                        <a:ea typeface="华文宋体" panose="02010600040101010101" pitchFamily="2" charset="-122"/>
                      </a:rPr>
                      <m:t>1</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3</m:t>
                        </m:r>
                        <m:r>
                          <a:rPr lang="en-US" altLang="zh-CN" sz="1600" i="1">
                            <a:latin typeface="Cambria Math" panose="02040503050406030204" pitchFamily="18" charset="0"/>
                            <a:ea typeface="Cambria Math" panose="02040503050406030204" pitchFamily="18" charset="0"/>
                          </a:rPr>
                          <m:t>1</m:t>
                        </m:r>
                      </m:sup>
                    </m:sSup>
                    <m:r>
                      <a:rPr lang="en-US" altLang="zh-CN" sz="1600" i="1">
                        <a:latin typeface="Cambria Math" panose="02040503050406030204" pitchFamily="18" charset="0"/>
                        <a:ea typeface="Cambria Math" panose="02040503050406030204" pitchFamily="18" charset="0"/>
                      </a:rPr>
                      <m:t> </m:t>
                    </m:r>
                    <m:r>
                      <m:rPr>
                        <m:sty m:val="p"/>
                      </m:rPr>
                      <a:rPr lang="en-US" altLang="zh-CN" sz="1600" i="1" smtClean="0">
                        <a:latin typeface="Cambria Math" panose="02040503050406030204" pitchFamily="18" charset="0"/>
                        <a:ea typeface="Cambria Math" panose="02040503050406030204" pitchFamily="18" charset="0"/>
                      </a:rPr>
                      <m:t>kg</m:t>
                    </m:r>
                  </m:oMath>
                </a14:m>
                <a:r>
                  <a:rPr lang="zh-CN" altLang="en-US" sz="1600" b="0" dirty="0">
                    <a:latin typeface="华文宋体" panose="02010600040101010101" pitchFamily="2" charset="-122"/>
                    <a:ea typeface="华文宋体" panose="02010600040101010101" pitchFamily="2" charset="-122"/>
                  </a:rPr>
                  <a:t>，</a:t>
                </a:r>
                <a:endParaRPr lang="en-US" altLang="zh-CN" sz="1600" b="0" dirty="0">
                  <a:latin typeface="华文宋体" panose="02010600040101010101" pitchFamily="2" charset="-122"/>
                  <a:ea typeface="华文宋体" panose="02010600040101010101" pitchFamily="2" charset="-122"/>
                </a:endParaRPr>
              </a:p>
              <a:p>
                <a:pPr>
                  <a:lnSpc>
                    <a:spcPct val="150000"/>
                  </a:lnSpc>
                </a:pPr>
                <a:r>
                  <a:rPr lang="zh-CN" altLang="en-US" sz="1600" b="0" dirty="0">
                    <a:latin typeface="华文宋体" panose="02010600040101010101" pitchFamily="2" charset="-122"/>
                    <a:ea typeface="华文宋体" panose="02010600040101010101" pitchFamily="2" charset="-122"/>
                  </a:rPr>
                  <a:t>试求：</a:t>
                </a:r>
                <a:r>
                  <a:rPr lang="en-US" altLang="zh-CN" sz="1600" dirty="0">
                    <a:latin typeface="华文宋体" panose="02010600040101010101" pitchFamily="2" charset="-122"/>
                    <a:ea typeface="华文宋体" panose="02010600040101010101" pitchFamily="2" charset="-122"/>
                  </a:rPr>
                  <a:t>(1)</a:t>
                </a:r>
                <a:r>
                  <a:rPr lang="zh-CN" altLang="en-US" sz="1600" dirty="0">
                    <a:latin typeface="华文宋体" panose="02010600040101010101" pitchFamily="2" charset="-122"/>
                    <a:ea typeface="华文宋体" panose="02010600040101010101" pitchFamily="2" charset="-122"/>
                  </a:rPr>
                  <a:t>若用电子显微镜，所需电子的最小动能；</a:t>
                </a:r>
                <a:r>
                  <a:rPr lang="en-US" altLang="zh-CN" sz="1600" dirty="0">
                    <a:latin typeface="华文宋体" panose="02010600040101010101" pitchFamily="2" charset="-122"/>
                    <a:ea typeface="华文宋体" panose="02010600040101010101" pitchFamily="2" charset="-122"/>
                  </a:rPr>
                  <a:t>(2)</a:t>
                </a:r>
                <a:r>
                  <a:rPr lang="zh-CN" altLang="en-US" sz="1600" dirty="0">
                    <a:latin typeface="华文宋体" panose="02010600040101010101" pitchFamily="2" charset="-122"/>
                    <a:ea typeface="华文宋体" panose="02010600040101010101" pitchFamily="2" charset="-122"/>
                  </a:rPr>
                  <a:t>若用光学显微镜，所需光子的最小能量；</a:t>
                </a:r>
                <a:r>
                  <a:rPr lang="en-US" altLang="zh-CN" sz="1600" dirty="0">
                    <a:latin typeface="华文宋体" panose="02010600040101010101" pitchFamily="2" charset="-122"/>
                    <a:ea typeface="华文宋体" panose="02010600040101010101" pitchFamily="2" charset="-122"/>
                  </a:rPr>
                  <a:t>(3)</a:t>
                </a:r>
                <a:r>
                  <a:rPr lang="zh-CN" altLang="en-US" sz="1600" dirty="0">
                    <a:latin typeface="华文宋体" panose="02010600040101010101" pitchFamily="2" charset="-122"/>
                    <a:ea typeface="华文宋体" panose="02010600040101010101" pitchFamily="2" charset="-122"/>
                  </a:rPr>
                  <a:t>你选择哪种显微镜？</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3" name="文本框 12">
                <a:extLst>
                  <a:ext uri="{FF2B5EF4-FFF2-40B4-BE49-F238E27FC236}">
                    <a16:creationId xmlns:a16="http://schemas.microsoft.com/office/drawing/2014/main" id="{5BB7D3FD-5C66-4632-8C15-EA1D99CDDF29}"/>
                  </a:ext>
                </a:extLst>
              </p:cNvPr>
              <p:cNvSpPr txBox="1">
                <a:spLocks noRot="1" noChangeAspect="1" noMove="1" noResize="1" noEditPoints="1" noAdjustHandles="1" noChangeArrowheads="1" noChangeShapeType="1" noTextEdit="1"/>
              </p:cNvSpPr>
              <p:nvPr/>
            </p:nvSpPr>
            <p:spPr>
              <a:xfrm>
                <a:off x="507456" y="1456699"/>
                <a:ext cx="11108180" cy="1165127"/>
              </a:xfrm>
              <a:prstGeom prst="rect">
                <a:avLst/>
              </a:prstGeom>
              <a:blipFill>
                <a:blip r:embed="rId3"/>
                <a:stretch>
                  <a:fillRect l="-274" r="-1043" b="-62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5FF8B3-EA77-400B-8758-CA970920F729}"/>
                  </a:ext>
                </a:extLst>
              </p:cNvPr>
              <p:cNvSpPr txBox="1"/>
              <p:nvPr/>
            </p:nvSpPr>
            <p:spPr>
              <a:xfrm>
                <a:off x="507456" y="2621826"/>
                <a:ext cx="11108180" cy="2249590"/>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由</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i="1">
                            <a:latin typeface="Cambria Math" panose="02040503050406030204" pitchFamily="18" charset="0"/>
                          </a:rPr>
                          <m:t>𝐸</m:t>
                        </m:r>
                      </m:e>
                      <m:sub>
                        <m:r>
                          <a:rPr lang="en-US" altLang="zh-CN" sz="1600" b="0" i="1" smtClean="0">
                            <a:latin typeface="Cambria Math" panose="02040503050406030204" pitchFamily="18" charset="0"/>
                          </a:rPr>
                          <m:t>𝑘</m:t>
                        </m:r>
                      </m:sub>
                    </m:sSub>
                    <m:r>
                      <a:rPr lang="en-US" altLang="zh-CN" sz="1600" i="1">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2</m:t>
                        </m:r>
                      </m:den>
                    </m:f>
                    <m:r>
                      <a:rPr lang="en-US" altLang="zh-CN" sz="1600" b="0" i="1" smtClean="0">
                        <a:latin typeface="Cambria Math" panose="02040503050406030204" pitchFamily="18" charset="0"/>
                      </a:rPr>
                      <m:t>𝑚</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𝑣</m:t>
                        </m:r>
                      </m:e>
                      <m:sup>
                        <m:r>
                          <a:rPr lang="en-US" altLang="zh-CN" sz="1600" b="0" i="1" smtClean="0">
                            <a:latin typeface="Cambria Math" panose="02040503050406030204" pitchFamily="18" charset="0"/>
                          </a:rPr>
                          <m:t>2</m:t>
                        </m:r>
                      </m:sup>
                    </m:sSup>
                  </m:oMath>
                </a14:m>
                <a:r>
                  <a:rPr lang="zh-CN" altLang="en-US" sz="1600" dirty="0">
                    <a:latin typeface="楷体" panose="02010609060101010101" pitchFamily="49" charset="-122"/>
                    <a:ea typeface="楷体" panose="02010609060101010101" pitchFamily="49" charset="-122"/>
                  </a:rPr>
                  <a:t>得，</a:t>
                </a:r>
                <a14:m>
                  <m:oMath xmlns:m="http://schemas.openxmlformats.org/officeDocument/2006/math">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𝐸</m:t>
                        </m:r>
                      </m:e>
                      <m:sub>
                        <m:r>
                          <a:rPr lang="en-US" altLang="zh-CN" sz="1600" b="0" i="1" smtClean="0">
                            <a:latin typeface="Cambria Math" panose="02040503050406030204" pitchFamily="18" charset="0"/>
                            <a:ea typeface="楷体" panose="02010609060101010101" pitchFamily="49" charset="-122"/>
                          </a:rPr>
                          <m:t>𝑘</m:t>
                        </m:r>
                      </m:sub>
                    </m:sSub>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sSup>
                          <m:sSupPr>
                            <m:ctrlPr>
                              <a:rPr lang="en-US" altLang="zh-CN" sz="1600" b="0" i="1" smtClean="0">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𝑝</m:t>
                            </m:r>
                          </m:e>
                          <m:sup>
                            <m:r>
                              <a:rPr lang="en-US" altLang="zh-CN" sz="1600" b="0" i="1" smtClean="0">
                                <a:latin typeface="Cambria Math" panose="02040503050406030204" pitchFamily="18" charset="0"/>
                                <a:ea typeface="楷体" panose="02010609060101010101" pitchFamily="49" charset="-122"/>
                              </a:rPr>
                              <m:t>2</m:t>
                            </m:r>
                          </m:sup>
                        </m:sSup>
                      </m:num>
                      <m:den>
                        <m:r>
                          <a:rPr lang="en-US" altLang="zh-CN" sz="1600" b="0" i="1" smtClean="0">
                            <a:latin typeface="Cambria Math" panose="02040503050406030204" pitchFamily="18" charset="0"/>
                            <a:ea typeface="楷体" panose="02010609060101010101" pitchFamily="49" charset="-122"/>
                          </a:rPr>
                          <m:t>2</m:t>
                        </m:r>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𝑚</m:t>
                            </m:r>
                          </m:e>
                          <m:sub>
                            <m:r>
                              <a:rPr lang="en-US" altLang="zh-CN" sz="1600" b="0" i="1" smtClean="0">
                                <a:latin typeface="Cambria Math" panose="02040503050406030204" pitchFamily="18" charset="0"/>
                                <a:ea typeface="楷体" panose="02010609060101010101" pitchFamily="49" charset="-122"/>
                              </a:rPr>
                              <m:t>𝑒</m:t>
                            </m:r>
                          </m:sub>
                        </m:sSub>
                      </m:den>
                    </m:f>
                    <m:r>
                      <a:rPr lang="en-US" altLang="zh-CN" sz="1600" b="0" i="1" smtClean="0">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sSup>
                          <m:sSupPr>
                            <m:ctrlPr>
                              <a:rPr lang="en-US" altLang="zh-CN" sz="1600" b="0" i="1" smtClean="0">
                                <a:latin typeface="Cambria Math" panose="02040503050406030204" pitchFamily="18" charset="0"/>
                                <a:ea typeface="楷体" panose="02010609060101010101" pitchFamily="49" charset="-122"/>
                              </a:rPr>
                            </m:ctrlPr>
                          </m:sSupPr>
                          <m:e>
                            <m:d>
                              <m:dPr>
                                <m:ctrlPr>
                                  <a:rPr lang="en-US" altLang="zh-CN" sz="1600" b="0" i="1" smtClean="0">
                                    <a:latin typeface="Cambria Math" panose="02040503050406030204" pitchFamily="18" charset="0"/>
                                    <a:ea typeface="楷体" panose="02010609060101010101" pitchFamily="49" charset="-122"/>
                                  </a:rPr>
                                </m:ctrlPr>
                              </m:dPr>
                              <m:e>
                                <m:r>
                                  <a:rPr lang="en-US" altLang="zh-CN" sz="1600" b="0" i="1" smtClean="0">
                                    <a:latin typeface="Cambria Math" panose="02040503050406030204" pitchFamily="18" charset="0"/>
                                    <a:ea typeface="楷体" panose="02010609060101010101" pitchFamily="49" charset="-122"/>
                                  </a:rPr>
                                  <m:t>h</m:t>
                                </m:r>
                                <m:r>
                                  <a:rPr lang="en-US" altLang="zh-CN" sz="1600" b="0" i="1" smtClean="0">
                                    <a:latin typeface="Cambria Math" panose="02040503050406030204" pitchFamily="18" charset="0"/>
                                    <a:ea typeface="楷体" panose="02010609060101010101" pitchFamily="49" charset="-122"/>
                                  </a:rPr>
                                  <m:t>/</m:t>
                                </m:r>
                                <m:r>
                                  <a:rPr lang="zh-CN" altLang="en-US" sz="1600" b="0" i="1" smtClean="0">
                                    <a:latin typeface="Cambria Math" panose="02040503050406030204" pitchFamily="18" charset="0"/>
                                    <a:ea typeface="楷体" panose="02010609060101010101" pitchFamily="49" charset="-122"/>
                                  </a:rPr>
                                  <m:t>𝜆</m:t>
                                </m:r>
                              </m:e>
                            </m:d>
                          </m:e>
                          <m:sup>
                            <m:r>
                              <a:rPr lang="en-US" altLang="zh-CN" sz="1600" b="0" i="1" smtClean="0">
                                <a:latin typeface="Cambria Math" panose="02040503050406030204" pitchFamily="18" charset="0"/>
                                <a:ea typeface="楷体" panose="02010609060101010101" pitchFamily="49" charset="-122"/>
                              </a:rPr>
                              <m:t>2</m:t>
                            </m:r>
                          </m:sup>
                        </m:sSup>
                      </m:num>
                      <m:den>
                        <m:r>
                          <a:rPr lang="en-US" altLang="zh-CN" sz="1600" i="1">
                            <a:latin typeface="Cambria Math" panose="02040503050406030204" pitchFamily="18" charset="0"/>
                            <a:ea typeface="楷体" panose="02010609060101010101" pitchFamily="49" charset="-122"/>
                          </a:rPr>
                          <m:t>2</m:t>
                        </m:r>
                        <m:sSub>
                          <m:sSubPr>
                            <m:ctrlPr>
                              <a:rPr lang="en-US" altLang="zh-CN" sz="1600" i="1">
                                <a:latin typeface="Cambria Math" panose="02040503050406030204" pitchFamily="18" charset="0"/>
                                <a:ea typeface="楷体" panose="02010609060101010101" pitchFamily="49" charset="-122"/>
                              </a:rPr>
                            </m:ctrlPr>
                          </m:sSubPr>
                          <m:e>
                            <m:r>
                              <a:rPr lang="en-US" altLang="zh-CN" sz="1600" i="1">
                                <a:latin typeface="Cambria Math" panose="02040503050406030204" pitchFamily="18" charset="0"/>
                                <a:ea typeface="楷体" panose="02010609060101010101" pitchFamily="49" charset="-122"/>
                              </a:rPr>
                              <m:t>𝑚</m:t>
                            </m:r>
                          </m:e>
                          <m:sub>
                            <m:r>
                              <a:rPr lang="en-US" altLang="zh-CN" sz="1600" i="1">
                                <a:latin typeface="Cambria Math" panose="02040503050406030204" pitchFamily="18" charset="0"/>
                                <a:ea typeface="楷体" panose="02010609060101010101" pitchFamily="49" charset="-122"/>
                              </a:rPr>
                              <m:t>𝑒</m:t>
                            </m:r>
                          </m:sub>
                        </m:sSub>
                      </m:den>
                    </m:f>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sSup>
                          <m:sSupPr>
                            <m:ctrlPr>
                              <a:rPr lang="en-US" altLang="zh-CN" sz="1600" b="0" i="1" smtClean="0">
                                <a:latin typeface="Cambria Math" panose="02040503050406030204" pitchFamily="18" charset="0"/>
                                <a:ea typeface="Cambria Math" panose="02040503050406030204" pitchFamily="18" charset="0"/>
                              </a:rPr>
                            </m:ctrlPr>
                          </m:sSupPr>
                          <m:e>
                            <m:d>
                              <m:dPr>
                                <m:ctrlPr>
                                  <a:rPr lang="en-US" altLang="zh-CN" sz="1600" b="0" i="1" smtClean="0">
                                    <a:latin typeface="Cambria Math" panose="02040503050406030204" pitchFamily="18" charset="0"/>
                                    <a:ea typeface="楷体" panose="02010609060101010101" pitchFamily="49" charset="-122"/>
                                  </a:rPr>
                                </m:ctrlPr>
                              </m:dPr>
                              <m:e>
                                <m:r>
                                  <a:rPr lang="en-US" altLang="zh-CN" sz="1600" b="0" i="1" smtClean="0">
                                    <a:latin typeface="Cambria Math" panose="02040503050406030204" pitchFamily="18" charset="0"/>
                                    <a:ea typeface="楷体" panose="02010609060101010101" pitchFamily="49" charset="-122"/>
                                  </a:rPr>
                                  <m:t>6.63</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−34</m:t>
                                    </m:r>
                                  </m:sup>
                                </m:sSup>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−11</m:t>
                                    </m:r>
                                  </m:sup>
                                </m:sSup>
                              </m:e>
                            </m:d>
                          </m:e>
                          <m:sup>
                            <m:r>
                              <a:rPr lang="en-US" altLang="zh-CN" sz="1600" b="0" i="1" smtClean="0">
                                <a:latin typeface="Cambria Math" panose="02040503050406030204" pitchFamily="18" charset="0"/>
                                <a:ea typeface="Cambria Math" panose="02040503050406030204" pitchFamily="18" charset="0"/>
                              </a:rPr>
                              <m:t>2</m:t>
                            </m:r>
                          </m:sup>
                        </m:sSup>
                      </m:num>
                      <m:den>
                        <m:r>
                          <a:rPr lang="en-US" altLang="zh-CN" sz="1600" b="0" i="1" smtClean="0">
                            <a:latin typeface="Cambria Math" panose="02040503050406030204" pitchFamily="18" charset="0"/>
                            <a:ea typeface="楷体" panose="02010609060101010101" pitchFamily="49" charset="-122"/>
                          </a:rPr>
                          <m:t>2</m:t>
                        </m:r>
                        <m:r>
                          <a:rPr lang="en-US" altLang="zh-CN" sz="1600" b="0" i="1" smtClean="0">
                            <a:latin typeface="Cambria Math" panose="02040503050406030204" pitchFamily="18" charset="0"/>
                            <a:ea typeface="Cambria Math" panose="02040503050406030204" pitchFamily="18" charset="0"/>
                          </a:rPr>
                          <m:t>×</m:t>
                        </m:r>
                        <m:r>
                          <a:rPr lang="en-US" altLang="zh-CN" sz="1600">
                            <a:latin typeface="Cambria Math" panose="02040503050406030204" pitchFamily="18" charset="0"/>
                            <a:ea typeface="华文宋体" panose="02010600040101010101" pitchFamily="2" charset="-122"/>
                          </a:rPr>
                          <m:t>9.</m:t>
                        </m:r>
                        <m:r>
                          <a:rPr lang="en-US" altLang="zh-CN" sz="1600" i="1">
                            <a:latin typeface="Cambria Math" panose="02040503050406030204" pitchFamily="18" charset="0"/>
                            <a:ea typeface="华文宋体" panose="02010600040101010101" pitchFamily="2" charset="-122"/>
                          </a:rPr>
                          <m:t>1</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−31</m:t>
                            </m:r>
                          </m:sup>
                        </m:sSup>
                      </m:den>
                    </m:f>
                    <m:r>
                      <a:rPr lang="en-US" altLang="zh-CN" sz="1600" b="0" i="1" smtClean="0">
                        <a:latin typeface="Cambria Math" panose="02040503050406030204" pitchFamily="18" charset="0"/>
                        <a:ea typeface="楷体" panose="02010609060101010101" pitchFamily="49" charset="-122"/>
                      </a:rPr>
                      <m:t>=2.41</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−15</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J</m:t>
                    </m:r>
                  </m:oMath>
                </a14:m>
                <a:r>
                  <a:rPr lang="en-US" altLang="zh-CN" sz="1600" dirty="0">
                    <a:latin typeface="楷体" panose="02010609060101010101" pitchFamily="49" charset="-122"/>
                    <a:ea typeface="楷体" panose="02010609060101010101" pitchFamily="49" charset="-122"/>
                  </a:rPr>
                  <a:t>.</a:t>
                </a:r>
              </a:p>
              <a:p>
                <a:pPr>
                  <a:lnSpc>
                    <a:spcPct val="150000"/>
                  </a:lnSpc>
                </a:pPr>
                <a:r>
                  <a:rPr lang="en-US" altLang="zh-CN" sz="1600" dirty="0">
                    <a:latin typeface="楷体" panose="02010609060101010101" pitchFamily="49" charset="-122"/>
                    <a:ea typeface="楷体" panose="02010609060101010101" pitchFamily="49" charset="-122"/>
                  </a:rPr>
                  <a:t>    (2)</a:t>
                </a:r>
                <a:r>
                  <a:rPr lang="zh-CN" altLang="en-US" sz="1600" dirty="0">
                    <a:latin typeface="楷体" panose="02010609060101010101" pitchFamily="49" charset="-122"/>
                    <a:ea typeface="楷体" panose="02010609060101010101" pitchFamily="49" charset="-122"/>
                  </a:rPr>
                  <a:t>由</a:t>
                </a:r>
                <a14:m>
                  <m:oMath xmlns:m="http://schemas.openxmlformats.org/officeDocument/2006/math">
                    <m:r>
                      <a:rPr lang="en-US" altLang="zh-CN" sz="1600" b="0" i="1" smtClean="0">
                        <a:latin typeface="Cambria Math" panose="02040503050406030204" pitchFamily="18" charset="0"/>
                        <a:ea typeface="楷体" panose="02010609060101010101" pitchFamily="49" charset="-122"/>
                      </a:rPr>
                      <m:t>𝐸</m:t>
                    </m:r>
                    <m:r>
                      <a:rPr lang="en-US" altLang="zh-CN" sz="1600" b="0" i="1" smtClean="0">
                        <a:latin typeface="Cambria Math" panose="02040503050406030204" pitchFamily="18" charset="0"/>
                        <a:ea typeface="楷体" panose="02010609060101010101" pitchFamily="49" charset="-122"/>
                      </a:rPr>
                      <m:t>=</m:t>
                    </m:r>
                    <m:r>
                      <a:rPr lang="en-US" altLang="zh-CN" sz="1600" b="0" i="1" smtClean="0">
                        <a:latin typeface="Cambria Math" panose="02040503050406030204" pitchFamily="18" charset="0"/>
                        <a:ea typeface="楷体" panose="02010609060101010101" pitchFamily="49" charset="-122"/>
                      </a:rPr>
                      <m:t>h</m:t>
                    </m:r>
                    <m:r>
                      <a:rPr lang="zh-CN" altLang="en-US" sz="1600" b="0" i="1" smtClean="0">
                        <a:latin typeface="Cambria Math" panose="02040503050406030204" pitchFamily="18" charset="0"/>
                        <a:ea typeface="楷体" panose="02010609060101010101" pitchFamily="49" charset="-122"/>
                      </a:rPr>
                      <m:t>𝜈</m:t>
                    </m:r>
                  </m:oMath>
                </a14:m>
                <a:r>
                  <a:rPr lang="zh-CN" altLang="en-US" sz="1600" dirty="0">
                    <a:latin typeface="楷体" panose="02010609060101010101" pitchFamily="49" charset="-122"/>
                    <a:ea typeface="楷体" panose="02010609060101010101" pitchFamily="49" charset="-122"/>
                  </a:rPr>
                  <a:t>得，</a:t>
                </a:r>
                <a14:m>
                  <m:oMath xmlns:m="http://schemas.openxmlformats.org/officeDocument/2006/math">
                    <m:r>
                      <a:rPr lang="en-US" altLang="zh-CN" sz="1600" b="0" i="1" smtClean="0">
                        <a:latin typeface="Cambria Math" panose="02040503050406030204" pitchFamily="18" charset="0"/>
                        <a:ea typeface="楷体" panose="02010609060101010101" pitchFamily="49" charset="-122"/>
                      </a:rPr>
                      <m:t>𝐸</m:t>
                    </m:r>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h𝑐</m:t>
                        </m:r>
                      </m:num>
                      <m:den>
                        <m:r>
                          <a:rPr lang="zh-CN" altLang="en-US" sz="1600" b="0" i="1" smtClean="0">
                            <a:latin typeface="Cambria Math" panose="02040503050406030204" pitchFamily="18" charset="0"/>
                            <a:ea typeface="楷体" panose="02010609060101010101" pitchFamily="49" charset="-122"/>
                          </a:rPr>
                          <m:t>𝜆</m:t>
                        </m:r>
                      </m:den>
                    </m:f>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6.63</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−34</m:t>
                            </m:r>
                          </m:sup>
                        </m:sSup>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3×</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8</m:t>
                            </m:r>
                          </m:sup>
                        </m:sSup>
                      </m:num>
                      <m:den>
                        <m:sSup>
                          <m:sSupPr>
                            <m:ctrlPr>
                              <a:rPr lang="en-US" altLang="zh-CN" sz="1600" b="0" i="1" smtClean="0">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10</m:t>
                            </m:r>
                          </m:e>
                          <m:sup>
                            <m:r>
                              <a:rPr lang="en-US" altLang="zh-CN" sz="1600" b="0" i="1" smtClean="0">
                                <a:latin typeface="Cambria Math" panose="02040503050406030204" pitchFamily="18" charset="0"/>
                                <a:ea typeface="楷体" panose="02010609060101010101" pitchFamily="49" charset="-122"/>
                              </a:rPr>
                              <m:t>−11</m:t>
                            </m:r>
                          </m:sup>
                        </m:sSup>
                      </m:den>
                    </m:f>
                    <m:r>
                      <a:rPr lang="en-US" altLang="zh-CN" sz="1600" b="0" i="1" smtClean="0">
                        <a:latin typeface="Cambria Math" panose="02040503050406030204" pitchFamily="18" charset="0"/>
                        <a:ea typeface="楷体" panose="02010609060101010101" pitchFamily="49" charset="-122"/>
                      </a:rPr>
                      <m:t>=1.989</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−14</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J</m:t>
                    </m:r>
                    <m:r>
                      <a:rPr lang="en-US" altLang="zh-CN" sz="1600" b="0" i="1" smtClean="0">
                        <a:latin typeface="Cambria Math" panose="02040503050406030204" pitchFamily="18" charset="0"/>
                        <a:ea typeface="Cambria Math" panose="02040503050406030204" pitchFamily="18" charset="0"/>
                      </a:rPr>
                      <m:t>.</m:t>
                    </m:r>
                  </m:oMath>
                </a14:m>
                <a:endParaRPr lang="en-US" altLang="zh-CN" sz="1600" dirty="0">
                  <a:latin typeface="楷体" panose="02010609060101010101" pitchFamily="49" charset="-122"/>
                  <a:ea typeface="楷体" panose="02010609060101010101" pitchFamily="49" charset="-122"/>
                </a:endParaRPr>
              </a:p>
              <a:p>
                <a:pPr>
                  <a:lnSpc>
                    <a:spcPct val="150000"/>
                  </a:lnSpc>
                  <a:spcBef>
                    <a:spcPts val="600"/>
                  </a:spcBef>
                </a:pPr>
                <a:r>
                  <a:rPr lang="en-US" altLang="zh-CN" sz="1600" dirty="0">
                    <a:latin typeface="楷体" panose="02010609060101010101" pitchFamily="49" charset="-122"/>
                    <a:ea typeface="楷体" panose="02010609060101010101" pitchFamily="49" charset="-122"/>
                  </a:rPr>
                  <a:t>    (3)</a:t>
                </a:r>
                <a:r>
                  <a:rPr lang="zh-CN" altLang="en-US" sz="1600" dirty="0">
                    <a:latin typeface="楷体" panose="02010609060101010101" pitchFamily="49" charset="-122"/>
                    <a:ea typeface="楷体" panose="02010609060101010101" pitchFamily="49" charset="-122"/>
                  </a:rPr>
                  <a:t>选择电子显微镜。若用光学显微镜，则需要光的频率为</a:t>
                </a:r>
                <a14:m>
                  <m:oMath xmlns:m="http://schemas.openxmlformats.org/officeDocument/2006/math">
                    <m:r>
                      <a:rPr lang="zh-CN" altLang="en-US" sz="1600" i="1" smtClean="0">
                        <a:latin typeface="Cambria Math" panose="02040503050406030204" pitchFamily="18" charset="0"/>
                        <a:ea typeface="楷体" panose="02010609060101010101" pitchFamily="49" charset="-122"/>
                      </a:rPr>
                      <m:t>𝜈</m:t>
                    </m:r>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𝑐</m:t>
                        </m:r>
                      </m:num>
                      <m:den>
                        <m:r>
                          <a:rPr lang="zh-CN" altLang="en-US" sz="1600" b="0" i="1" smtClean="0">
                            <a:latin typeface="Cambria Math" panose="02040503050406030204" pitchFamily="18" charset="0"/>
                            <a:ea typeface="楷体" panose="02010609060101010101" pitchFamily="49" charset="-122"/>
                          </a:rPr>
                          <m:t>𝜆</m:t>
                        </m:r>
                      </m:den>
                    </m:f>
                    <m:r>
                      <a:rPr lang="en-US" altLang="zh-CN" sz="1600" b="0" i="1" smtClean="0">
                        <a:latin typeface="Cambria Math" panose="02040503050406030204" pitchFamily="18" charset="0"/>
                        <a:ea typeface="楷体" panose="02010609060101010101" pitchFamily="49" charset="-122"/>
                      </a:rPr>
                      <m:t>=3</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19</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Hz</m:t>
                    </m:r>
                  </m:oMath>
                </a14:m>
                <a:r>
                  <a:rPr lang="zh-CN" altLang="en-US" sz="1600" dirty="0">
                    <a:latin typeface="楷体" panose="02010609060101010101" pitchFamily="49" charset="-122"/>
                    <a:ea typeface="楷体" panose="02010609060101010101" pitchFamily="49" charset="-122"/>
                  </a:rPr>
                  <a:t>，电磁波很难达到如此高的频率。</a:t>
                </a:r>
                <a:endParaRPr lang="en-US" altLang="zh-CN" sz="1600" dirty="0">
                  <a:latin typeface="楷体" panose="02010609060101010101" pitchFamily="49" charset="-122"/>
                  <a:ea typeface="楷体" panose="02010609060101010101" pitchFamily="49" charset="-122"/>
                </a:endParaRPr>
              </a:p>
              <a:p>
                <a:pPr>
                  <a:lnSpc>
                    <a:spcPct val="150000"/>
                  </a:lnSpc>
                </a:pP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但对于电子，可以通过电场加速的使其具有很高的动能。</a:t>
                </a:r>
              </a:p>
            </p:txBody>
          </p:sp>
        </mc:Choice>
        <mc:Fallback xmlns="">
          <p:sp>
            <p:nvSpPr>
              <p:cNvPr id="14" name="文本框 13">
                <a:extLst>
                  <a:ext uri="{FF2B5EF4-FFF2-40B4-BE49-F238E27FC236}">
                    <a16:creationId xmlns:a16="http://schemas.microsoft.com/office/drawing/2014/main" id="{3C5FF8B3-EA77-400B-8758-CA970920F729}"/>
                  </a:ext>
                </a:extLst>
              </p:cNvPr>
              <p:cNvSpPr txBox="1">
                <a:spLocks noRot="1" noChangeAspect="1" noMove="1" noResize="1" noEditPoints="1" noAdjustHandles="1" noChangeArrowheads="1" noChangeShapeType="1" noTextEdit="1"/>
              </p:cNvSpPr>
              <p:nvPr/>
            </p:nvSpPr>
            <p:spPr>
              <a:xfrm>
                <a:off x="507456" y="2621826"/>
                <a:ext cx="11108180" cy="2249590"/>
              </a:xfrm>
              <a:prstGeom prst="rect">
                <a:avLst/>
              </a:prstGeom>
              <a:blipFill>
                <a:blip r:embed="rId4"/>
                <a:stretch>
                  <a:fillRect l="-274" b="-2710"/>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422B8D73-28A9-4B6B-BE87-340D3DFBDE23}"/>
              </a:ext>
            </a:extLst>
          </p:cNvPr>
          <p:cNvSpPr txBox="1"/>
          <p:nvPr/>
        </p:nvSpPr>
        <p:spPr>
          <a:xfrm>
            <a:off x="507458" y="496110"/>
            <a:ext cx="3979023"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实物粒子的波粒二象性</a:t>
            </a:r>
          </a:p>
        </p:txBody>
      </p:sp>
      <p:sp>
        <p:nvSpPr>
          <p:cNvPr id="15" name="文本框 14">
            <a:extLst>
              <a:ext uri="{FF2B5EF4-FFF2-40B4-BE49-F238E27FC236}">
                <a16:creationId xmlns:a16="http://schemas.microsoft.com/office/drawing/2014/main" id="{35D26A43-DF33-46FD-A6CB-EE77E064E3F1}"/>
              </a:ext>
            </a:extLst>
          </p:cNvPr>
          <p:cNvSpPr txBox="1"/>
          <p:nvPr/>
        </p:nvSpPr>
        <p:spPr>
          <a:xfrm>
            <a:off x="4486480" y="775742"/>
            <a:ext cx="1706501"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相关概念与计算</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16" name="文本框 15">
            <a:extLst>
              <a:ext uri="{FF2B5EF4-FFF2-40B4-BE49-F238E27FC236}">
                <a16:creationId xmlns:a16="http://schemas.microsoft.com/office/drawing/2014/main" id="{DFA0FA1E-EBC1-4453-BE65-D9AC3DAB77A0}"/>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量子力学的理论假设</a:t>
            </a:r>
          </a:p>
        </p:txBody>
      </p:sp>
    </p:spTree>
    <p:custDataLst>
      <p:tags r:id="rId1"/>
    </p:custDataLst>
    <p:extLst>
      <p:ext uri="{BB962C8B-B14F-4D97-AF65-F5344CB8AC3E}">
        <p14:creationId xmlns:p14="http://schemas.microsoft.com/office/powerpoint/2010/main" val="142561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fade">
                                      <p:cBhvr>
                                        <p:cTn id="25"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4FEC310F-E56D-48DE-941A-84B5FC0C9DAB}"/>
              </a:ext>
            </a:extLst>
          </p:cNvPr>
          <p:cNvSpPr txBox="1"/>
          <p:nvPr/>
        </p:nvSpPr>
        <p:spPr>
          <a:xfrm>
            <a:off x="507460" y="1314720"/>
            <a:ext cx="11108176" cy="1769715"/>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研究任何物理现象都应当建立合适的物理量，对于微观粒子的运动规律也不例外。</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倘若微观粒子体现 粒子性，则应该测量它的 </a:t>
            </a:r>
            <a:r>
              <a:rPr lang="zh-CN" altLang="en-US" sz="1600" u="sng" dirty="0">
                <a:solidFill>
                  <a:schemeClr val="accent5"/>
                </a:solidFill>
                <a:latin typeface="方正小标宋简体" panose="02000000000000000000" pitchFamily="2" charset="-122"/>
                <a:ea typeface="方正小标宋简体" panose="02000000000000000000" pitchFamily="2" charset="-122"/>
              </a:rPr>
              <a:t>位置和动量</a:t>
            </a:r>
            <a:r>
              <a:rPr lang="zh-CN" altLang="en-US" sz="1600" dirty="0">
                <a:latin typeface="方正小标宋简体" panose="02000000000000000000" pitchFamily="2" charset="-122"/>
                <a:ea typeface="方正小标宋简体" panose="02000000000000000000" pitchFamily="2" charset="-122"/>
              </a:rPr>
              <a:t>；倘若微观粒子体现 波动性，则应该建立描述它的 </a:t>
            </a:r>
            <a:r>
              <a:rPr lang="zh-CN" altLang="en-US" sz="1600" u="sng" dirty="0">
                <a:latin typeface="方正小标宋简体" panose="02000000000000000000" pitchFamily="2" charset="-122"/>
                <a:ea typeface="方正小标宋简体" panose="02000000000000000000" pitchFamily="2" charset="-122"/>
              </a:rPr>
              <a:t>波函数</a:t>
            </a:r>
            <a:r>
              <a:rPr lang="zh-CN" altLang="en-US" sz="1600" dirty="0">
                <a:latin typeface="方正小标宋简体" panose="02000000000000000000" pitchFamily="2" charset="-122"/>
                <a:ea typeface="方正小标宋简体" panose="02000000000000000000" pitchFamily="2" charset="-122"/>
              </a:rPr>
              <a:t>。</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spcBef>
                <a:spcPts val="600"/>
              </a:spcBef>
            </a:pPr>
            <a:r>
              <a:rPr lang="zh-CN" altLang="en-US" sz="1600" dirty="0">
                <a:latin typeface="方正小标宋简体" panose="02000000000000000000" pitchFamily="2" charset="-122"/>
                <a:ea typeface="方正小标宋简体" panose="02000000000000000000" pitchFamily="2" charset="-122"/>
              </a:rPr>
              <a:t>然而，以人类的观测手段而言，想要得到微观粒子的位置或动量，就必须要使光子与之作用。</a:t>
            </a:r>
            <a:endParaRPr lang="en-US" altLang="zh-CN" sz="1600" dirty="0">
              <a:latin typeface="方正小标宋简体" panose="02000000000000000000" pitchFamily="2" charset="-122"/>
              <a:ea typeface="方正小标宋简体" panose="02000000000000000000" pitchFamily="2" charset="-122"/>
            </a:endParaRPr>
          </a:p>
          <a:p>
            <a:pPr>
              <a:spcBef>
                <a:spcPts val="600"/>
              </a:spcBef>
            </a:pPr>
            <a:r>
              <a:rPr lang="zh-CN" altLang="en-US" sz="1400" dirty="0">
                <a:latin typeface="楷体" panose="02010609060101010101" pitchFamily="49" charset="-122"/>
                <a:ea typeface="楷体" panose="02010609060101010101" pitchFamily="49" charset="-122"/>
              </a:rPr>
              <a:t>波长越短，更容易确定微观粒子的位置，但光子动量则越大，对微观粒子的动量干扰越大。</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波长越长，更不易影响微观粒子的动量，但波峰间距则越大，越难以确定微观粒子的位置。</a:t>
            </a:r>
            <a:endParaRPr lang="en-US" altLang="zh-CN" sz="1400" dirty="0">
              <a:latin typeface="楷体" panose="02010609060101010101" pitchFamily="49" charset="-122"/>
              <a:ea typeface="楷体" panose="02010609060101010101" pitchFamily="49" charset="-122"/>
            </a:endParaRPr>
          </a:p>
        </p:txBody>
      </p:sp>
      <p:sp>
        <p:nvSpPr>
          <p:cNvPr id="14" name="文本框 13">
            <a:extLst>
              <a:ext uri="{FF2B5EF4-FFF2-40B4-BE49-F238E27FC236}">
                <a16:creationId xmlns:a16="http://schemas.microsoft.com/office/drawing/2014/main" id="{33260CF7-8748-4C1F-8516-7E0AB41D0848}"/>
              </a:ext>
            </a:extLst>
          </p:cNvPr>
          <p:cNvSpPr txBox="1"/>
          <p:nvPr/>
        </p:nvSpPr>
        <p:spPr>
          <a:xfrm>
            <a:off x="507458" y="496110"/>
            <a:ext cx="3790889"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海森堡不确定性原理</a:t>
            </a:r>
          </a:p>
        </p:txBody>
      </p:sp>
      <p:sp>
        <p:nvSpPr>
          <p:cNvPr id="16" name="文本框 15">
            <a:extLst>
              <a:ext uri="{FF2B5EF4-FFF2-40B4-BE49-F238E27FC236}">
                <a16:creationId xmlns:a16="http://schemas.microsoft.com/office/drawing/2014/main" id="{6F06D901-C26D-4DF7-B5E2-87547DB47907}"/>
              </a:ext>
            </a:extLst>
          </p:cNvPr>
          <p:cNvSpPr txBox="1"/>
          <p:nvPr/>
        </p:nvSpPr>
        <p:spPr>
          <a:xfrm>
            <a:off x="4298347" y="775742"/>
            <a:ext cx="1882575"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两个不确定性关系</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37" name="文本框 36">
            <a:extLst>
              <a:ext uri="{FF2B5EF4-FFF2-40B4-BE49-F238E27FC236}">
                <a16:creationId xmlns:a16="http://schemas.microsoft.com/office/drawing/2014/main" id="{CF780259-880A-4769-9D04-887D8D09C374}"/>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量子力学的理论假设</a:t>
            </a:r>
          </a:p>
        </p:txBody>
      </p:sp>
      <p:grpSp>
        <p:nvGrpSpPr>
          <p:cNvPr id="27" name="组合 26">
            <a:extLst>
              <a:ext uri="{FF2B5EF4-FFF2-40B4-BE49-F238E27FC236}">
                <a16:creationId xmlns:a16="http://schemas.microsoft.com/office/drawing/2014/main" id="{93E8810F-0E09-4F71-B6DD-AC691D8BA848}"/>
              </a:ext>
            </a:extLst>
          </p:cNvPr>
          <p:cNvGrpSpPr/>
          <p:nvPr/>
        </p:nvGrpSpPr>
        <p:grpSpPr>
          <a:xfrm>
            <a:off x="576364" y="3331444"/>
            <a:ext cx="11039272" cy="921835"/>
            <a:chOff x="576364" y="3331444"/>
            <a:chExt cx="11039272" cy="921835"/>
          </a:xfrm>
        </p:grpSpPr>
        <p:sp>
          <p:nvSpPr>
            <p:cNvPr id="3" name="矩形: 圆角 2">
              <a:extLst>
                <a:ext uri="{FF2B5EF4-FFF2-40B4-BE49-F238E27FC236}">
                  <a16:creationId xmlns:a16="http://schemas.microsoft.com/office/drawing/2014/main" id="{12342063-0E2A-4F81-BF31-2EF26681A897}"/>
                </a:ext>
              </a:extLst>
            </p:cNvPr>
            <p:cNvSpPr/>
            <p:nvPr/>
          </p:nvSpPr>
          <p:spPr>
            <a:xfrm>
              <a:off x="576364" y="3331444"/>
              <a:ext cx="11039272" cy="921835"/>
            </a:xfrm>
            <a:prstGeom prst="roundRect">
              <a:avLst/>
            </a:prstGeom>
            <a:solidFill>
              <a:schemeClr val="accent5">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A225CCA-1AEF-446E-A34F-8210A4AE2202}"/>
                </a:ext>
              </a:extLst>
            </p:cNvPr>
            <p:cNvSpPr txBox="1"/>
            <p:nvPr/>
          </p:nvSpPr>
          <p:spPr>
            <a:xfrm>
              <a:off x="582188" y="3485872"/>
              <a:ext cx="1747377" cy="646331"/>
            </a:xfrm>
            <a:prstGeom prst="rect">
              <a:avLst/>
            </a:prstGeom>
            <a:noFill/>
          </p:spPr>
          <p:txBody>
            <a:bodyPr wrap="square">
              <a:spAutoFit/>
            </a:bodyPr>
            <a:lstStyle/>
            <a:p>
              <a:pPr algn="ctr"/>
              <a:r>
                <a:rPr lang="zh-CN" altLang="en-US" sz="1800" dirty="0">
                  <a:solidFill>
                    <a:schemeClr val="accent5"/>
                  </a:solidFill>
                  <a:latin typeface="汉仪文黑-85W" panose="00020600040101010101" pitchFamily="18" charset="-122"/>
                  <a:ea typeface="汉仪文黑-85W" panose="00020600040101010101" pitchFamily="18" charset="-122"/>
                </a:rPr>
                <a:t>坐标</a:t>
              </a:r>
              <a:r>
                <a:rPr lang="en-US" altLang="zh-CN" sz="1800" dirty="0">
                  <a:solidFill>
                    <a:schemeClr val="accent5"/>
                  </a:solidFill>
                  <a:latin typeface="汉仪文黑-85W" panose="00020600040101010101" pitchFamily="18" charset="-122"/>
                  <a:ea typeface="汉仪文黑-85W" panose="00020600040101010101" pitchFamily="18" charset="-122"/>
                </a:rPr>
                <a:t>-</a:t>
              </a:r>
              <a:r>
                <a:rPr lang="zh-CN" altLang="en-US" sz="1800" dirty="0">
                  <a:solidFill>
                    <a:schemeClr val="accent5"/>
                  </a:solidFill>
                  <a:latin typeface="汉仪文黑-85W" panose="00020600040101010101" pitchFamily="18" charset="-122"/>
                  <a:ea typeface="汉仪文黑-85W" panose="00020600040101010101" pitchFamily="18" charset="-122"/>
                </a:rPr>
                <a:t>动量</a:t>
              </a:r>
              <a:endParaRPr lang="en-US" altLang="zh-CN" sz="1800" dirty="0">
                <a:solidFill>
                  <a:schemeClr val="accent5"/>
                </a:solidFill>
                <a:latin typeface="汉仪文黑-85W" panose="00020600040101010101" pitchFamily="18" charset="-122"/>
                <a:ea typeface="汉仪文黑-85W" panose="00020600040101010101" pitchFamily="18" charset="-122"/>
              </a:endParaRPr>
            </a:p>
            <a:p>
              <a:pPr algn="ctr"/>
              <a:r>
                <a:rPr lang="zh-CN" altLang="en-US" dirty="0">
                  <a:solidFill>
                    <a:schemeClr val="accent5"/>
                  </a:solidFill>
                  <a:latin typeface="汉仪文黑-85W" panose="00020600040101010101" pitchFamily="18" charset="-122"/>
                  <a:ea typeface="汉仪文黑-85W" panose="00020600040101010101" pitchFamily="18" charset="-122"/>
                </a:rPr>
                <a:t>不确定性关系</a:t>
              </a:r>
            </a:p>
          </p:txBody>
        </p:sp>
        <p:cxnSp>
          <p:nvCxnSpPr>
            <p:cNvPr id="56" name="直接连接符 55">
              <a:extLst>
                <a:ext uri="{FF2B5EF4-FFF2-40B4-BE49-F238E27FC236}">
                  <a16:creationId xmlns:a16="http://schemas.microsoft.com/office/drawing/2014/main" id="{74AE82C0-6718-448C-A844-B1F50915AF37}"/>
                </a:ext>
              </a:extLst>
            </p:cNvPr>
            <p:cNvCxnSpPr>
              <a:cxnSpLocks/>
            </p:cNvCxnSpPr>
            <p:nvPr/>
          </p:nvCxnSpPr>
          <p:spPr>
            <a:xfrm flipV="1">
              <a:off x="2347731" y="3474224"/>
              <a:ext cx="0" cy="64633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619C7C3-9202-48D3-BCB6-ED8A6C9AB712}"/>
                    </a:ext>
                  </a:extLst>
                </p:cNvPr>
                <p:cNvSpPr txBox="1"/>
                <p:nvPr/>
              </p:nvSpPr>
              <p:spPr>
                <a:xfrm>
                  <a:off x="4195512" y="3485872"/>
                  <a:ext cx="7303102" cy="307777"/>
                </a:xfrm>
                <a:prstGeom prst="rect">
                  <a:avLst/>
                </a:prstGeom>
                <a:noFill/>
              </p:spPr>
              <p:txBody>
                <a:bodyPr wrap="square" rtlCol="0">
                  <a:spAutoFit/>
                </a:bodyPr>
                <a:lstStyle/>
                <a:p>
                  <a:r>
                    <a:rPr lang="zh-CN" altLang="en-US" sz="1400" dirty="0">
                      <a:latin typeface="华文中宋" panose="02010600040101010101" pitchFamily="2" charset="-122"/>
                      <a:ea typeface="华文中宋" panose="02010600040101010101" pitchFamily="2" charset="-122"/>
                    </a:rPr>
                    <a:t>微观粒子的坐标</a:t>
                  </a:r>
                  <a14:m>
                    <m:oMath xmlns:m="http://schemas.openxmlformats.org/officeDocument/2006/math">
                      <m:r>
                        <a:rPr lang="en-US" altLang="zh-CN" sz="1400" b="0" i="1" smtClean="0">
                          <a:latin typeface="Cambria Math" panose="02040503050406030204" pitchFamily="18" charset="0"/>
                          <a:ea typeface="楷体" panose="02010609060101010101" pitchFamily="49" charset="-122"/>
                        </a:rPr>
                        <m:t>𝑥</m:t>
                      </m:r>
                    </m:oMath>
                  </a14:m>
                  <a:r>
                    <a:rPr lang="zh-CN" altLang="en-US" sz="1400" dirty="0">
                      <a:latin typeface="华文中宋" panose="02010600040101010101" pitchFamily="2" charset="-122"/>
                      <a:ea typeface="华文中宋" panose="02010600040101010101" pitchFamily="2" charset="-122"/>
                    </a:rPr>
                    <a:t>和动量</a:t>
                  </a:r>
                  <a14:m>
                    <m:oMath xmlns:m="http://schemas.openxmlformats.org/officeDocument/2006/math">
                      <m:sSub>
                        <m:sSubPr>
                          <m:ctrlPr>
                            <a:rPr lang="en-US" altLang="zh-CN" sz="1400" b="0" i="1" smtClean="0">
                              <a:latin typeface="Cambria Math" panose="02040503050406030204" pitchFamily="18" charset="0"/>
                              <a:ea typeface="楷体" panose="02010609060101010101" pitchFamily="49" charset="-122"/>
                            </a:rPr>
                          </m:ctrlPr>
                        </m:sSubPr>
                        <m:e>
                          <m:r>
                            <a:rPr lang="en-US" altLang="zh-CN" sz="1400" b="0" i="1" smtClean="0">
                              <a:latin typeface="Cambria Math" panose="02040503050406030204" pitchFamily="18" charset="0"/>
                              <a:ea typeface="楷体" panose="02010609060101010101" pitchFamily="49" charset="-122"/>
                            </a:rPr>
                            <m:t>𝑝</m:t>
                          </m:r>
                        </m:e>
                        <m:sub>
                          <m:r>
                            <a:rPr lang="en-US" altLang="zh-CN" sz="1400" b="0" i="1" smtClean="0">
                              <a:latin typeface="Cambria Math" panose="02040503050406030204" pitchFamily="18" charset="0"/>
                              <a:ea typeface="楷体" panose="02010609060101010101" pitchFamily="49" charset="-122"/>
                            </a:rPr>
                            <m:t>𝑥</m:t>
                          </m:r>
                        </m:sub>
                      </m:sSub>
                    </m:oMath>
                  </a14:m>
                  <a:r>
                    <a:rPr lang="zh-CN" altLang="en-US" sz="1400" dirty="0">
                      <a:latin typeface="华文中宋" panose="02010600040101010101" pitchFamily="2" charset="-122"/>
                      <a:ea typeface="华文中宋" panose="02010600040101010101" pitchFamily="2" charset="-122"/>
                    </a:rPr>
                    <a:t>不可能同时具有精确的测量值，一个愈确定另一个必然愈不确定</a:t>
                  </a:r>
                </a:p>
              </p:txBody>
            </p:sp>
          </mc:Choice>
          <mc:Fallback xmlns="">
            <p:sp>
              <p:nvSpPr>
                <p:cNvPr id="18" name="文本框 17">
                  <a:extLst>
                    <a:ext uri="{FF2B5EF4-FFF2-40B4-BE49-F238E27FC236}">
                      <a16:creationId xmlns:a16="http://schemas.microsoft.com/office/drawing/2014/main" id="{F619C7C3-9202-48D3-BCB6-ED8A6C9AB712}"/>
                    </a:ext>
                  </a:extLst>
                </p:cNvPr>
                <p:cNvSpPr txBox="1">
                  <a:spLocks noRot="1" noChangeAspect="1" noMove="1" noResize="1" noEditPoints="1" noAdjustHandles="1" noChangeArrowheads="1" noChangeShapeType="1" noTextEdit="1"/>
                </p:cNvSpPr>
                <p:nvPr/>
              </p:nvSpPr>
              <p:spPr>
                <a:xfrm>
                  <a:off x="4195512" y="3485872"/>
                  <a:ext cx="7303102" cy="307777"/>
                </a:xfrm>
                <a:prstGeom prst="rect">
                  <a:avLst/>
                </a:prstGeom>
                <a:blipFill>
                  <a:blip r:embed="rId4"/>
                  <a:stretch>
                    <a:fillRect l="-250"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DE0AAF0-7147-48DE-8130-98D5AF1C53C2}"/>
                    </a:ext>
                  </a:extLst>
                </p:cNvPr>
                <p:cNvSpPr txBox="1"/>
                <p:nvPr/>
              </p:nvSpPr>
              <p:spPr>
                <a:xfrm>
                  <a:off x="2559503" y="3497520"/>
                  <a:ext cx="1307216"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𝑥</m:t>
                            </m:r>
                          </m:sub>
                        </m:sSub>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ℏ</m:t>
                            </m:r>
                          </m:num>
                          <m:den>
                            <m:r>
                              <a:rPr lang="en-US" altLang="zh-CN" b="0" i="1" smtClean="0">
                                <a:latin typeface="Cambria Math" panose="02040503050406030204" pitchFamily="18" charset="0"/>
                                <a:ea typeface="Cambria Math" panose="02040503050406030204" pitchFamily="18" charset="0"/>
                              </a:rPr>
                              <m:t>2</m:t>
                            </m:r>
                          </m:den>
                        </m:f>
                      </m:oMath>
                    </m:oMathPara>
                  </a14:m>
                  <a:endParaRPr lang="zh-CN" altLang="en-US" dirty="0"/>
                </a:p>
              </p:txBody>
            </p:sp>
          </mc:Choice>
          <mc:Fallback xmlns="">
            <p:sp>
              <p:nvSpPr>
                <p:cNvPr id="21" name="文本框 20">
                  <a:extLst>
                    <a:ext uri="{FF2B5EF4-FFF2-40B4-BE49-F238E27FC236}">
                      <a16:creationId xmlns:a16="http://schemas.microsoft.com/office/drawing/2014/main" id="{4DE0AAF0-7147-48DE-8130-98D5AF1C53C2}"/>
                    </a:ext>
                  </a:extLst>
                </p:cNvPr>
                <p:cNvSpPr txBox="1">
                  <a:spLocks noRot="1" noChangeAspect="1" noMove="1" noResize="1" noEditPoints="1" noAdjustHandles="1" noChangeArrowheads="1" noChangeShapeType="1" noTextEdit="1"/>
                </p:cNvSpPr>
                <p:nvPr/>
              </p:nvSpPr>
              <p:spPr>
                <a:xfrm>
                  <a:off x="2559503" y="3497520"/>
                  <a:ext cx="1307216" cy="524118"/>
                </a:xfrm>
                <a:prstGeom prst="rect">
                  <a:avLst/>
                </a:prstGeom>
                <a:blipFill>
                  <a:blip r:embed="rId5"/>
                  <a:stretch>
                    <a:fillRect/>
                  </a:stretch>
                </a:blipFill>
              </p:spPr>
              <p:txBody>
                <a:bodyPr/>
                <a:lstStyle/>
                <a:p>
                  <a:r>
                    <a:rPr lang="zh-CN" altLang="en-US">
                      <a:noFill/>
                    </a:rPr>
                    <a:t> </a:t>
                  </a:r>
                </a:p>
              </p:txBody>
            </p:sp>
          </mc:Fallback>
        </mc:AlternateContent>
        <p:cxnSp>
          <p:nvCxnSpPr>
            <p:cNvPr id="62" name="直接连接符 61">
              <a:extLst>
                <a:ext uri="{FF2B5EF4-FFF2-40B4-BE49-F238E27FC236}">
                  <a16:creationId xmlns:a16="http://schemas.microsoft.com/office/drawing/2014/main" id="{CE1D2B91-B498-42D0-8613-A139D7F83474}"/>
                </a:ext>
              </a:extLst>
            </p:cNvPr>
            <p:cNvCxnSpPr>
              <a:cxnSpLocks/>
            </p:cNvCxnSpPr>
            <p:nvPr/>
          </p:nvCxnSpPr>
          <p:spPr>
            <a:xfrm flipV="1">
              <a:off x="4078490" y="3469195"/>
              <a:ext cx="0" cy="64633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8AE3D119-B7E2-4EDD-9108-98518E7D6616}"/>
                    </a:ext>
                  </a:extLst>
                </p:cNvPr>
                <p:cNvSpPr txBox="1"/>
                <p:nvPr/>
              </p:nvSpPr>
              <p:spPr>
                <a:xfrm>
                  <a:off x="4222108" y="3812570"/>
                  <a:ext cx="7375876" cy="336054"/>
                </a:xfrm>
                <a:prstGeom prst="rect">
                  <a:avLst/>
                </a:prstGeom>
                <a:noFill/>
              </p:spPr>
              <p:txBody>
                <a:bodyPr wrap="square">
                  <a:spAutoFit/>
                </a:bodyPr>
                <a:lstStyle/>
                <a:p>
                  <a14:m>
                    <m:oMath xmlns:m="http://schemas.openxmlformats.org/officeDocument/2006/math">
                      <m:r>
                        <a:rPr lang="en-US" altLang="zh-CN" sz="1100" b="0" i="1" smtClean="0">
                          <a:latin typeface="Cambria Math" panose="02040503050406030204" pitchFamily="18" charset="0"/>
                          <a:ea typeface="Cambria Math" panose="02040503050406030204" pitchFamily="18" charset="0"/>
                        </a:rPr>
                        <m:t>ℏ</m:t>
                      </m:r>
                    </m:oMath>
                  </a14:m>
                  <a:r>
                    <a:rPr lang="zh-CN" altLang="en-US" sz="1100" dirty="0">
                      <a:latin typeface="楷体" panose="02010609060101010101" pitchFamily="49" charset="-122"/>
                      <a:ea typeface="楷体" panose="02010609060101010101" pitchFamily="49" charset="-122"/>
                    </a:rPr>
                    <a:t>：约化普朗克常量，</a:t>
                  </a:r>
                  <a:r>
                    <a:rPr lang="en-US" altLang="zh-CN" sz="1100" dirty="0">
                      <a:latin typeface="楷体" panose="02010609060101010101" pitchFamily="49" charset="-122"/>
                      <a:ea typeface="楷体" panose="02010609060101010101" pitchFamily="49" charset="-122"/>
                    </a:rPr>
                    <a:t> </a:t>
                  </a:r>
                  <a14:m>
                    <m:oMath xmlns:m="http://schemas.openxmlformats.org/officeDocument/2006/math">
                      <m:r>
                        <a:rPr lang="en-US" altLang="zh-CN" sz="1100" i="1">
                          <a:latin typeface="Cambria Math" panose="02040503050406030204" pitchFamily="18" charset="0"/>
                          <a:ea typeface="Cambria Math" panose="02040503050406030204" pitchFamily="18" charset="0"/>
                        </a:rPr>
                        <m:t>ℏ</m:t>
                      </m:r>
                      <m:r>
                        <a:rPr lang="en-US" altLang="zh-CN" sz="1100" b="0" i="1" smtClean="0">
                          <a:latin typeface="Cambria Math" panose="02040503050406030204" pitchFamily="18" charset="0"/>
                          <a:ea typeface="Cambria Math" panose="02040503050406030204" pitchFamily="18" charset="0"/>
                        </a:rPr>
                        <m:t>=</m:t>
                      </m:r>
                      <m:f>
                        <m:fPr>
                          <m:ctrlPr>
                            <a:rPr lang="en-US" altLang="zh-CN" sz="1100" b="0" i="1" smtClean="0">
                              <a:latin typeface="Cambria Math" panose="02040503050406030204" pitchFamily="18" charset="0"/>
                              <a:ea typeface="Cambria Math" panose="02040503050406030204" pitchFamily="18" charset="0"/>
                            </a:rPr>
                          </m:ctrlPr>
                        </m:fPr>
                        <m:num>
                          <m:r>
                            <a:rPr lang="en-US" altLang="zh-CN" sz="1100" b="0" i="1" smtClean="0">
                              <a:latin typeface="Cambria Math" panose="02040503050406030204" pitchFamily="18" charset="0"/>
                              <a:ea typeface="Cambria Math" panose="02040503050406030204" pitchFamily="18" charset="0"/>
                            </a:rPr>
                            <m:t>h</m:t>
                          </m:r>
                        </m:num>
                        <m:den>
                          <m:r>
                            <a:rPr lang="en-US" altLang="zh-CN" sz="1100" b="0" i="1" smtClean="0">
                              <a:latin typeface="Cambria Math" panose="02040503050406030204" pitchFamily="18" charset="0"/>
                              <a:ea typeface="Cambria Math" panose="02040503050406030204" pitchFamily="18" charset="0"/>
                            </a:rPr>
                            <m:t>2</m:t>
                          </m:r>
                          <m:r>
                            <a:rPr lang="zh-CN" altLang="en-US" sz="1100" b="0" i="1" smtClean="0">
                              <a:latin typeface="Cambria Math" panose="02040503050406030204" pitchFamily="18" charset="0"/>
                              <a:ea typeface="Cambria Math" panose="02040503050406030204" pitchFamily="18" charset="0"/>
                            </a:rPr>
                            <m:t>𝜋</m:t>
                          </m:r>
                        </m:den>
                      </m:f>
                      <m:r>
                        <a:rPr lang="en-US" altLang="zh-CN" sz="1100" b="0" i="1" smtClean="0">
                          <a:latin typeface="Cambria Math" panose="02040503050406030204" pitchFamily="18" charset="0"/>
                          <a:ea typeface="Cambria Math" panose="02040503050406030204" pitchFamily="18" charset="0"/>
                        </a:rPr>
                        <m:t>=1.055×</m:t>
                      </m:r>
                      <m:sSup>
                        <m:sSupPr>
                          <m:ctrlPr>
                            <a:rPr lang="en-US" altLang="zh-CN" sz="1100" b="0" i="1" smtClean="0">
                              <a:latin typeface="Cambria Math" panose="02040503050406030204" pitchFamily="18" charset="0"/>
                              <a:ea typeface="Cambria Math" panose="02040503050406030204" pitchFamily="18" charset="0"/>
                            </a:rPr>
                          </m:ctrlPr>
                        </m:sSupPr>
                        <m:e>
                          <m:r>
                            <a:rPr lang="en-US" altLang="zh-CN" sz="1100" b="0" i="1" smtClean="0">
                              <a:latin typeface="Cambria Math" panose="02040503050406030204" pitchFamily="18" charset="0"/>
                              <a:ea typeface="Cambria Math" panose="02040503050406030204" pitchFamily="18" charset="0"/>
                            </a:rPr>
                            <m:t>10</m:t>
                          </m:r>
                        </m:e>
                        <m:sup>
                          <m:r>
                            <a:rPr lang="en-US" altLang="zh-CN" sz="1100" b="0" i="1" smtClean="0">
                              <a:latin typeface="Cambria Math" panose="02040503050406030204" pitchFamily="18" charset="0"/>
                              <a:ea typeface="Cambria Math" panose="02040503050406030204" pitchFamily="18" charset="0"/>
                            </a:rPr>
                            <m:t>−34</m:t>
                          </m:r>
                        </m:sup>
                      </m:sSup>
                      <m:r>
                        <a:rPr lang="en-US" altLang="zh-CN" sz="1100" b="0" i="1" smtClean="0">
                          <a:latin typeface="Cambria Math" panose="02040503050406030204" pitchFamily="18" charset="0"/>
                          <a:ea typeface="Cambria Math" panose="02040503050406030204" pitchFamily="18" charset="0"/>
                        </a:rPr>
                        <m:t> </m:t>
                      </m:r>
                      <m:r>
                        <m:rPr>
                          <m:sty m:val="p"/>
                        </m:rPr>
                        <a:rPr lang="en-US" altLang="zh-CN" sz="1100" i="1">
                          <a:latin typeface="Cambria Math" panose="02040503050406030204" pitchFamily="18" charset="0"/>
                          <a:ea typeface="Cambria Math" panose="02040503050406030204" pitchFamily="18" charset="0"/>
                        </a:rPr>
                        <m:t>J</m:t>
                      </m:r>
                      <m:r>
                        <a:rPr lang="en-US" altLang="zh-CN" sz="1100" i="1" smtClean="0">
                          <a:latin typeface="Cambria Math" panose="02040503050406030204" pitchFamily="18" charset="0"/>
                          <a:ea typeface="Cambria Math" panose="02040503050406030204" pitchFamily="18" charset="0"/>
                        </a:rPr>
                        <m:t>·</m:t>
                      </m:r>
                      <m:r>
                        <m:rPr>
                          <m:sty m:val="p"/>
                        </m:rPr>
                        <a:rPr lang="en-US" altLang="zh-CN" sz="1100" i="1">
                          <a:latin typeface="Cambria Math" panose="02040503050406030204" pitchFamily="18" charset="0"/>
                          <a:ea typeface="Cambria Math" panose="02040503050406030204" pitchFamily="18" charset="0"/>
                        </a:rPr>
                        <m:t>s</m:t>
                      </m:r>
                    </m:oMath>
                  </a14:m>
                  <a:r>
                    <a:rPr lang="zh-CN" altLang="en-US" sz="1100" dirty="0">
                      <a:latin typeface="楷体" panose="02010609060101010101" pitchFamily="49" charset="-122"/>
                      <a:ea typeface="楷体" panose="02010609060101010101" pitchFamily="49" charset="-122"/>
                    </a:rPr>
                    <a:t>     </a:t>
                  </a:r>
                  <a14:m>
                    <m:oMath xmlns:m="http://schemas.openxmlformats.org/officeDocument/2006/math">
                      <m:r>
                        <a:rPr lang="zh-CN" altLang="en-US" sz="1100" i="1">
                          <a:latin typeface="Cambria Math" panose="02040503050406030204" pitchFamily="18" charset="0"/>
                        </a:rPr>
                        <m:t>∆</m:t>
                      </m:r>
                      <m:r>
                        <a:rPr lang="en-US" altLang="zh-CN" sz="1100" i="1">
                          <a:latin typeface="Cambria Math" panose="02040503050406030204" pitchFamily="18" charset="0"/>
                        </a:rPr>
                        <m:t>𝑥</m:t>
                      </m:r>
                    </m:oMath>
                  </a14:m>
                  <a:r>
                    <a:rPr lang="zh-CN" altLang="en-US" sz="1100" dirty="0">
                      <a:latin typeface="楷体" panose="02010609060101010101" pitchFamily="49" charset="-122"/>
                      <a:ea typeface="楷体" panose="02010609060101010101" pitchFamily="49" charset="-122"/>
                    </a:rPr>
                    <a:t>：</a:t>
                  </a:r>
                  <a14:m>
                    <m:oMath xmlns:m="http://schemas.openxmlformats.org/officeDocument/2006/math">
                      <m:r>
                        <a:rPr lang="en-US" altLang="zh-CN" sz="1100" b="0" i="1" dirty="0" smtClean="0">
                          <a:latin typeface="Cambria Math" panose="02040503050406030204" pitchFamily="18" charset="0"/>
                        </a:rPr>
                        <m:t>𝑥</m:t>
                      </m:r>
                    </m:oMath>
                  </a14:m>
                  <a:r>
                    <a:rPr lang="zh-CN" altLang="en-US" sz="1100" dirty="0">
                      <a:latin typeface="楷体" panose="02010609060101010101" pitchFamily="49" charset="-122"/>
                      <a:ea typeface="楷体" panose="02010609060101010101" pitchFamily="49" charset="-122"/>
                    </a:rPr>
                    <a:t>方向位置的不确定度    </a:t>
                  </a:r>
                  <a14:m>
                    <m:oMath xmlns:m="http://schemas.openxmlformats.org/officeDocument/2006/math">
                      <m:r>
                        <a:rPr lang="en-US" altLang="zh-CN" sz="1100" i="1">
                          <a:latin typeface="Cambria Math" panose="02040503050406030204" pitchFamily="18" charset="0"/>
                          <a:ea typeface="Cambria Math" panose="02040503050406030204" pitchFamily="18" charset="0"/>
                        </a:rPr>
                        <m:t>∆</m:t>
                      </m:r>
                      <m:sSub>
                        <m:sSubPr>
                          <m:ctrlPr>
                            <a:rPr lang="en-US" altLang="zh-CN" sz="1100" i="1">
                              <a:latin typeface="Cambria Math" panose="02040503050406030204" pitchFamily="18" charset="0"/>
                              <a:ea typeface="Cambria Math" panose="02040503050406030204" pitchFamily="18" charset="0"/>
                            </a:rPr>
                          </m:ctrlPr>
                        </m:sSubPr>
                        <m:e>
                          <m:r>
                            <a:rPr lang="en-US" altLang="zh-CN" sz="1100" i="1">
                              <a:latin typeface="Cambria Math" panose="02040503050406030204" pitchFamily="18" charset="0"/>
                              <a:ea typeface="Cambria Math" panose="02040503050406030204" pitchFamily="18" charset="0"/>
                            </a:rPr>
                            <m:t>𝑝</m:t>
                          </m:r>
                        </m:e>
                        <m:sub>
                          <m:r>
                            <a:rPr lang="en-US" altLang="zh-CN" sz="1100" i="1">
                              <a:latin typeface="Cambria Math" panose="02040503050406030204" pitchFamily="18" charset="0"/>
                              <a:ea typeface="Cambria Math" panose="02040503050406030204" pitchFamily="18" charset="0"/>
                            </a:rPr>
                            <m:t>𝑥</m:t>
                          </m:r>
                        </m:sub>
                      </m:sSub>
                    </m:oMath>
                  </a14:m>
                  <a:r>
                    <a:rPr lang="zh-CN" altLang="en-US" sz="1100" dirty="0">
                      <a:latin typeface="楷体" panose="02010609060101010101" pitchFamily="49" charset="-122"/>
                      <a:ea typeface="楷体" panose="02010609060101010101" pitchFamily="49" charset="-122"/>
                    </a:rPr>
                    <a:t>：</a:t>
                  </a:r>
                  <a:r>
                    <a:rPr lang="en-US" altLang="zh-CN" sz="1100" dirty="0">
                      <a:latin typeface="楷体" panose="02010609060101010101" pitchFamily="49" charset="-122"/>
                      <a:ea typeface="楷体" panose="02010609060101010101" pitchFamily="49" charset="-122"/>
                    </a:rPr>
                    <a:t> </a:t>
                  </a:r>
                  <a14:m>
                    <m:oMath xmlns:m="http://schemas.openxmlformats.org/officeDocument/2006/math">
                      <m:r>
                        <a:rPr lang="en-US" altLang="zh-CN" sz="1100" i="1" dirty="0">
                          <a:latin typeface="Cambria Math" panose="02040503050406030204" pitchFamily="18" charset="0"/>
                        </a:rPr>
                        <m:t>𝑥</m:t>
                      </m:r>
                    </m:oMath>
                  </a14:m>
                  <a:r>
                    <a:rPr lang="zh-CN" altLang="en-US" sz="1100" dirty="0">
                      <a:latin typeface="楷体" panose="02010609060101010101" pitchFamily="49" charset="-122"/>
                      <a:ea typeface="楷体" panose="02010609060101010101" pitchFamily="49" charset="-122"/>
                    </a:rPr>
                    <a:t>方向动量的不确定度 </a:t>
                  </a:r>
                </a:p>
              </p:txBody>
            </p:sp>
          </mc:Choice>
          <mc:Fallback xmlns="">
            <p:sp>
              <p:nvSpPr>
                <p:cNvPr id="64" name="文本框 63">
                  <a:extLst>
                    <a:ext uri="{FF2B5EF4-FFF2-40B4-BE49-F238E27FC236}">
                      <a16:creationId xmlns:a16="http://schemas.microsoft.com/office/drawing/2014/main" id="{8AE3D119-B7E2-4EDD-9108-98518E7D6616}"/>
                    </a:ext>
                  </a:extLst>
                </p:cNvPr>
                <p:cNvSpPr txBox="1">
                  <a:spLocks noRot="1" noChangeAspect="1" noMove="1" noResize="1" noEditPoints="1" noAdjustHandles="1" noChangeArrowheads="1" noChangeShapeType="1" noTextEdit="1"/>
                </p:cNvSpPr>
                <p:nvPr/>
              </p:nvSpPr>
              <p:spPr>
                <a:xfrm>
                  <a:off x="4222108" y="3812570"/>
                  <a:ext cx="7375876" cy="336054"/>
                </a:xfrm>
                <a:prstGeom prst="rect">
                  <a:avLst/>
                </a:prstGeom>
                <a:blipFill>
                  <a:blip r:embed="rId6"/>
                  <a:stretch>
                    <a:fillRect/>
                  </a:stretch>
                </a:blipFill>
              </p:spPr>
              <p:txBody>
                <a:bodyPr/>
                <a:lstStyle/>
                <a:p>
                  <a:r>
                    <a:rPr lang="zh-CN" altLang="en-US">
                      <a:noFill/>
                    </a:rPr>
                    <a:t> </a:t>
                  </a:r>
                </a:p>
              </p:txBody>
            </p:sp>
          </mc:Fallback>
        </mc:AlternateContent>
      </p:grpSp>
      <p:grpSp>
        <p:nvGrpSpPr>
          <p:cNvPr id="65" name="组合 64">
            <a:extLst>
              <a:ext uri="{FF2B5EF4-FFF2-40B4-BE49-F238E27FC236}">
                <a16:creationId xmlns:a16="http://schemas.microsoft.com/office/drawing/2014/main" id="{7985ED34-93B4-4B11-BBE6-E9B0EED20340}"/>
              </a:ext>
            </a:extLst>
          </p:cNvPr>
          <p:cNvGrpSpPr/>
          <p:nvPr/>
        </p:nvGrpSpPr>
        <p:grpSpPr>
          <a:xfrm>
            <a:off x="576364" y="4365433"/>
            <a:ext cx="11039272" cy="921835"/>
            <a:chOff x="576364" y="3331444"/>
            <a:chExt cx="11039272" cy="921835"/>
          </a:xfrm>
        </p:grpSpPr>
        <p:sp>
          <p:nvSpPr>
            <p:cNvPr id="66" name="矩形: 圆角 65">
              <a:extLst>
                <a:ext uri="{FF2B5EF4-FFF2-40B4-BE49-F238E27FC236}">
                  <a16:creationId xmlns:a16="http://schemas.microsoft.com/office/drawing/2014/main" id="{F3CD8908-56BE-48DD-9886-8384353A5F3F}"/>
                </a:ext>
              </a:extLst>
            </p:cNvPr>
            <p:cNvSpPr/>
            <p:nvPr/>
          </p:nvSpPr>
          <p:spPr>
            <a:xfrm>
              <a:off x="576364" y="3331444"/>
              <a:ext cx="11039272" cy="921835"/>
            </a:xfrm>
            <a:prstGeom prst="roundRect">
              <a:avLst/>
            </a:prstGeom>
            <a:solidFill>
              <a:schemeClr val="accent5">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0CA44010-1025-422D-AAA3-DB6D036B7D63}"/>
                </a:ext>
              </a:extLst>
            </p:cNvPr>
            <p:cNvSpPr txBox="1"/>
            <p:nvPr/>
          </p:nvSpPr>
          <p:spPr>
            <a:xfrm>
              <a:off x="582188" y="3485872"/>
              <a:ext cx="1747377" cy="646331"/>
            </a:xfrm>
            <a:prstGeom prst="rect">
              <a:avLst/>
            </a:prstGeom>
            <a:noFill/>
          </p:spPr>
          <p:txBody>
            <a:bodyPr wrap="square">
              <a:spAutoFit/>
            </a:bodyPr>
            <a:lstStyle/>
            <a:p>
              <a:pPr algn="ctr"/>
              <a:r>
                <a:rPr lang="zh-CN" altLang="en-US" sz="1800" dirty="0">
                  <a:solidFill>
                    <a:schemeClr val="accent5"/>
                  </a:solidFill>
                  <a:latin typeface="汉仪文黑-85W" panose="00020600040101010101" pitchFamily="18" charset="-122"/>
                  <a:ea typeface="汉仪文黑-85W" panose="00020600040101010101" pitchFamily="18" charset="-122"/>
                </a:rPr>
                <a:t>能量</a:t>
              </a:r>
              <a:r>
                <a:rPr lang="en-US" altLang="zh-CN" sz="1800" dirty="0">
                  <a:solidFill>
                    <a:schemeClr val="accent5"/>
                  </a:solidFill>
                  <a:latin typeface="汉仪文黑-85W" panose="00020600040101010101" pitchFamily="18" charset="-122"/>
                  <a:ea typeface="汉仪文黑-85W" panose="00020600040101010101" pitchFamily="18" charset="-122"/>
                </a:rPr>
                <a:t>-</a:t>
              </a:r>
              <a:r>
                <a:rPr lang="zh-CN" altLang="en-US" dirty="0">
                  <a:solidFill>
                    <a:schemeClr val="accent5"/>
                  </a:solidFill>
                  <a:latin typeface="汉仪文黑-85W" panose="00020600040101010101" pitchFamily="18" charset="-122"/>
                  <a:ea typeface="汉仪文黑-85W" panose="00020600040101010101" pitchFamily="18" charset="-122"/>
                </a:rPr>
                <a:t>时间</a:t>
              </a:r>
              <a:endParaRPr lang="en-US" altLang="zh-CN" sz="1800" dirty="0">
                <a:solidFill>
                  <a:schemeClr val="accent5"/>
                </a:solidFill>
                <a:latin typeface="汉仪文黑-85W" panose="00020600040101010101" pitchFamily="18" charset="-122"/>
                <a:ea typeface="汉仪文黑-85W" panose="00020600040101010101" pitchFamily="18" charset="-122"/>
              </a:endParaRPr>
            </a:p>
            <a:p>
              <a:pPr algn="ctr"/>
              <a:r>
                <a:rPr lang="zh-CN" altLang="en-US" dirty="0">
                  <a:solidFill>
                    <a:schemeClr val="accent5"/>
                  </a:solidFill>
                  <a:latin typeface="汉仪文黑-85W" panose="00020600040101010101" pitchFamily="18" charset="-122"/>
                  <a:ea typeface="汉仪文黑-85W" panose="00020600040101010101" pitchFamily="18" charset="-122"/>
                </a:rPr>
                <a:t>不确定性关系</a:t>
              </a:r>
            </a:p>
          </p:txBody>
        </p:sp>
        <p:cxnSp>
          <p:nvCxnSpPr>
            <p:cNvPr id="68" name="直接连接符 67">
              <a:extLst>
                <a:ext uri="{FF2B5EF4-FFF2-40B4-BE49-F238E27FC236}">
                  <a16:creationId xmlns:a16="http://schemas.microsoft.com/office/drawing/2014/main" id="{175FA7D4-2CAE-49CB-9380-E04DA6E144B3}"/>
                </a:ext>
              </a:extLst>
            </p:cNvPr>
            <p:cNvCxnSpPr>
              <a:cxnSpLocks/>
            </p:cNvCxnSpPr>
            <p:nvPr/>
          </p:nvCxnSpPr>
          <p:spPr>
            <a:xfrm flipV="1">
              <a:off x="2347731" y="3474224"/>
              <a:ext cx="0" cy="64633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4EF0C9B0-1D43-4761-A326-D89E30CE6D02}"/>
                    </a:ext>
                  </a:extLst>
                </p:cNvPr>
                <p:cNvSpPr txBox="1"/>
                <p:nvPr/>
              </p:nvSpPr>
              <p:spPr>
                <a:xfrm>
                  <a:off x="4195512" y="3485872"/>
                  <a:ext cx="7303102" cy="307777"/>
                </a:xfrm>
                <a:prstGeom prst="rect">
                  <a:avLst/>
                </a:prstGeom>
                <a:noFill/>
              </p:spPr>
              <p:txBody>
                <a:bodyPr wrap="square" rtlCol="0">
                  <a:spAutoFit/>
                </a:bodyPr>
                <a:lstStyle/>
                <a:p>
                  <a:r>
                    <a:rPr lang="zh-CN" altLang="en-US" sz="1400" dirty="0">
                      <a:latin typeface="华文中宋" panose="02010600040101010101" pitchFamily="2" charset="-122"/>
                      <a:ea typeface="华文中宋" panose="02010600040101010101" pitchFamily="2" charset="-122"/>
                    </a:rPr>
                    <a:t>原子的能级</a:t>
                  </a:r>
                  <a14:m>
                    <m:oMath xmlns:m="http://schemas.openxmlformats.org/officeDocument/2006/math">
                      <m:r>
                        <a:rPr lang="en-US" altLang="zh-CN" sz="1400" b="0" i="1" smtClean="0">
                          <a:latin typeface="Cambria Math" panose="02040503050406030204" pitchFamily="18" charset="0"/>
                          <a:ea typeface="华文中宋" panose="02010600040101010101" pitchFamily="2" charset="-122"/>
                        </a:rPr>
                        <m:t>𝐸</m:t>
                      </m:r>
                    </m:oMath>
                  </a14:m>
                  <a:r>
                    <a:rPr lang="zh-CN" altLang="en-US" sz="1400" dirty="0">
                      <a:latin typeface="华文中宋" panose="02010600040101010101" pitchFamily="2" charset="-122"/>
                      <a:ea typeface="华文中宋" panose="02010600040101010101" pitchFamily="2" charset="-122"/>
                    </a:rPr>
                    <a:t>和电子寿命</a:t>
                  </a:r>
                  <a14:m>
                    <m:oMath xmlns:m="http://schemas.openxmlformats.org/officeDocument/2006/math">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楷体" panose="02010609060101010101" pitchFamily="49" charset="-122"/>
                        </a:rPr>
                        <m:t>𝑡</m:t>
                      </m:r>
                    </m:oMath>
                  </a14:m>
                  <a:r>
                    <a:rPr lang="zh-CN" altLang="en-US" sz="1400" dirty="0">
                      <a:latin typeface="华文中宋" panose="02010600040101010101" pitchFamily="2" charset="-122"/>
                      <a:ea typeface="华文中宋" panose="02010600040101010101" pitchFamily="2" charset="-122"/>
                    </a:rPr>
                    <a:t>不可能同时具有精确的测量值，一个愈确定另一个必然愈不确定</a:t>
                  </a:r>
                </a:p>
              </p:txBody>
            </p:sp>
          </mc:Choice>
          <mc:Fallback xmlns="">
            <p:sp>
              <p:nvSpPr>
                <p:cNvPr id="69" name="文本框 68">
                  <a:extLst>
                    <a:ext uri="{FF2B5EF4-FFF2-40B4-BE49-F238E27FC236}">
                      <a16:creationId xmlns:a16="http://schemas.microsoft.com/office/drawing/2014/main" id="{4EF0C9B0-1D43-4761-A326-D89E30CE6D02}"/>
                    </a:ext>
                  </a:extLst>
                </p:cNvPr>
                <p:cNvSpPr txBox="1">
                  <a:spLocks noRot="1" noChangeAspect="1" noMove="1" noResize="1" noEditPoints="1" noAdjustHandles="1" noChangeArrowheads="1" noChangeShapeType="1" noTextEdit="1"/>
                </p:cNvSpPr>
                <p:nvPr/>
              </p:nvSpPr>
              <p:spPr>
                <a:xfrm>
                  <a:off x="4195512" y="3485872"/>
                  <a:ext cx="7303102" cy="307777"/>
                </a:xfrm>
                <a:prstGeom prst="rect">
                  <a:avLst/>
                </a:prstGeom>
                <a:blipFill>
                  <a:blip r:embed="rId7"/>
                  <a:stretch>
                    <a:fillRect l="-250"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4DBA300F-A629-4C11-AA7B-0992D89710CE}"/>
                    </a:ext>
                  </a:extLst>
                </p:cNvPr>
                <p:cNvSpPr txBox="1"/>
                <p:nvPr/>
              </p:nvSpPr>
              <p:spPr>
                <a:xfrm>
                  <a:off x="2559503" y="3497520"/>
                  <a:ext cx="1194493"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𝐸</m:t>
                        </m:r>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ℏ</m:t>
                            </m:r>
                          </m:num>
                          <m:den>
                            <m:r>
                              <a:rPr lang="en-US" altLang="zh-CN" b="0" i="1" smtClean="0">
                                <a:latin typeface="Cambria Math" panose="02040503050406030204" pitchFamily="18" charset="0"/>
                                <a:ea typeface="Cambria Math" panose="02040503050406030204" pitchFamily="18" charset="0"/>
                              </a:rPr>
                              <m:t>2</m:t>
                            </m:r>
                          </m:den>
                        </m:f>
                      </m:oMath>
                    </m:oMathPara>
                  </a14:m>
                  <a:endParaRPr lang="zh-CN" altLang="en-US" dirty="0"/>
                </a:p>
              </p:txBody>
            </p:sp>
          </mc:Choice>
          <mc:Fallback xmlns="">
            <p:sp>
              <p:nvSpPr>
                <p:cNvPr id="70" name="文本框 69">
                  <a:extLst>
                    <a:ext uri="{FF2B5EF4-FFF2-40B4-BE49-F238E27FC236}">
                      <a16:creationId xmlns:a16="http://schemas.microsoft.com/office/drawing/2014/main" id="{4DBA300F-A629-4C11-AA7B-0992D89710CE}"/>
                    </a:ext>
                  </a:extLst>
                </p:cNvPr>
                <p:cNvSpPr txBox="1">
                  <a:spLocks noRot="1" noChangeAspect="1" noMove="1" noResize="1" noEditPoints="1" noAdjustHandles="1" noChangeArrowheads="1" noChangeShapeType="1" noTextEdit="1"/>
                </p:cNvSpPr>
                <p:nvPr/>
              </p:nvSpPr>
              <p:spPr>
                <a:xfrm>
                  <a:off x="2559503" y="3497520"/>
                  <a:ext cx="1194493" cy="524118"/>
                </a:xfrm>
                <a:prstGeom prst="rect">
                  <a:avLst/>
                </a:prstGeom>
                <a:blipFill>
                  <a:blip r:embed="rId8"/>
                  <a:stretch>
                    <a:fillRect/>
                  </a:stretch>
                </a:blipFill>
              </p:spPr>
              <p:txBody>
                <a:bodyPr/>
                <a:lstStyle/>
                <a:p>
                  <a:r>
                    <a:rPr lang="zh-CN" altLang="en-US">
                      <a:noFill/>
                    </a:rPr>
                    <a:t> </a:t>
                  </a:r>
                </a:p>
              </p:txBody>
            </p:sp>
          </mc:Fallback>
        </mc:AlternateContent>
        <p:cxnSp>
          <p:nvCxnSpPr>
            <p:cNvPr id="71" name="直接连接符 70">
              <a:extLst>
                <a:ext uri="{FF2B5EF4-FFF2-40B4-BE49-F238E27FC236}">
                  <a16:creationId xmlns:a16="http://schemas.microsoft.com/office/drawing/2014/main" id="{012AAB0F-5FD4-400E-AE84-15980E0D5C7A}"/>
                </a:ext>
              </a:extLst>
            </p:cNvPr>
            <p:cNvCxnSpPr>
              <a:cxnSpLocks/>
            </p:cNvCxnSpPr>
            <p:nvPr/>
          </p:nvCxnSpPr>
          <p:spPr>
            <a:xfrm flipV="1">
              <a:off x="4078490" y="3469195"/>
              <a:ext cx="0" cy="64633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3C7C3581-E6A6-4F39-A613-1DCF7176FB43}"/>
                    </a:ext>
                  </a:extLst>
                </p:cNvPr>
                <p:cNvSpPr txBox="1"/>
                <p:nvPr/>
              </p:nvSpPr>
              <p:spPr>
                <a:xfrm>
                  <a:off x="4222108" y="3812570"/>
                  <a:ext cx="7375876" cy="336054"/>
                </a:xfrm>
                <a:prstGeom prst="rect">
                  <a:avLst/>
                </a:prstGeom>
                <a:noFill/>
              </p:spPr>
              <p:txBody>
                <a:bodyPr wrap="square">
                  <a:spAutoFit/>
                </a:bodyPr>
                <a:lstStyle/>
                <a:p>
                  <a14:m>
                    <m:oMath xmlns:m="http://schemas.openxmlformats.org/officeDocument/2006/math">
                      <m:r>
                        <a:rPr lang="en-US" altLang="zh-CN" sz="1100" b="0" i="1" smtClean="0">
                          <a:latin typeface="Cambria Math" panose="02040503050406030204" pitchFamily="18" charset="0"/>
                          <a:ea typeface="Cambria Math" panose="02040503050406030204" pitchFamily="18" charset="0"/>
                        </a:rPr>
                        <m:t>ℏ</m:t>
                      </m:r>
                    </m:oMath>
                  </a14:m>
                  <a:r>
                    <a:rPr lang="zh-CN" altLang="en-US" sz="1100" dirty="0">
                      <a:latin typeface="楷体" panose="02010609060101010101" pitchFamily="49" charset="-122"/>
                      <a:ea typeface="楷体" panose="02010609060101010101" pitchFamily="49" charset="-122"/>
                    </a:rPr>
                    <a:t>：约化普朗克常量，</a:t>
                  </a:r>
                  <a:r>
                    <a:rPr lang="en-US" altLang="zh-CN" sz="1100" dirty="0">
                      <a:latin typeface="楷体" panose="02010609060101010101" pitchFamily="49" charset="-122"/>
                      <a:ea typeface="楷体" panose="02010609060101010101" pitchFamily="49" charset="-122"/>
                    </a:rPr>
                    <a:t> </a:t>
                  </a:r>
                  <a14:m>
                    <m:oMath xmlns:m="http://schemas.openxmlformats.org/officeDocument/2006/math">
                      <m:r>
                        <a:rPr lang="en-US" altLang="zh-CN" sz="1100" i="1">
                          <a:latin typeface="Cambria Math" panose="02040503050406030204" pitchFamily="18" charset="0"/>
                          <a:ea typeface="Cambria Math" panose="02040503050406030204" pitchFamily="18" charset="0"/>
                        </a:rPr>
                        <m:t>ℏ</m:t>
                      </m:r>
                      <m:r>
                        <a:rPr lang="en-US" altLang="zh-CN" sz="1100" b="0" i="1" smtClean="0">
                          <a:latin typeface="Cambria Math" panose="02040503050406030204" pitchFamily="18" charset="0"/>
                          <a:ea typeface="Cambria Math" panose="02040503050406030204" pitchFamily="18" charset="0"/>
                        </a:rPr>
                        <m:t>=</m:t>
                      </m:r>
                      <m:f>
                        <m:fPr>
                          <m:ctrlPr>
                            <a:rPr lang="en-US" altLang="zh-CN" sz="1100" b="0" i="1" smtClean="0">
                              <a:latin typeface="Cambria Math" panose="02040503050406030204" pitchFamily="18" charset="0"/>
                              <a:ea typeface="Cambria Math" panose="02040503050406030204" pitchFamily="18" charset="0"/>
                            </a:rPr>
                          </m:ctrlPr>
                        </m:fPr>
                        <m:num>
                          <m:r>
                            <a:rPr lang="en-US" altLang="zh-CN" sz="1100" b="0" i="1" smtClean="0">
                              <a:latin typeface="Cambria Math" panose="02040503050406030204" pitchFamily="18" charset="0"/>
                              <a:ea typeface="Cambria Math" panose="02040503050406030204" pitchFamily="18" charset="0"/>
                            </a:rPr>
                            <m:t>h</m:t>
                          </m:r>
                        </m:num>
                        <m:den>
                          <m:r>
                            <a:rPr lang="en-US" altLang="zh-CN" sz="1100" b="0" i="1" smtClean="0">
                              <a:latin typeface="Cambria Math" panose="02040503050406030204" pitchFamily="18" charset="0"/>
                              <a:ea typeface="Cambria Math" panose="02040503050406030204" pitchFamily="18" charset="0"/>
                            </a:rPr>
                            <m:t>2</m:t>
                          </m:r>
                          <m:r>
                            <a:rPr lang="zh-CN" altLang="en-US" sz="1100" b="0" i="1" smtClean="0">
                              <a:latin typeface="Cambria Math" panose="02040503050406030204" pitchFamily="18" charset="0"/>
                              <a:ea typeface="Cambria Math" panose="02040503050406030204" pitchFamily="18" charset="0"/>
                            </a:rPr>
                            <m:t>𝜋</m:t>
                          </m:r>
                        </m:den>
                      </m:f>
                      <m:r>
                        <a:rPr lang="en-US" altLang="zh-CN" sz="1100" b="0" i="1" smtClean="0">
                          <a:latin typeface="Cambria Math" panose="02040503050406030204" pitchFamily="18" charset="0"/>
                          <a:ea typeface="Cambria Math" panose="02040503050406030204" pitchFamily="18" charset="0"/>
                        </a:rPr>
                        <m:t>=1.055×</m:t>
                      </m:r>
                      <m:sSup>
                        <m:sSupPr>
                          <m:ctrlPr>
                            <a:rPr lang="en-US" altLang="zh-CN" sz="1100" b="0" i="1" smtClean="0">
                              <a:latin typeface="Cambria Math" panose="02040503050406030204" pitchFamily="18" charset="0"/>
                              <a:ea typeface="Cambria Math" panose="02040503050406030204" pitchFamily="18" charset="0"/>
                            </a:rPr>
                          </m:ctrlPr>
                        </m:sSupPr>
                        <m:e>
                          <m:r>
                            <a:rPr lang="en-US" altLang="zh-CN" sz="1100" b="0" i="1" smtClean="0">
                              <a:latin typeface="Cambria Math" panose="02040503050406030204" pitchFamily="18" charset="0"/>
                              <a:ea typeface="Cambria Math" panose="02040503050406030204" pitchFamily="18" charset="0"/>
                            </a:rPr>
                            <m:t>10</m:t>
                          </m:r>
                        </m:e>
                        <m:sup>
                          <m:r>
                            <a:rPr lang="en-US" altLang="zh-CN" sz="1100" b="0" i="1" smtClean="0">
                              <a:latin typeface="Cambria Math" panose="02040503050406030204" pitchFamily="18" charset="0"/>
                              <a:ea typeface="Cambria Math" panose="02040503050406030204" pitchFamily="18" charset="0"/>
                            </a:rPr>
                            <m:t>−34</m:t>
                          </m:r>
                        </m:sup>
                      </m:sSup>
                      <m:r>
                        <a:rPr lang="en-US" altLang="zh-CN" sz="1100" b="0" i="1" smtClean="0">
                          <a:latin typeface="Cambria Math" panose="02040503050406030204" pitchFamily="18" charset="0"/>
                          <a:ea typeface="Cambria Math" panose="02040503050406030204" pitchFamily="18" charset="0"/>
                        </a:rPr>
                        <m:t> </m:t>
                      </m:r>
                      <m:r>
                        <m:rPr>
                          <m:sty m:val="p"/>
                        </m:rPr>
                        <a:rPr lang="en-US" altLang="zh-CN" sz="1100" i="1">
                          <a:latin typeface="Cambria Math" panose="02040503050406030204" pitchFamily="18" charset="0"/>
                          <a:ea typeface="Cambria Math" panose="02040503050406030204" pitchFamily="18" charset="0"/>
                        </a:rPr>
                        <m:t>J</m:t>
                      </m:r>
                      <m:r>
                        <a:rPr lang="en-US" altLang="zh-CN" sz="1100" i="1" smtClean="0">
                          <a:latin typeface="Cambria Math" panose="02040503050406030204" pitchFamily="18" charset="0"/>
                          <a:ea typeface="Cambria Math" panose="02040503050406030204" pitchFamily="18" charset="0"/>
                        </a:rPr>
                        <m:t>·</m:t>
                      </m:r>
                      <m:r>
                        <m:rPr>
                          <m:sty m:val="p"/>
                        </m:rPr>
                        <a:rPr lang="en-US" altLang="zh-CN" sz="1100" i="1">
                          <a:latin typeface="Cambria Math" panose="02040503050406030204" pitchFamily="18" charset="0"/>
                          <a:ea typeface="Cambria Math" panose="02040503050406030204" pitchFamily="18" charset="0"/>
                        </a:rPr>
                        <m:t>s</m:t>
                      </m:r>
                    </m:oMath>
                  </a14:m>
                  <a:r>
                    <a:rPr lang="zh-CN" altLang="en-US" sz="1100" dirty="0">
                      <a:latin typeface="楷体" panose="02010609060101010101" pitchFamily="49" charset="-122"/>
                      <a:ea typeface="楷体" panose="02010609060101010101" pitchFamily="49" charset="-122"/>
                    </a:rPr>
                    <a:t>     </a:t>
                  </a:r>
                  <a14:m>
                    <m:oMath xmlns:m="http://schemas.openxmlformats.org/officeDocument/2006/math">
                      <m:r>
                        <a:rPr lang="zh-CN" altLang="en-US" sz="1100" i="1">
                          <a:latin typeface="Cambria Math" panose="02040503050406030204" pitchFamily="18" charset="0"/>
                        </a:rPr>
                        <m:t>∆</m:t>
                      </m:r>
                      <m:r>
                        <a:rPr lang="en-US" altLang="zh-CN" sz="1100" b="0" i="1" smtClean="0">
                          <a:latin typeface="Cambria Math" panose="02040503050406030204" pitchFamily="18" charset="0"/>
                        </a:rPr>
                        <m:t>𝐸</m:t>
                      </m:r>
                    </m:oMath>
                  </a14:m>
                  <a:r>
                    <a:rPr lang="zh-CN" altLang="en-US" sz="1100" dirty="0">
                      <a:latin typeface="楷体" panose="02010609060101010101" pitchFamily="49" charset="-122"/>
                      <a:ea typeface="楷体" panose="02010609060101010101" pitchFamily="49" charset="-122"/>
                    </a:rPr>
                    <a:t>：能级宽度    </a:t>
                  </a:r>
                  <a14:m>
                    <m:oMath xmlns:m="http://schemas.openxmlformats.org/officeDocument/2006/math">
                      <m:r>
                        <a:rPr lang="en-US" altLang="zh-CN" sz="1100" i="1">
                          <a:latin typeface="Cambria Math" panose="02040503050406030204" pitchFamily="18" charset="0"/>
                          <a:ea typeface="Cambria Math" panose="02040503050406030204" pitchFamily="18" charset="0"/>
                        </a:rPr>
                        <m:t>∆</m:t>
                      </m:r>
                      <m:r>
                        <a:rPr lang="en-US" altLang="zh-CN" sz="1100" b="0" i="1" smtClean="0">
                          <a:latin typeface="Cambria Math" panose="02040503050406030204" pitchFamily="18" charset="0"/>
                          <a:ea typeface="Cambria Math" panose="02040503050406030204" pitchFamily="18" charset="0"/>
                        </a:rPr>
                        <m:t>𝑡</m:t>
                      </m:r>
                    </m:oMath>
                  </a14:m>
                  <a:r>
                    <a:rPr lang="zh-CN" altLang="en-US" sz="1100" dirty="0">
                      <a:latin typeface="楷体" panose="02010609060101010101" pitchFamily="49" charset="-122"/>
                      <a:ea typeface="楷体" panose="02010609060101010101" pitchFamily="49" charset="-122"/>
                    </a:rPr>
                    <a:t>：电子在该能级的寿命</a:t>
                  </a:r>
                </a:p>
              </p:txBody>
            </p:sp>
          </mc:Choice>
          <mc:Fallback xmlns="">
            <p:sp>
              <p:nvSpPr>
                <p:cNvPr id="72" name="文本框 71">
                  <a:extLst>
                    <a:ext uri="{FF2B5EF4-FFF2-40B4-BE49-F238E27FC236}">
                      <a16:creationId xmlns:a16="http://schemas.microsoft.com/office/drawing/2014/main" id="{3C7C3581-E6A6-4F39-A613-1DCF7176FB43}"/>
                    </a:ext>
                  </a:extLst>
                </p:cNvPr>
                <p:cNvSpPr txBox="1">
                  <a:spLocks noRot="1" noChangeAspect="1" noMove="1" noResize="1" noEditPoints="1" noAdjustHandles="1" noChangeArrowheads="1" noChangeShapeType="1" noTextEdit="1"/>
                </p:cNvSpPr>
                <p:nvPr/>
              </p:nvSpPr>
              <p:spPr>
                <a:xfrm>
                  <a:off x="4222108" y="3812570"/>
                  <a:ext cx="7375876" cy="336054"/>
                </a:xfrm>
                <a:prstGeom prst="rect">
                  <a:avLst/>
                </a:prstGeom>
                <a:blipFill>
                  <a:blip r:embed="rId9"/>
                  <a:stretch>
                    <a:fillRect/>
                  </a:stretch>
                </a:blipFill>
              </p:spPr>
              <p:txBody>
                <a:bodyPr/>
                <a:lstStyle/>
                <a:p>
                  <a:r>
                    <a:rPr lang="zh-CN" altLang="en-US">
                      <a:noFill/>
                    </a:rPr>
                    <a:t> </a:t>
                  </a:r>
                </a:p>
              </p:txBody>
            </p:sp>
          </mc:Fallback>
        </mc:AlternateContent>
      </p:grpSp>
      <p:grpSp>
        <p:nvGrpSpPr>
          <p:cNvPr id="93" name="组合 92">
            <a:extLst>
              <a:ext uri="{FF2B5EF4-FFF2-40B4-BE49-F238E27FC236}">
                <a16:creationId xmlns:a16="http://schemas.microsoft.com/office/drawing/2014/main" id="{33B10661-189E-422A-B341-93B8AC9F4461}"/>
              </a:ext>
            </a:extLst>
          </p:cNvPr>
          <p:cNvGrpSpPr/>
          <p:nvPr/>
        </p:nvGrpSpPr>
        <p:grpSpPr>
          <a:xfrm>
            <a:off x="6708099" y="2338139"/>
            <a:ext cx="4907537" cy="2949130"/>
            <a:chOff x="6708099" y="2338139"/>
            <a:chExt cx="4907537" cy="2949130"/>
          </a:xfrm>
        </p:grpSpPr>
        <p:grpSp>
          <p:nvGrpSpPr>
            <p:cNvPr id="38" name="组合 37">
              <a:extLst>
                <a:ext uri="{FF2B5EF4-FFF2-40B4-BE49-F238E27FC236}">
                  <a16:creationId xmlns:a16="http://schemas.microsoft.com/office/drawing/2014/main" id="{9E4F0930-24A6-4A62-860C-EBF111FF9ECF}"/>
                </a:ext>
              </a:extLst>
            </p:cNvPr>
            <p:cNvGrpSpPr/>
            <p:nvPr/>
          </p:nvGrpSpPr>
          <p:grpSpPr>
            <a:xfrm>
              <a:off x="7861743" y="2540215"/>
              <a:ext cx="3753893" cy="547409"/>
              <a:chOff x="550194" y="5058746"/>
              <a:chExt cx="3753893" cy="547409"/>
            </a:xfrm>
          </p:grpSpPr>
          <p:grpSp>
            <p:nvGrpSpPr>
              <p:cNvPr id="49" name="组合 48">
                <a:extLst>
                  <a:ext uri="{FF2B5EF4-FFF2-40B4-BE49-F238E27FC236}">
                    <a16:creationId xmlns:a16="http://schemas.microsoft.com/office/drawing/2014/main" id="{3D7093F3-8E7A-40B9-8FF4-939CBE31E9F2}"/>
                  </a:ext>
                </a:extLst>
              </p:cNvPr>
              <p:cNvGrpSpPr/>
              <p:nvPr/>
            </p:nvGrpSpPr>
            <p:grpSpPr>
              <a:xfrm>
                <a:off x="550194" y="5118586"/>
                <a:ext cx="3753893" cy="487569"/>
                <a:chOff x="539534" y="3119925"/>
                <a:chExt cx="3753893" cy="487569"/>
              </a:xfrm>
            </p:grpSpPr>
            <p:grpSp>
              <p:nvGrpSpPr>
                <p:cNvPr id="51" name="组合 50">
                  <a:extLst>
                    <a:ext uri="{FF2B5EF4-FFF2-40B4-BE49-F238E27FC236}">
                      <a16:creationId xmlns:a16="http://schemas.microsoft.com/office/drawing/2014/main" id="{7F0076E4-99F9-4285-8D25-E413EE334FCA}"/>
                    </a:ext>
                  </a:extLst>
                </p:cNvPr>
                <p:cNvGrpSpPr/>
                <p:nvPr/>
              </p:nvGrpSpPr>
              <p:grpSpPr>
                <a:xfrm>
                  <a:off x="539534" y="3119925"/>
                  <a:ext cx="3753893" cy="487569"/>
                  <a:chOff x="539534" y="3119925"/>
                  <a:chExt cx="3753893" cy="487569"/>
                </a:xfrm>
              </p:grpSpPr>
              <p:sp>
                <p:nvSpPr>
                  <p:cNvPr id="53" name="矩形: 圆角 52">
                    <a:extLst>
                      <a:ext uri="{FF2B5EF4-FFF2-40B4-BE49-F238E27FC236}">
                        <a16:creationId xmlns:a16="http://schemas.microsoft.com/office/drawing/2014/main" id="{5146D5BE-D446-44D9-9D01-77FA6821E68B}"/>
                      </a:ext>
                    </a:extLst>
                  </p:cNvPr>
                  <p:cNvSpPr/>
                  <p:nvPr/>
                </p:nvSpPr>
                <p:spPr>
                  <a:xfrm>
                    <a:off x="539534" y="3119925"/>
                    <a:ext cx="3753893" cy="48756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A9427E43-E629-4C74-8195-1DA6B03EEDD7}"/>
                      </a:ext>
                    </a:extLst>
                  </p:cNvPr>
                  <p:cNvSpPr txBox="1"/>
                  <p:nvPr/>
                </p:nvSpPr>
                <p:spPr>
                  <a:xfrm>
                    <a:off x="608667" y="3189091"/>
                    <a:ext cx="683603" cy="369332"/>
                  </a:xfrm>
                  <a:prstGeom prst="rect">
                    <a:avLst/>
                  </a:prstGeom>
                  <a:noFill/>
                </p:spPr>
                <p:txBody>
                  <a:bodyPr wrap="square">
                    <a:spAutoFit/>
                  </a:bodyPr>
                  <a:lstStyle/>
                  <a:p>
                    <a:pPr algn="ctr"/>
                    <a:r>
                      <a:rPr lang="zh-CN" altLang="en-US" sz="1800" dirty="0">
                        <a:solidFill>
                          <a:schemeClr val="accent1"/>
                        </a:solidFill>
                        <a:latin typeface="汉仪文黑-85W" panose="00020600040101010101" pitchFamily="18" charset="-122"/>
                        <a:ea typeface="汉仪文黑-85W" panose="00020600040101010101" pitchFamily="18" charset="-122"/>
                      </a:rPr>
                      <a:t>光子</a:t>
                    </a:r>
                    <a:endParaRPr lang="zh-CN" altLang="en-US" dirty="0">
                      <a:solidFill>
                        <a:schemeClr val="accent1"/>
                      </a:solidFill>
                      <a:latin typeface="汉仪文黑-85W" panose="00020600040101010101" pitchFamily="18" charset="-122"/>
                      <a:ea typeface="汉仪文黑-85W" panose="00020600040101010101" pitchFamily="18" charset="-122"/>
                    </a:endParaRPr>
                  </a:p>
                </p:txBody>
              </p:sp>
            </p:grpSp>
            <p:cxnSp>
              <p:nvCxnSpPr>
                <p:cNvPr id="52" name="直接连接符 51">
                  <a:extLst>
                    <a:ext uri="{FF2B5EF4-FFF2-40B4-BE49-F238E27FC236}">
                      <a16:creationId xmlns:a16="http://schemas.microsoft.com/office/drawing/2014/main" id="{3C015CBB-53A7-4A2A-A8D9-D32C8E2A6338}"/>
                    </a:ext>
                  </a:extLst>
                </p:cNvPr>
                <p:cNvCxnSpPr>
                  <a:cxnSpLocks/>
                </p:cNvCxnSpPr>
                <p:nvPr/>
              </p:nvCxnSpPr>
              <p:spPr>
                <a:xfrm flipV="1">
                  <a:off x="1361402" y="3181886"/>
                  <a:ext cx="0" cy="36488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1862C344-E844-4AAD-A50F-5F66CD2599BA}"/>
                      </a:ext>
                    </a:extLst>
                  </p:cNvPr>
                  <p:cNvSpPr txBox="1"/>
                  <p:nvPr/>
                </p:nvSpPr>
                <p:spPr>
                  <a:xfrm>
                    <a:off x="1583113" y="5058746"/>
                    <a:ext cx="2480985" cy="487569"/>
                  </a:xfrm>
                  <a:prstGeom prst="rect">
                    <a:avLst/>
                  </a:prstGeom>
                  <a:noFill/>
                </p:spPr>
                <p:txBody>
                  <a:bodyPr wrap="square" lIns="0" tIns="0" rIns="0" bIns="0" rtlCol="0">
                    <a:spAutoFit/>
                  </a:bodyPr>
                  <a:lstStyle/>
                  <a:p>
                    <a:pPr>
                      <a:lnSpc>
                        <a:spcPct val="150000"/>
                      </a:lnSpc>
                    </a:pPr>
                    <a:r>
                      <a:rPr lang="zh-CN" altLang="en-US" sz="1600" dirty="0">
                        <a:latin typeface="楷体" panose="02010609060101010101" pitchFamily="49" charset="-122"/>
                        <a:ea typeface="楷体" panose="02010609060101010101" pitchFamily="49" charset="-122"/>
                      </a:rPr>
                      <a:t>光子动量：</a:t>
                    </a:r>
                    <a14:m>
                      <m:oMath xmlns:m="http://schemas.openxmlformats.org/officeDocument/2006/math">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𝑚𝑐</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rPr>
                              <m:t>h</m:t>
                            </m:r>
                            <m:r>
                              <a:rPr lang="zh-CN" altLang="en-US" sz="1600" i="1">
                                <a:latin typeface="Cambria Math" panose="02040503050406030204" pitchFamily="18" charset="0"/>
                              </a:rPr>
                              <m:t>𝜈</m:t>
                            </m:r>
                          </m:num>
                          <m:den>
                            <m:r>
                              <a:rPr lang="en-US" altLang="zh-CN" sz="1600" b="0" i="1" smtClean="0">
                                <a:latin typeface="Cambria Math" panose="02040503050406030204" pitchFamily="18" charset="0"/>
                              </a:rPr>
                              <m:t>𝑐</m:t>
                            </m:r>
                          </m:den>
                        </m:f>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h</m:t>
                            </m:r>
                          </m:num>
                          <m:den>
                            <m:r>
                              <a:rPr lang="zh-CN" altLang="en-US" sz="1600" b="0" i="1" smtClean="0">
                                <a:latin typeface="Cambria Math" panose="02040503050406030204" pitchFamily="18" charset="0"/>
                              </a:rPr>
                              <m:t>𝜆</m:t>
                            </m:r>
                          </m:den>
                        </m:f>
                      </m:oMath>
                    </a14:m>
                    <a:endParaRPr lang="en-US" altLang="zh-CN" sz="1600" b="0" dirty="0">
                      <a:latin typeface="楷体" panose="02010609060101010101" pitchFamily="49" charset="-122"/>
                      <a:ea typeface="楷体" panose="02010609060101010101" pitchFamily="49" charset="-122"/>
                    </a:endParaRPr>
                  </a:p>
                </p:txBody>
              </p:sp>
            </mc:Choice>
            <mc:Fallback xmlns="">
              <p:sp>
                <p:nvSpPr>
                  <p:cNvPr id="47" name="文本框 46">
                    <a:extLst>
                      <a:ext uri="{FF2B5EF4-FFF2-40B4-BE49-F238E27FC236}">
                        <a16:creationId xmlns:a16="http://schemas.microsoft.com/office/drawing/2014/main" id="{1862C344-E844-4AAD-A50F-5F66CD2599BA}"/>
                      </a:ext>
                    </a:extLst>
                  </p:cNvPr>
                  <p:cNvSpPr txBox="1">
                    <a:spLocks noRot="1" noChangeAspect="1" noMove="1" noResize="1" noEditPoints="1" noAdjustHandles="1" noChangeArrowheads="1" noChangeShapeType="1" noTextEdit="1"/>
                  </p:cNvSpPr>
                  <p:nvPr/>
                </p:nvSpPr>
                <p:spPr>
                  <a:xfrm>
                    <a:off x="1583113" y="5058746"/>
                    <a:ext cx="2480985" cy="487569"/>
                  </a:xfrm>
                  <a:prstGeom prst="rect">
                    <a:avLst/>
                  </a:prstGeom>
                  <a:blipFill>
                    <a:blip r:embed="rId10"/>
                    <a:stretch>
                      <a:fillRect l="-4914" r="-1720" b="-10000"/>
                    </a:stretch>
                  </a:blipFill>
                </p:spPr>
                <p:txBody>
                  <a:bodyPr/>
                  <a:lstStyle/>
                  <a:p>
                    <a:r>
                      <a:rPr lang="zh-CN" altLang="en-US">
                        <a:noFill/>
                      </a:rPr>
                      <a:t> </a:t>
                    </a:r>
                  </a:p>
                </p:txBody>
              </p:sp>
            </mc:Fallback>
          </mc:AlternateContent>
        </p:grpSp>
        <p:sp>
          <p:nvSpPr>
            <p:cNvPr id="32" name="矩形 31">
              <a:extLst>
                <a:ext uri="{FF2B5EF4-FFF2-40B4-BE49-F238E27FC236}">
                  <a16:creationId xmlns:a16="http://schemas.microsoft.com/office/drawing/2014/main" id="{1DA5F0B5-9051-4473-94B1-87B8C3B922B0}"/>
                </a:ext>
              </a:extLst>
            </p:cNvPr>
            <p:cNvSpPr/>
            <p:nvPr/>
          </p:nvSpPr>
          <p:spPr>
            <a:xfrm>
              <a:off x="6708099" y="2338139"/>
              <a:ext cx="4901713" cy="2949130"/>
            </a:xfrm>
            <a:prstGeom prst="rect">
              <a:avLst/>
            </a:prstGeom>
            <a:solidFill>
              <a:schemeClr val="bg1">
                <a:alpha val="95000"/>
              </a:schemeClr>
            </a:solidFill>
            <a:ln w="19050">
              <a:solidFill>
                <a:schemeClr val="tx1"/>
              </a:solidFill>
              <a:prstDash val="sys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Rectangle 2">
              <a:extLst>
                <a:ext uri="{FF2B5EF4-FFF2-40B4-BE49-F238E27FC236}">
                  <a16:creationId xmlns:a16="http://schemas.microsoft.com/office/drawing/2014/main" id="{BC7E90B5-BEEF-4B4B-AC9B-FBBB6AF6C7C9}"/>
                </a:ext>
              </a:extLst>
            </p:cNvPr>
            <p:cNvSpPr>
              <a:spLocks noChangeArrowheads="1"/>
            </p:cNvSpPr>
            <p:nvPr/>
          </p:nvSpPr>
          <p:spPr bwMode="auto">
            <a:xfrm>
              <a:off x="8205336" y="2783043"/>
              <a:ext cx="2171700" cy="646113"/>
            </a:xfrm>
            <a:prstGeom prst="rect">
              <a:avLst/>
            </a:prstGeom>
            <a:solidFill>
              <a:schemeClr val="bg1">
                <a:lumMod val="85000"/>
                <a:alpha val="30196"/>
              </a:schemeClr>
            </a:solidFill>
            <a:ln>
              <a:noFill/>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endParaRPr lang="zh-CN" altLang="en-US"/>
            </a:p>
          </p:txBody>
        </p:sp>
        <p:sp>
          <p:nvSpPr>
            <p:cNvPr id="74" name="Line 7">
              <a:extLst>
                <a:ext uri="{FF2B5EF4-FFF2-40B4-BE49-F238E27FC236}">
                  <a16:creationId xmlns:a16="http://schemas.microsoft.com/office/drawing/2014/main" id="{A5B0B890-299B-4A0C-B96C-79EADE692FDE}"/>
                </a:ext>
              </a:extLst>
            </p:cNvPr>
            <p:cNvSpPr>
              <a:spLocks noChangeShapeType="1"/>
            </p:cNvSpPr>
            <p:nvPr/>
          </p:nvSpPr>
          <p:spPr bwMode="auto">
            <a:xfrm flipH="1">
              <a:off x="9263746" y="3146789"/>
              <a:ext cx="12162" cy="1747285"/>
            </a:xfrm>
            <a:prstGeom prst="line">
              <a:avLst/>
            </a:prstGeom>
            <a:noFill/>
            <a:ln w="38100">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Line 20">
              <a:extLst>
                <a:ext uri="{FF2B5EF4-FFF2-40B4-BE49-F238E27FC236}">
                  <a16:creationId xmlns:a16="http://schemas.microsoft.com/office/drawing/2014/main" id="{86FC5EDC-740D-4185-823A-3CFD9901703C}"/>
                </a:ext>
              </a:extLst>
            </p:cNvPr>
            <p:cNvSpPr>
              <a:spLocks noChangeAspect="1" noChangeShapeType="1"/>
            </p:cNvSpPr>
            <p:nvPr/>
          </p:nvSpPr>
          <p:spPr bwMode="auto">
            <a:xfrm>
              <a:off x="8224386" y="2783043"/>
              <a:ext cx="2206625"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22">
              <a:extLst>
                <a:ext uri="{FF2B5EF4-FFF2-40B4-BE49-F238E27FC236}">
                  <a16:creationId xmlns:a16="http://schemas.microsoft.com/office/drawing/2014/main" id="{C0ECF24F-2FE3-4F1C-B71A-F862B9546786}"/>
                </a:ext>
              </a:extLst>
            </p:cNvPr>
            <p:cNvSpPr>
              <a:spLocks noChangeAspect="1" noChangeShapeType="1"/>
            </p:cNvSpPr>
            <p:nvPr/>
          </p:nvSpPr>
          <p:spPr bwMode="auto">
            <a:xfrm>
              <a:off x="8224387" y="3429156"/>
              <a:ext cx="2152650"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24">
              <a:extLst>
                <a:ext uri="{FF2B5EF4-FFF2-40B4-BE49-F238E27FC236}">
                  <a16:creationId xmlns:a16="http://schemas.microsoft.com/office/drawing/2014/main" id="{4C5D40B5-F1A2-47B2-83F4-0AAFA44B525B}"/>
                </a:ext>
              </a:extLst>
            </p:cNvPr>
            <p:cNvSpPr>
              <a:spLocks noChangeShapeType="1"/>
            </p:cNvSpPr>
            <p:nvPr/>
          </p:nvSpPr>
          <p:spPr bwMode="auto">
            <a:xfrm>
              <a:off x="8224386" y="4894076"/>
              <a:ext cx="21526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26">
              <a:extLst>
                <a:ext uri="{FF2B5EF4-FFF2-40B4-BE49-F238E27FC236}">
                  <a16:creationId xmlns:a16="http://schemas.microsoft.com/office/drawing/2014/main" id="{37F46F8F-5E4D-46D9-8FB7-6A6A6AD961FC}"/>
                </a:ext>
              </a:extLst>
            </p:cNvPr>
            <p:cNvSpPr>
              <a:spLocks noChangeShapeType="1"/>
            </p:cNvSpPr>
            <p:nvPr/>
          </p:nvSpPr>
          <p:spPr bwMode="auto">
            <a:xfrm>
              <a:off x="8205336" y="3124356"/>
              <a:ext cx="21717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84" name="Oval 28">
                  <a:extLst>
                    <a:ext uri="{FF2B5EF4-FFF2-40B4-BE49-F238E27FC236}">
                      <a16:creationId xmlns:a16="http://schemas.microsoft.com/office/drawing/2014/main" id="{9FCD2A13-149D-46DE-888D-EF451E0FA6EE}"/>
                    </a:ext>
                  </a:extLst>
                </p:cNvPr>
                <p:cNvSpPr>
                  <a:spLocks noChangeArrowheads="1"/>
                </p:cNvSpPr>
                <p:nvPr/>
              </p:nvSpPr>
              <p:spPr bwMode="auto">
                <a:xfrm>
                  <a:off x="9117427" y="2951988"/>
                  <a:ext cx="304800" cy="304800"/>
                </a:xfrm>
                <a:prstGeom prst="ellipse">
                  <a:avLst/>
                </a:prstGeom>
                <a:solidFill>
                  <a:schemeClr val="accent1"/>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14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1400" b="0" i="1" dirty="0" smtClean="0">
                                <a:solidFill>
                                  <a:schemeClr val="bg1"/>
                                </a:solidFill>
                                <a:latin typeface="Cambria Math" panose="02040503050406030204" pitchFamily="18" charset="0"/>
                                <a:ea typeface="宋体" panose="02010600030101010101" pitchFamily="2" charset="-122"/>
                              </a:rPr>
                            </m:ctrlPr>
                          </m:sSupPr>
                          <m:e>
                            <m:r>
                              <a:rPr kumimoji="1" lang="en-US" altLang="zh-CN" sz="1400" i="1" dirty="0" smtClean="0">
                                <a:solidFill>
                                  <a:schemeClr val="bg1"/>
                                </a:solidFill>
                                <a:latin typeface="Cambria Math" panose="02040503050406030204" pitchFamily="18" charset="0"/>
                                <a:ea typeface="宋体" panose="02010600030101010101" pitchFamily="2" charset="-122"/>
                              </a:rPr>
                              <m:t>𝑒</m:t>
                            </m:r>
                          </m:e>
                          <m:sup>
                            <m:r>
                              <a:rPr kumimoji="1" lang="en-US" altLang="zh-CN" sz="14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1400" dirty="0">
                    <a:solidFill>
                      <a:schemeClr val="bg1"/>
                    </a:solidFill>
                    <a:latin typeface="Times New Roman" panose="02020603050405020304" pitchFamily="18" charset="0"/>
                    <a:ea typeface="宋体" panose="02010600030101010101" pitchFamily="2" charset="-122"/>
                  </a:endParaRPr>
                </a:p>
              </p:txBody>
            </p:sp>
          </mc:Choice>
          <mc:Fallback xmlns="">
            <p:sp>
              <p:nvSpPr>
                <p:cNvPr id="84" name="Oval 28">
                  <a:extLst>
                    <a:ext uri="{FF2B5EF4-FFF2-40B4-BE49-F238E27FC236}">
                      <a16:creationId xmlns:a16="http://schemas.microsoft.com/office/drawing/2014/main" id="{9FCD2A13-149D-46DE-888D-EF451E0FA6EE}"/>
                    </a:ext>
                  </a:extLst>
                </p:cNvPr>
                <p:cNvSpPr>
                  <a:spLocks noRot="1" noChangeAspect="1" noMove="1" noResize="1" noEditPoints="1" noAdjustHandles="1" noChangeArrowheads="1" noChangeShapeType="1" noTextEdit="1"/>
                </p:cNvSpPr>
                <p:nvPr/>
              </p:nvSpPr>
              <p:spPr bwMode="auto">
                <a:xfrm>
                  <a:off x="9117427" y="2951988"/>
                  <a:ext cx="304800" cy="304800"/>
                </a:xfrm>
                <a:prstGeom prst="ellipse">
                  <a:avLst/>
                </a:prstGeom>
                <a:blipFill>
                  <a:blip r:embed="rId11"/>
                  <a:stretch>
                    <a:fillRect/>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4199948-6513-46D0-819D-B2193882DC2A}"/>
                    </a:ext>
                  </a:extLst>
                </p:cNvPr>
                <p:cNvSpPr txBox="1"/>
                <p:nvPr/>
              </p:nvSpPr>
              <p:spPr>
                <a:xfrm>
                  <a:off x="10509786" y="2967586"/>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𝐸</m:t>
                            </m:r>
                          </m:e>
                          <m:sub>
                            <m:r>
                              <a:rPr lang="en-US" altLang="zh-CN" b="0" i="1" smtClean="0">
                                <a:solidFill>
                                  <a:srgbClr val="C00000"/>
                                </a:solidFill>
                                <a:latin typeface="Cambria Math" panose="02040503050406030204" pitchFamily="18" charset="0"/>
                              </a:rPr>
                              <m:t>𝑛</m:t>
                            </m:r>
                          </m:sub>
                        </m:sSub>
                      </m:oMath>
                    </m:oMathPara>
                  </a14:m>
                  <a:endParaRPr lang="zh-CN" altLang="en-US" dirty="0">
                    <a:solidFill>
                      <a:schemeClr val="accent1"/>
                    </a:solidFill>
                  </a:endParaRPr>
                </a:p>
              </p:txBody>
            </p:sp>
          </mc:Choice>
          <mc:Fallback xmlns="">
            <p:sp>
              <p:nvSpPr>
                <p:cNvPr id="28" name="文本框 27">
                  <a:extLst>
                    <a:ext uri="{FF2B5EF4-FFF2-40B4-BE49-F238E27FC236}">
                      <a16:creationId xmlns:a16="http://schemas.microsoft.com/office/drawing/2014/main" id="{F4199948-6513-46D0-819D-B2193882DC2A}"/>
                    </a:ext>
                  </a:extLst>
                </p:cNvPr>
                <p:cNvSpPr txBox="1">
                  <a:spLocks noRot="1" noChangeAspect="1" noMove="1" noResize="1" noEditPoints="1" noAdjustHandles="1" noChangeArrowheads="1" noChangeShapeType="1" noTextEdit="1"/>
                </p:cNvSpPr>
                <p:nvPr/>
              </p:nvSpPr>
              <p:spPr>
                <a:xfrm>
                  <a:off x="10509786" y="2967586"/>
                  <a:ext cx="315856" cy="276999"/>
                </a:xfrm>
                <a:prstGeom prst="rect">
                  <a:avLst/>
                </a:prstGeom>
                <a:blipFill>
                  <a:blip r:embed="rId12"/>
                  <a:stretch>
                    <a:fillRect l="-15385" r="-192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C77B7DC5-DE92-45A4-AEB2-9B658B3B1D1B}"/>
                    </a:ext>
                  </a:extLst>
                </p:cNvPr>
                <p:cNvSpPr txBox="1"/>
                <p:nvPr/>
              </p:nvSpPr>
              <p:spPr>
                <a:xfrm>
                  <a:off x="10509786" y="2503263"/>
                  <a:ext cx="882742"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𝐸</m:t>
                            </m:r>
                          </m:e>
                          <m:sub>
                            <m:r>
                              <a:rPr lang="en-US" altLang="zh-CN" b="0" i="1" smtClean="0">
                                <a:solidFill>
                                  <a:srgbClr val="C00000"/>
                                </a:solidFill>
                                <a:latin typeface="Cambria Math" panose="02040503050406030204" pitchFamily="18" charset="0"/>
                              </a:rPr>
                              <m:t>𝑛</m:t>
                            </m:r>
                          </m:sub>
                        </m:sSub>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𝐸</m:t>
                            </m:r>
                          </m:num>
                          <m:den>
                            <m:r>
                              <a:rPr lang="en-US" altLang="zh-CN" b="0" i="1" smtClean="0">
                                <a:solidFill>
                                  <a:schemeClr val="tx1"/>
                                </a:solidFill>
                                <a:latin typeface="Cambria Math" panose="02040503050406030204" pitchFamily="18" charset="0"/>
                                <a:ea typeface="Cambria Math" panose="02040503050406030204" pitchFamily="18" charset="0"/>
                              </a:rPr>
                              <m:t>2</m:t>
                            </m:r>
                          </m:den>
                        </m:f>
                      </m:oMath>
                    </m:oMathPara>
                  </a14:m>
                  <a:endParaRPr lang="zh-CN" altLang="en-US" dirty="0">
                    <a:solidFill>
                      <a:schemeClr val="accent1"/>
                    </a:solidFill>
                  </a:endParaRPr>
                </a:p>
              </p:txBody>
            </p:sp>
          </mc:Choice>
          <mc:Fallback xmlns="">
            <p:sp>
              <p:nvSpPr>
                <p:cNvPr id="86" name="文本框 85">
                  <a:extLst>
                    <a:ext uri="{FF2B5EF4-FFF2-40B4-BE49-F238E27FC236}">
                      <a16:creationId xmlns:a16="http://schemas.microsoft.com/office/drawing/2014/main" id="{C77B7DC5-DE92-45A4-AEB2-9B658B3B1D1B}"/>
                    </a:ext>
                  </a:extLst>
                </p:cNvPr>
                <p:cNvSpPr txBox="1">
                  <a:spLocks noRot="1" noChangeAspect="1" noMove="1" noResize="1" noEditPoints="1" noAdjustHandles="1" noChangeArrowheads="1" noChangeShapeType="1" noTextEdit="1"/>
                </p:cNvSpPr>
                <p:nvPr/>
              </p:nvSpPr>
              <p:spPr>
                <a:xfrm>
                  <a:off x="10509786" y="2503263"/>
                  <a:ext cx="882742" cy="51860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0B87CB8A-CBB9-47E4-8E89-C67482D021F2}"/>
                    </a:ext>
                  </a:extLst>
                </p:cNvPr>
                <p:cNvSpPr txBox="1"/>
                <p:nvPr/>
              </p:nvSpPr>
              <p:spPr>
                <a:xfrm>
                  <a:off x="10509786" y="3155008"/>
                  <a:ext cx="882742"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𝐸</m:t>
                            </m:r>
                          </m:e>
                          <m:sub>
                            <m:r>
                              <a:rPr lang="en-US" altLang="zh-CN" b="0" i="1" smtClean="0">
                                <a:solidFill>
                                  <a:srgbClr val="C00000"/>
                                </a:solidFill>
                                <a:latin typeface="Cambria Math" panose="02040503050406030204" pitchFamily="18" charset="0"/>
                              </a:rPr>
                              <m:t>𝑛</m:t>
                            </m:r>
                          </m:sub>
                        </m:sSub>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𝐸</m:t>
                            </m:r>
                          </m:num>
                          <m:den>
                            <m:r>
                              <a:rPr lang="en-US" altLang="zh-CN" b="0" i="1" smtClean="0">
                                <a:solidFill>
                                  <a:schemeClr val="tx1"/>
                                </a:solidFill>
                                <a:latin typeface="Cambria Math" panose="02040503050406030204" pitchFamily="18" charset="0"/>
                                <a:ea typeface="Cambria Math" panose="02040503050406030204" pitchFamily="18" charset="0"/>
                              </a:rPr>
                              <m:t>2</m:t>
                            </m:r>
                          </m:den>
                        </m:f>
                      </m:oMath>
                    </m:oMathPara>
                  </a14:m>
                  <a:endParaRPr lang="zh-CN" altLang="en-US" dirty="0">
                    <a:solidFill>
                      <a:schemeClr val="accent1"/>
                    </a:solidFill>
                  </a:endParaRPr>
                </a:p>
              </p:txBody>
            </p:sp>
          </mc:Choice>
          <mc:Fallback xmlns="">
            <p:sp>
              <p:nvSpPr>
                <p:cNvPr id="87" name="文本框 86">
                  <a:extLst>
                    <a:ext uri="{FF2B5EF4-FFF2-40B4-BE49-F238E27FC236}">
                      <a16:creationId xmlns:a16="http://schemas.microsoft.com/office/drawing/2014/main" id="{0B87CB8A-CBB9-47E4-8E89-C67482D021F2}"/>
                    </a:ext>
                  </a:extLst>
                </p:cNvPr>
                <p:cNvSpPr txBox="1">
                  <a:spLocks noRot="1" noChangeAspect="1" noMove="1" noResize="1" noEditPoints="1" noAdjustHandles="1" noChangeArrowheads="1" noChangeShapeType="1" noTextEdit="1"/>
                </p:cNvSpPr>
                <p:nvPr/>
              </p:nvSpPr>
              <p:spPr>
                <a:xfrm>
                  <a:off x="10509786" y="3155008"/>
                  <a:ext cx="882742" cy="51860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7DE9C84C-B5F7-4033-A430-650B42A43EF1}"/>
                    </a:ext>
                  </a:extLst>
                </p:cNvPr>
                <p:cNvSpPr txBox="1"/>
                <p:nvPr/>
              </p:nvSpPr>
              <p:spPr>
                <a:xfrm>
                  <a:off x="10377036" y="4681969"/>
                  <a:ext cx="599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𝐸</m:t>
                            </m:r>
                          </m:e>
                          <m:sub>
                            <m:r>
                              <a:rPr lang="en-US" altLang="zh-CN" b="0" i="1" smtClean="0">
                                <a:solidFill>
                                  <a:schemeClr val="accent2"/>
                                </a:solidFill>
                                <a:latin typeface="Cambria Math" panose="02040503050406030204" pitchFamily="18" charset="0"/>
                              </a:rPr>
                              <m:t>1</m:t>
                            </m:r>
                          </m:sub>
                        </m:sSub>
                      </m:oMath>
                    </m:oMathPara>
                  </a14:m>
                  <a:endParaRPr lang="zh-CN" altLang="en-US" dirty="0">
                    <a:solidFill>
                      <a:schemeClr val="accent2"/>
                    </a:solidFill>
                  </a:endParaRPr>
                </a:p>
              </p:txBody>
            </p:sp>
          </mc:Choice>
          <mc:Fallback xmlns="">
            <p:sp>
              <p:nvSpPr>
                <p:cNvPr id="88" name="文本框 87">
                  <a:extLst>
                    <a:ext uri="{FF2B5EF4-FFF2-40B4-BE49-F238E27FC236}">
                      <a16:creationId xmlns:a16="http://schemas.microsoft.com/office/drawing/2014/main" id="{7DE9C84C-B5F7-4033-A430-650B42A43EF1}"/>
                    </a:ext>
                  </a:extLst>
                </p:cNvPr>
                <p:cNvSpPr txBox="1">
                  <a:spLocks noRot="1" noChangeAspect="1" noMove="1" noResize="1" noEditPoints="1" noAdjustHandles="1" noChangeArrowheads="1" noChangeShapeType="1" noTextEdit="1"/>
                </p:cNvSpPr>
                <p:nvPr/>
              </p:nvSpPr>
              <p:spPr>
                <a:xfrm>
                  <a:off x="10377036" y="4681969"/>
                  <a:ext cx="599026" cy="369332"/>
                </a:xfrm>
                <a:prstGeom prst="rect">
                  <a:avLst/>
                </a:prstGeom>
                <a:blipFill>
                  <a:blip r:embed="rId15"/>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D2795170-552F-4C89-8899-4BB2C5DFEEAE}"/>
                </a:ext>
              </a:extLst>
            </p:cNvPr>
            <p:cNvSpPr txBox="1"/>
            <p:nvPr/>
          </p:nvSpPr>
          <p:spPr>
            <a:xfrm>
              <a:off x="7490305" y="4727110"/>
              <a:ext cx="661301" cy="338554"/>
            </a:xfrm>
            <a:prstGeom prst="rect">
              <a:avLst/>
            </a:prstGeom>
            <a:noFill/>
          </p:spPr>
          <p:txBody>
            <a:bodyPr wrap="square" rtlCol="0">
              <a:spAutoFit/>
            </a:bodyPr>
            <a:lstStyle/>
            <a:p>
              <a:pPr algn="r"/>
              <a:r>
                <a:rPr lang="zh-CN" altLang="en-US" sz="1600">
                  <a:solidFill>
                    <a:schemeClr val="accent2"/>
                  </a:solidFill>
                  <a:latin typeface="汉仪文黑-85W" panose="00020600040101010101" pitchFamily="18" charset="-122"/>
                  <a:ea typeface="汉仪文黑-85W" panose="00020600040101010101" pitchFamily="18" charset="-122"/>
                </a:rPr>
                <a:t>基态</a:t>
              </a:r>
              <a:endParaRPr lang="zh-CN" altLang="en-US" sz="1600" dirty="0">
                <a:solidFill>
                  <a:schemeClr val="accent2"/>
                </a:solidFill>
                <a:latin typeface="汉仪文黑-85W" panose="00020600040101010101" pitchFamily="18" charset="-122"/>
                <a:ea typeface="汉仪文黑-85W" panose="00020600040101010101" pitchFamily="18" charset="-122"/>
              </a:endParaRPr>
            </a:p>
          </p:txBody>
        </p:sp>
        <p:sp>
          <p:nvSpPr>
            <p:cNvPr id="89" name="文本框 88">
              <a:extLst>
                <a:ext uri="{FF2B5EF4-FFF2-40B4-BE49-F238E27FC236}">
                  <a16:creationId xmlns:a16="http://schemas.microsoft.com/office/drawing/2014/main" id="{02D1F1C9-5667-460B-A8E7-01F03546B063}"/>
                </a:ext>
              </a:extLst>
            </p:cNvPr>
            <p:cNvSpPr txBox="1"/>
            <p:nvPr/>
          </p:nvSpPr>
          <p:spPr>
            <a:xfrm>
              <a:off x="7281648" y="2974424"/>
              <a:ext cx="869383" cy="338554"/>
            </a:xfrm>
            <a:prstGeom prst="rect">
              <a:avLst/>
            </a:prstGeom>
            <a:noFill/>
          </p:spPr>
          <p:txBody>
            <a:bodyPr wrap="square" rtlCol="0">
              <a:spAutoFit/>
            </a:bodyPr>
            <a:lstStyle/>
            <a:p>
              <a:pPr algn="r"/>
              <a:r>
                <a:rPr lang="zh-CN" altLang="en-US" sz="1600" dirty="0">
                  <a:solidFill>
                    <a:srgbClr val="C00000"/>
                  </a:solidFill>
                  <a:latin typeface="汉仪文黑-85W" panose="00020600040101010101" pitchFamily="18" charset="-122"/>
                  <a:ea typeface="汉仪文黑-85W" panose="00020600040101010101" pitchFamily="18" charset="-122"/>
                </a:rPr>
                <a:t>激发态</a:t>
              </a:r>
            </a:p>
          </p:txBody>
        </p: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418A38BD-BD72-4227-B141-7F7A5C3F5D9A}"/>
                    </a:ext>
                  </a:extLst>
                </p:cNvPr>
                <p:cNvSpPr txBox="1"/>
                <p:nvPr/>
              </p:nvSpPr>
              <p:spPr>
                <a:xfrm>
                  <a:off x="6780177" y="3269141"/>
                  <a:ext cx="1372899" cy="523220"/>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a:rPr lang="en-US" altLang="zh-CN" sz="1400" b="0" i="1" smtClean="0">
                            <a:solidFill>
                              <a:schemeClr val="tx1"/>
                            </a:solidFill>
                            <a:latin typeface="Cambria Math" panose="02040503050406030204" pitchFamily="18" charset="0"/>
                            <a:ea typeface="Cambria Math" panose="02040503050406030204" pitchFamily="18" charset="0"/>
                          </a:rPr>
                          <m:t>∆</m:t>
                        </m:r>
                        <m:r>
                          <a:rPr lang="en-US" altLang="zh-CN" sz="1400" b="0" i="1" smtClean="0">
                            <a:solidFill>
                              <a:schemeClr val="tx1"/>
                            </a:solidFill>
                            <a:latin typeface="Cambria Math" panose="02040503050406030204" pitchFamily="18" charset="0"/>
                            <a:ea typeface="Cambria Math" panose="02040503050406030204" pitchFamily="18" charset="0"/>
                          </a:rPr>
                          <m:t>𝐸</m:t>
                        </m:r>
                        <m:r>
                          <a:rPr lang="en-US" altLang="zh-CN" sz="1400" b="0" i="1" smtClean="0">
                            <a:solidFill>
                              <a:schemeClr val="tx1"/>
                            </a:solidFill>
                            <a:latin typeface="Cambria Math" panose="02040503050406030204" pitchFamily="18" charset="0"/>
                            <a:ea typeface="Cambria Math" panose="02040503050406030204" pitchFamily="18" charset="0"/>
                          </a:rPr>
                          <m:t>≥</m:t>
                        </m:r>
                        <m:sSup>
                          <m:sSupPr>
                            <m:ctrlPr>
                              <a:rPr lang="en-US" altLang="zh-CN" sz="1400" b="0" i="1" smtClean="0">
                                <a:solidFill>
                                  <a:schemeClr val="tx1"/>
                                </a:solidFill>
                                <a:latin typeface="Cambria Math" panose="02040503050406030204" pitchFamily="18" charset="0"/>
                                <a:ea typeface="Cambria Math" panose="02040503050406030204" pitchFamily="18" charset="0"/>
                              </a:rPr>
                            </m:ctrlPr>
                          </m:sSupPr>
                          <m:e>
                            <m:r>
                              <a:rPr lang="en-US" altLang="zh-CN" sz="1400" b="0" i="1" smtClean="0">
                                <a:solidFill>
                                  <a:schemeClr val="tx1"/>
                                </a:solidFill>
                                <a:latin typeface="Cambria Math" panose="02040503050406030204" pitchFamily="18" charset="0"/>
                                <a:ea typeface="Cambria Math" panose="02040503050406030204" pitchFamily="18" charset="0"/>
                              </a:rPr>
                              <m:t>10</m:t>
                            </m:r>
                          </m:e>
                          <m:sup>
                            <m:r>
                              <a:rPr lang="en-US" altLang="zh-CN" sz="1400" b="0" i="1" smtClean="0">
                                <a:solidFill>
                                  <a:schemeClr val="tx1"/>
                                </a:solidFill>
                                <a:latin typeface="Cambria Math" panose="02040503050406030204" pitchFamily="18" charset="0"/>
                                <a:ea typeface="Cambria Math" panose="02040503050406030204" pitchFamily="18" charset="0"/>
                              </a:rPr>
                              <m:t>−8</m:t>
                            </m:r>
                          </m:sup>
                        </m:sSup>
                        <m:r>
                          <a:rPr lang="en-US" altLang="zh-CN" sz="1400" b="0" i="1" smtClean="0">
                            <a:solidFill>
                              <a:schemeClr val="tx1"/>
                            </a:solidFill>
                            <a:latin typeface="Cambria Math" panose="02040503050406030204" pitchFamily="18" charset="0"/>
                            <a:ea typeface="Cambria Math" panose="02040503050406030204" pitchFamily="18" charset="0"/>
                          </a:rPr>
                          <m:t> </m:t>
                        </m:r>
                        <m:r>
                          <m:rPr>
                            <m:sty m:val="p"/>
                          </m:rPr>
                          <a:rPr lang="en-US" altLang="zh-CN" sz="1400" i="1">
                            <a:latin typeface="Cambria Math" panose="02040503050406030204" pitchFamily="18" charset="0"/>
                            <a:ea typeface="Cambria Math" panose="02040503050406030204" pitchFamily="18" charset="0"/>
                          </a:rPr>
                          <m:t>J</m:t>
                        </m:r>
                      </m:oMath>
                    </m:oMathPara>
                  </a14:m>
                  <a:endParaRPr lang="en-US" altLang="zh-CN" sz="1400" dirty="0"/>
                </a:p>
                <a:p>
                  <a:pPr/>
                  <a14:m>
                    <m:oMathPara xmlns:m="http://schemas.openxmlformats.org/officeDocument/2006/math">
                      <m:oMathParaPr>
                        <m:jc m:val="right"/>
                      </m:oMathParaPr>
                      <m:oMath xmlns:m="http://schemas.openxmlformats.org/officeDocument/2006/math">
                        <m:r>
                          <a:rPr lang="zh-CN" altLang="en-US" sz="1400" i="1" smtClean="0">
                            <a:latin typeface="Cambria Math" panose="02040503050406030204" pitchFamily="18" charset="0"/>
                          </a:rPr>
                          <m:t>∆</m:t>
                        </m:r>
                        <m:r>
                          <a:rPr lang="en-US" altLang="zh-CN" sz="1400" b="0" i="1" smtClean="0">
                            <a:latin typeface="Cambria Math" panose="02040503050406030204" pitchFamily="18" charset="0"/>
                          </a:rPr>
                          <m:t>𝑡</m:t>
                        </m:r>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en-US" altLang="zh-CN" sz="1400" b="0" i="1" smtClean="0">
                                <a:latin typeface="Cambria Math" panose="02040503050406030204" pitchFamily="18" charset="0"/>
                                <a:ea typeface="Cambria Math" panose="02040503050406030204" pitchFamily="18" charset="0"/>
                              </a:rPr>
                              <m:t>10</m:t>
                            </m:r>
                          </m:e>
                          <m:sup>
                            <m:r>
                              <a:rPr lang="en-US" altLang="zh-CN" sz="1400" b="0" i="1" smtClean="0">
                                <a:latin typeface="Cambria Math" panose="02040503050406030204" pitchFamily="18" charset="0"/>
                                <a:ea typeface="Cambria Math" panose="02040503050406030204" pitchFamily="18" charset="0"/>
                              </a:rPr>
                              <m:t>−8</m:t>
                            </m:r>
                          </m:sup>
                        </m:sSup>
                        <m:r>
                          <a:rPr lang="en-US" altLang="zh-CN" sz="1400" b="0" i="1" smtClean="0">
                            <a:latin typeface="Cambria Math" panose="02040503050406030204" pitchFamily="18" charset="0"/>
                            <a:ea typeface="Cambria Math" panose="02040503050406030204" pitchFamily="18" charset="0"/>
                          </a:rPr>
                          <m:t> </m:t>
                        </m:r>
                        <m:r>
                          <m:rPr>
                            <m:sty m:val="p"/>
                          </m:rPr>
                          <a:rPr lang="en-US" altLang="zh-CN" sz="1400" i="1">
                            <a:latin typeface="Cambria Math" panose="02040503050406030204" pitchFamily="18" charset="0"/>
                            <a:ea typeface="Cambria Math" panose="02040503050406030204" pitchFamily="18" charset="0"/>
                          </a:rPr>
                          <m:t>s</m:t>
                        </m:r>
                      </m:oMath>
                    </m:oMathPara>
                  </a14:m>
                  <a:endParaRPr lang="zh-CN" altLang="en-US" sz="1400" dirty="0"/>
                </a:p>
              </p:txBody>
            </p:sp>
          </mc:Choice>
          <mc:Fallback xmlns="">
            <p:sp>
              <p:nvSpPr>
                <p:cNvPr id="91" name="文本框 90">
                  <a:extLst>
                    <a:ext uri="{FF2B5EF4-FFF2-40B4-BE49-F238E27FC236}">
                      <a16:creationId xmlns:a16="http://schemas.microsoft.com/office/drawing/2014/main" id="{418A38BD-BD72-4227-B141-7F7A5C3F5D9A}"/>
                    </a:ext>
                  </a:extLst>
                </p:cNvPr>
                <p:cNvSpPr txBox="1">
                  <a:spLocks noRot="1" noChangeAspect="1" noMove="1" noResize="1" noEditPoints="1" noAdjustHandles="1" noChangeArrowheads="1" noChangeShapeType="1" noTextEdit="1"/>
                </p:cNvSpPr>
                <p:nvPr/>
              </p:nvSpPr>
              <p:spPr>
                <a:xfrm>
                  <a:off x="6780177" y="3269141"/>
                  <a:ext cx="137289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C9FEF6E0-E40C-48F3-A304-A17BD1A14EA8}"/>
                    </a:ext>
                  </a:extLst>
                </p:cNvPr>
                <p:cNvSpPr txBox="1"/>
                <p:nvPr/>
              </p:nvSpPr>
              <p:spPr>
                <a:xfrm>
                  <a:off x="7041040" y="4190965"/>
                  <a:ext cx="1109991" cy="523220"/>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altLang="zh-CN" sz="1400" b="0" i="1" smtClean="0">
                            <a:solidFill>
                              <a:schemeClr val="tx1"/>
                            </a:solidFill>
                            <a:latin typeface="Cambria Math" panose="02040503050406030204" pitchFamily="18" charset="0"/>
                            <a:ea typeface="Cambria Math" panose="02040503050406030204" pitchFamily="18" charset="0"/>
                          </a:rPr>
                          <m:t>∆</m:t>
                        </m:r>
                        <m:r>
                          <a:rPr lang="en-US" altLang="zh-CN" sz="1400" b="0" i="1" smtClean="0">
                            <a:solidFill>
                              <a:schemeClr val="tx1"/>
                            </a:solidFill>
                            <a:latin typeface="Cambria Math" panose="02040503050406030204" pitchFamily="18" charset="0"/>
                            <a:ea typeface="Cambria Math" panose="02040503050406030204" pitchFamily="18" charset="0"/>
                          </a:rPr>
                          <m:t>𝐸</m:t>
                        </m:r>
                        <m:r>
                          <a:rPr lang="en-US" altLang="zh-CN" sz="1400" b="0" i="1" smtClean="0">
                            <a:solidFill>
                              <a:schemeClr val="tx1"/>
                            </a:solidFill>
                            <a:latin typeface="Cambria Math" panose="02040503050406030204" pitchFamily="18" charset="0"/>
                            <a:ea typeface="Cambria Math" panose="02040503050406030204" pitchFamily="18" charset="0"/>
                          </a:rPr>
                          <m:t>→0</m:t>
                        </m:r>
                      </m:oMath>
                    </m:oMathPara>
                  </a14:m>
                  <a:endParaRPr lang="en-US" altLang="zh-CN" sz="1400" dirty="0"/>
                </a:p>
                <a:p>
                  <a:pPr algn="r"/>
                  <a14:m>
                    <m:oMathPara xmlns:m="http://schemas.openxmlformats.org/officeDocument/2006/math">
                      <m:oMathParaPr>
                        <m:jc m:val="right"/>
                      </m:oMathParaPr>
                      <m:oMath xmlns:m="http://schemas.openxmlformats.org/officeDocument/2006/math">
                        <m:r>
                          <a:rPr lang="zh-CN" altLang="en-US" sz="1400" i="1" smtClean="0">
                            <a:latin typeface="Cambria Math" panose="02040503050406030204" pitchFamily="18" charset="0"/>
                          </a:rPr>
                          <m:t>∆</m:t>
                        </m:r>
                        <m:r>
                          <a:rPr lang="en-US" altLang="zh-CN" sz="1400" b="0" i="1" smtClean="0">
                            <a:latin typeface="Cambria Math" panose="02040503050406030204" pitchFamily="18" charset="0"/>
                          </a:rPr>
                          <m:t>𝑡</m:t>
                        </m:r>
                        <m:r>
                          <a:rPr lang="en-US" altLang="zh-CN" sz="1400" b="0" i="1" smtClean="0">
                            <a:latin typeface="Cambria Math" panose="02040503050406030204" pitchFamily="18" charset="0"/>
                            <a:ea typeface="Cambria Math" panose="02040503050406030204" pitchFamily="18" charset="0"/>
                          </a:rPr>
                          <m:t>→∞</m:t>
                        </m:r>
                      </m:oMath>
                    </m:oMathPara>
                  </a14:m>
                  <a:endParaRPr lang="zh-CN" altLang="en-US" sz="1400" dirty="0"/>
                </a:p>
              </p:txBody>
            </p:sp>
          </mc:Choice>
          <mc:Fallback xmlns="">
            <p:sp>
              <p:nvSpPr>
                <p:cNvPr id="92" name="文本框 91">
                  <a:extLst>
                    <a:ext uri="{FF2B5EF4-FFF2-40B4-BE49-F238E27FC236}">
                      <a16:creationId xmlns:a16="http://schemas.microsoft.com/office/drawing/2014/main" id="{C9FEF6E0-E40C-48F3-A304-A17BD1A14EA8}"/>
                    </a:ext>
                  </a:extLst>
                </p:cNvPr>
                <p:cNvSpPr txBox="1">
                  <a:spLocks noRot="1" noChangeAspect="1" noMove="1" noResize="1" noEditPoints="1" noAdjustHandles="1" noChangeArrowheads="1" noChangeShapeType="1" noTextEdit="1"/>
                </p:cNvSpPr>
                <p:nvPr/>
              </p:nvSpPr>
              <p:spPr>
                <a:xfrm>
                  <a:off x="7041040" y="4190965"/>
                  <a:ext cx="1109991" cy="523220"/>
                </a:xfrm>
                <a:prstGeom prst="rect">
                  <a:avLst/>
                </a:prstGeom>
                <a:blipFill>
                  <a:blip r:embed="rId17"/>
                  <a:stretch>
                    <a:fillRect/>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284502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animEffect transition="in" filter="fade">
                                      <p:cBhvr>
                                        <p:cTn id="11" dur="500"/>
                                        <p:tgtEl>
                                          <p:spTgt spid="4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1">
                                            <p:txEl>
                                              <p:pRg st="2" end="2"/>
                                            </p:txEl>
                                          </p:spTgt>
                                        </p:tgtEl>
                                        <p:attrNameLst>
                                          <p:attrName>style.visibility</p:attrName>
                                        </p:attrNameLst>
                                      </p:cBhvr>
                                      <p:to>
                                        <p:strVal val="visible"/>
                                      </p:to>
                                    </p:set>
                                    <p:animEffect transition="in" filter="fade">
                                      <p:cBhvr>
                                        <p:cTn id="16" dur="500"/>
                                        <p:tgtEl>
                                          <p:spTgt spid="41">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1">
                                            <p:txEl>
                                              <p:pRg st="3" end="3"/>
                                            </p:txEl>
                                          </p:spTgt>
                                        </p:tgtEl>
                                        <p:attrNameLst>
                                          <p:attrName>style.visibility</p:attrName>
                                        </p:attrNameLst>
                                      </p:cBhvr>
                                      <p:to>
                                        <p:strVal val="visible"/>
                                      </p:to>
                                    </p:set>
                                    <p:animEffect transition="in" filter="fade">
                                      <p:cBhvr>
                                        <p:cTn id="20" dur="500"/>
                                        <p:tgtEl>
                                          <p:spTgt spid="41">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animEffect transition="in" filter="fade">
                                      <p:cBhvr>
                                        <p:cTn id="23" dur="500"/>
                                        <p:tgtEl>
                                          <p:spTgt spid="4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B7D3FD-5C66-4632-8C15-EA1D99CDDF29}"/>
                  </a:ext>
                </a:extLst>
              </p:cNvPr>
              <p:cNvSpPr txBox="1"/>
              <p:nvPr/>
            </p:nvSpPr>
            <p:spPr>
              <a:xfrm>
                <a:off x="507456" y="1456699"/>
                <a:ext cx="11108180" cy="798680"/>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6</a:t>
                </a:r>
                <a:r>
                  <a:rPr lang="zh-CN" altLang="en-US" sz="1600" dirty="0">
                    <a:latin typeface="华文宋体" panose="02010600040101010101" pitchFamily="2" charset="-122"/>
                    <a:ea typeface="华文宋体" panose="02010600040101010101" pitchFamily="2" charset="-122"/>
                  </a:rPr>
                  <a:t>：波长为</a:t>
                </a:r>
                <a14:m>
                  <m:oMath xmlns:m="http://schemas.openxmlformats.org/officeDocument/2006/math">
                    <m:r>
                      <a:rPr lang="zh-CN" altLang="en-US" sz="1600" i="1" smtClean="0">
                        <a:latin typeface="Cambria Math" panose="02040503050406030204" pitchFamily="18" charset="0"/>
                        <a:ea typeface="华文宋体" panose="02010600040101010101" pitchFamily="2" charset="-122"/>
                      </a:rPr>
                      <m:t>𝜆</m:t>
                    </m:r>
                    <m:r>
                      <a:rPr lang="en-US" altLang="zh-CN" sz="1600" b="0" i="1" smtClean="0">
                        <a:latin typeface="Cambria Math" panose="02040503050406030204" pitchFamily="18" charset="0"/>
                        <a:ea typeface="华文宋体" panose="02010600040101010101" pitchFamily="2" charset="-122"/>
                      </a:rPr>
                      <m:t>=600 </m:t>
                    </m:r>
                    <m:r>
                      <m:rPr>
                        <m:sty m:val="p"/>
                      </m:rPr>
                      <a:rPr lang="en-US" altLang="zh-CN" sz="1600" i="1">
                        <a:latin typeface="Cambria Math" panose="02040503050406030204" pitchFamily="18" charset="0"/>
                        <a:ea typeface="华文宋体" panose="02010600040101010101" pitchFamily="2" charset="-122"/>
                      </a:rPr>
                      <m:t>nm</m:t>
                    </m:r>
                  </m:oMath>
                </a14:m>
                <a:r>
                  <a:rPr lang="zh-CN" altLang="en-US" sz="1600" b="0" dirty="0">
                    <a:latin typeface="华文宋体" panose="02010600040101010101" pitchFamily="2" charset="-122"/>
                    <a:ea typeface="华文宋体" panose="02010600040101010101" pitchFamily="2" charset="-122"/>
                  </a:rPr>
                  <a:t>的光沿</a:t>
                </a:r>
                <a:r>
                  <a:rPr lang="en-US" altLang="zh-CN" sz="1600" b="0" dirty="0">
                    <a:latin typeface="华文宋体" panose="02010600040101010101" pitchFamily="2" charset="-122"/>
                    <a:ea typeface="华文宋体" panose="02010600040101010101" pitchFamily="2" charset="-122"/>
                  </a:rPr>
                  <a:t>x</a:t>
                </a:r>
                <a:r>
                  <a:rPr lang="zh-CN" altLang="en-US" sz="1600" b="0" dirty="0">
                    <a:latin typeface="华文宋体" panose="02010600040101010101" pitchFamily="2" charset="-122"/>
                    <a:ea typeface="华文宋体" panose="02010600040101010101" pitchFamily="2" charset="-122"/>
                  </a:rPr>
                  <a:t>正方向传播，若光的波长不确定量为</a:t>
                </a:r>
                <a14:m>
                  <m:oMath xmlns:m="http://schemas.openxmlformats.org/officeDocument/2006/math">
                    <m:r>
                      <a:rPr lang="zh-CN" altLang="en-US" sz="1600" i="1" smtClean="0">
                        <a:latin typeface="Cambria Math" panose="02040503050406030204" pitchFamily="18" charset="0"/>
                        <a:ea typeface="华文宋体" panose="02010600040101010101" pitchFamily="2" charset="-122"/>
                      </a:rPr>
                      <m:t>∆</m:t>
                    </m:r>
                    <m:r>
                      <a:rPr lang="zh-CN" altLang="en-US" sz="1600" i="1">
                        <a:latin typeface="Cambria Math" panose="02040503050406030204" pitchFamily="18" charset="0"/>
                        <a:ea typeface="华文宋体" panose="02010600040101010101" pitchFamily="2" charset="-122"/>
                      </a:rPr>
                      <m:t>𝜆</m:t>
                    </m:r>
                    <m:r>
                      <a:rPr lang="en-US" altLang="zh-CN" sz="1600" b="0" i="1" smtClean="0">
                        <a:latin typeface="Cambria Math" panose="02040503050406030204" pitchFamily="18" charset="0"/>
                        <a:ea typeface="华文宋体" panose="02010600040101010101" pitchFamily="2" charset="-122"/>
                      </a:rPr>
                      <m:t>=15</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−15</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m</m:t>
                    </m:r>
                  </m:oMath>
                </a14:m>
                <a:r>
                  <a:rPr lang="zh-CN" altLang="en-US" sz="1600" b="0" dirty="0">
                    <a:latin typeface="华文宋体" panose="02010600040101010101" pitchFamily="2" charset="-122"/>
                    <a:ea typeface="华文宋体" panose="02010600040101010101" pitchFamily="2" charset="-122"/>
                  </a:rPr>
                  <a:t>，用不确定性关系</a:t>
                </a:r>
                <a14:m>
                  <m:oMath xmlns:m="http://schemas.openxmlformats.org/officeDocument/2006/math">
                    <m:r>
                      <a:rPr lang="zh-CN" altLang="en-US" sz="1600" i="1">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𝑝</m:t>
                        </m:r>
                      </m:e>
                      <m:sub>
                        <m:r>
                          <a:rPr lang="en-US" altLang="zh-CN" sz="1600" i="1">
                            <a:latin typeface="Cambria Math" panose="02040503050406030204" pitchFamily="18" charset="0"/>
                            <a:ea typeface="Cambria Math" panose="02040503050406030204" pitchFamily="18" charset="0"/>
                          </a:rPr>
                          <m:t>𝑥</m:t>
                        </m:r>
                      </m:sub>
                    </m:sSub>
                    <m:r>
                      <a:rPr lang="en-US" altLang="zh-CN" sz="1600" i="1">
                        <a:latin typeface="Cambria Math" panose="02040503050406030204" pitchFamily="18" charset="0"/>
                        <a:ea typeface="Cambria Math" panose="02040503050406030204" pitchFamily="18" charset="0"/>
                      </a:rPr>
                      <m:t>≥ℏ</m:t>
                    </m:r>
                  </m:oMath>
                </a14:m>
                <a:r>
                  <a:rPr lang="zh-CN" altLang="en-US" sz="1600" b="0" dirty="0">
                    <a:latin typeface="华文宋体" panose="02010600040101010101" pitchFamily="2" charset="-122"/>
                    <a:ea typeface="华文宋体" panose="02010600040101010101" pitchFamily="2" charset="-122"/>
                  </a:rPr>
                  <a:t>计算，光子的</a:t>
                </a:r>
                <a:r>
                  <a:rPr lang="en-US" altLang="zh-CN" sz="1600" b="0" dirty="0">
                    <a:latin typeface="华文宋体" panose="02010600040101010101" pitchFamily="2" charset="-122"/>
                    <a:ea typeface="华文宋体" panose="02010600040101010101" pitchFamily="2" charset="-122"/>
                  </a:rPr>
                  <a:t>x</a:t>
                </a:r>
                <a:r>
                  <a:rPr lang="zh-CN" altLang="en-US" sz="1600" b="0" dirty="0">
                    <a:latin typeface="华文宋体" panose="02010600040101010101" pitchFamily="2" charset="-122"/>
                    <a:ea typeface="华文宋体" panose="02010600040101010101" pitchFamily="2" charset="-122"/>
                  </a:rPr>
                  <a:t>坐标的不确定量至少为多少？</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3" name="文本框 12">
                <a:extLst>
                  <a:ext uri="{FF2B5EF4-FFF2-40B4-BE49-F238E27FC236}">
                    <a16:creationId xmlns:a16="http://schemas.microsoft.com/office/drawing/2014/main" id="{5BB7D3FD-5C66-4632-8C15-EA1D99CDDF29}"/>
                  </a:ext>
                </a:extLst>
              </p:cNvPr>
              <p:cNvSpPr txBox="1">
                <a:spLocks noRot="1" noChangeAspect="1" noMove="1" noResize="1" noEditPoints="1" noAdjustHandles="1" noChangeArrowheads="1" noChangeShapeType="1" noTextEdit="1"/>
              </p:cNvSpPr>
              <p:nvPr/>
            </p:nvSpPr>
            <p:spPr>
              <a:xfrm>
                <a:off x="507456" y="1456699"/>
                <a:ext cx="11108180" cy="798680"/>
              </a:xfrm>
              <a:prstGeom prst="rect">
                <a:avLst/>
              </a:prstGeom>
              <a:blipFill>
                <a:blip r:embed="rId3"/>
                <a:stretch>
                  <a:fillRect l="-274" r="-2195" b="-99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5FF8B3-EA77-400B-8758-CA970920F729}"/>
                  </a:ext>
                </a:extLst>
              </p:cNvPr>
              <p:cNvSpPr txBox="1"/>
              <p:nvPr/>
            </p:nvSpPr>
            <p:spPr>
              <a:xfrm>
                <a:off x="507455" y="2256726"/>
                <a:ext cx="11448637" cy="1278620"/>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解：由</a:t>
                </a:r>
                <a14:m>
                  <m:oMath xmlns:m="http://schemas.openxmlformats.org/officeDocument/2006/math">
                    <m:r>
                      <a:rPr lang="en-US" altLang="zh-CN" sz="1600" i="1">
                        <a:latin typeface="Cambria Math" panose="02040503050406030204" pitchFamily="18" charset="0"/>
                      </a:rPr>
                      <m:t>𝑝</m:t>
                    </m:r>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h</m:t>
                        </m:r>
                      </m:num>
                      <m:den>
                        <m:r>
                          <a:rPr lang="zh-CN" altLang="en-US" sz="1600" i="1">
                            <a:latin typeface="Cambria Math" panose="02040503050406030204" pitchFamily="18" charset="0"/>
                          </a:rPr>
                          <m:t>𝜆</m:t>
                        </m:r>
                      </m:den>
                    </m:f>
                  </m:oMath>
                </a14:m>
                <a:r>
                  <a:rPr lang="zh-CN" altLang="en-US" sz="1600" dirty="0">
                    <a:solidFill>
                      <a:schemeClr val="tx1"/>
                    </a:solidFill>
                    <a:latin typeface="楷体" panose="02010609060101010101" pitchFamily="49" charset="-122"/>
                    <a:ea typeface="楷体" panose="02010609060101010101" pitchFamily="49" charset="-122"/>
                  </a:rPr>
                  <a:t>得</a:t>
                </a:r>
                <a14:m>
                  <m:oMath xmlns:m="http://schemas.openxmlformats.org/officeDocument/2006/math">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𝑝</m:t>
                        </m:r>
                      </m:e>
                      <m:sub>
                        <m:r>
                          <a:rPr lang="en-US" altLang="zh-CN" sz="1600" i="1">
                            <a:latin typeface="Cambria Math" panose="02040503050406030204" pitchFamily="18" charset="0"/>
                            <a:ea typeface="Cambria Math" panose="02040503050406030204" pitchFamily="18" charset="0"/>
                          </a:rPr>
                          <m:t>𝑥</m:t>
                        </m:r>
                      </m:sub>
                    </m:sSub>
                    <m:r>
                      <a:rPr lang="en-US" altLang="zh-CN" sz="1600" b="0" i="1" smtClean="0">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h</m:t>
                        </m:r>
                      </m:num>
                      <m:den>
                        <m:r>
                          <a:rPr lang="zh-CN" altLang="en-US" sz="1600" i="1" smtClean="0">
                            <a:latin typeface="Cambria Math" panose="02040503050406030204" pitchFamily="18" charset="0"/>
                          </a:rPr>
                          <m:t>𝜆</m:t>
                        </m:r>
                        <m:r>
                          <a:rPr lang="en-US" altLang="zh-CN" sz="1600" b="0" i="1" smtClean="0">
                            <a:latin typeface="Cambria Math" panose="02040503050406030204" pitchFamily="18" charset="0"/>
                          </a:rPr>
                          <m:t>−</m:t>
                        </m:r>
                        <m:r>
                          <a:rPr lang="zh-CN" altLang="en-US" sz="1600" i="1">
                            <a:latin typeface="Cambria Math" panose="02040503050406030204" pitchFamily="18" charset="0"/>
                            <a:ea typeface="华文宋体" panose="02010600040101010101" pitchFamily="2" charset="-122"/>
                          </a:rPr>
                          <m:t>∆</m:t>
                        </m:r>
                        <m:r>
                          <a:rPr lang="zh-CN" altLang="en-US" sz="1600" i="1">
                            <a:latin typeface="Cambria Math" panose="02040503050406030204" pitchFamily="18" charset="0"/>
                            <a:ea typeface="华文宋体" panose="02010600040101010101" pitchFamily="2" charset="-122"/>
                          </a:rPr>
                          <m:t>𝜆</m:t>
                        </m:r>
                      </m:den>
                    </m:f>
                    <m:r>
                      <a:rPr lang="en-US" altLang="zh-CN" sz="1600" b="0" i="1" smtClean="0">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h</m:t>
                        </m:r>
                      </m:num>
                      <m:den>
                        <m:r>
                          <a:rPr lang="zh-CN" altLang="en-US" sz="1600" i="1">
                            <a:latin typeface="Cambria Math" panose="02040503050406030204" pitchFamily="18" charset="0"/>
                          </a:rPr>
                          <m:t>𝜆</m:t>
                        </m:r>
                        <m:r>
                          <a:rPr lang="en-US" altLang="zh-CN" sz="1600" b="0" i="1" smtClean="0">
                            <a:latin typeface="Cambria Math" panose="02040503050406030204" pitchFamily="18" charset="0"/>
                          </a:rPr>
                          <m:t>+</m:t>
                        </m:r>
                        <m:r>
                          <a:rPr lang="zh-CN" altLang="en-US" sz="1600" i="1">
                            <a:latin typeface="Cambria Math" panose="02040503050406030204" pitchFamily="18" charset="0"/>
                            <a:ea typeface="华文宋体" panose="02010600040101010101" pitchFamily="2" charset="-122"/>
                          </a:rPr>
                          <m:t>∆</m:t>
                        </m:r>
                        <m:r>
                          <a:rPr lang="zh-CN" altLang="en-US" sz="1600" i="1">
                            <a:latin typeface="Cambria Math" panose="02040503050406030204" pitchFamily="18" charset="0"/>
                            <a:ea typeface="华文宋体" panose="02010600040101010101" pitchFamily="2" charset="-122"/>
                          </a:rPr>
                          <m:t>𝜆</m:t>
                        </m:r>
                      </m:den>
                    </m:f>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ea typeface="楷体" panose="02010609060101010101" pitchFamily="49" charset="-122"/>
                          </a:rPr>
                          <m:t>6.63</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−34</m:t>
                            </m:r>
                          </m:sup>
                        </m:sSup>
                      </m:num>
                      <m:den>
                        <m:r>
                          <a:rPr lang="en-US" altLang="zh-CN" sz="1600" i="1">
                            <a:latin typeface="Cambria Math" panose="02040503050406030204" pitchFamily="18" charset="0"/>
                            <a:ea typeface="华文宋体" panose="02010600040101010101" pitchFamily="2" charset="-122"/>
                          </a:rPr>
                          <m:t>600</m:t>
                        </m:r>
                        <m:r>
                          <a:rPr lang="en-US" altLang="zh-CN" sz="160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−9</m:t>
                            </m:r>
                          </m:sup>
                        </m:sSup>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华文宋体" panose="02010600040101010101" pitchFamily="2" charset="-122"/>
                          </a:rPr>
                          <m:t>15</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−15</m:t>
                            </m:r>
                          </m:sup>
                        </m:sSup>
                      </m:den>
                    </m:f>
                    <m:r>
                      <a:rPr lang="en-US" altLang="zh-CN" sz="1600" b="0" i="1" smtClean="0">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楷体" panose="02010609060101010101" pitchFamily="49" charset="-122"/>
                          </a:rPr>
                          <m:t>6.63</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−34</m:t>
                            </m:r>
                          </m:sup>
                        </m:sSup>
                      </m:num>
                      <m:den>
                        <m:r>
                          <a:rPr lang="en-US" altLang="zh-CN" sz="1600" i="1">
                            <a:latin typeface="Cambria Math" panose="02040503050406030204" pitchFamily="18" charset="0"/>
                            <a:ea typeface="华文宋体" panose="02010600040101010101" pitchFamily="2" charset="-122"/>
                          </a:rPr>
                          <m:t>600</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−9</m:t>
                            </m:r>
                          </m:sup>
                        </m:sSup>
                        <m:r>
                          <a:rPr lang="en-US" altLang="zh-CN" sz="1600" b="0" i="1" smtClean="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华文宋体" panose="02010600040101010101" pitchFamily="2" charset="-122"/>
                          </a:rPr>
                          <m:t>15</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−15</m:t>
                            </m:r>
                          </m:sup>
                        </m:sSup>
                      </m:den>
                    </m:f>
                    <m:r>
                      <a:rPr lang="en-US" altLang="zh-CN" sz="1600" b="0" i="1" smtClean="0">
                        <a:latin typeface="Cambria Math" panose="02040503050406030204" pitchFamily="18" charset="0"/>
                      </a:rPr>
                      <m:t>=5.52</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−35</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kg</m:t>
                    </m:r>
                    <m:r>
                      <a:rPr lang="en-US" altLang="zh-CN" sz="1600" i="1" smtClean="0">
                        <a:latin typeface="Cambria Math" panose="02040503050406030204" pitchFamily="18" charset="0"/>
                        <a:ea typeface="Cambria Math" panose="02040503050406030204" pitchFamily="18" charset="0"/>
                      </a:rPr>
                      <m:t>·</m:t>
                    </m:r>
                    <m:r>
                      <m:rPr>
                        <m:sty m:val="p"/>
                      </m:rPr>
                      <a:rPr lang="en-US" altLang="zh-CN" sz="1600" i="1">
                        <a:latin typeface="Cambria Math" panose="02040503050406030204" pitchFamily="18" charset="0"/>
                        <a:ea typeface="Cambria Math" panose="02040503050406030204" pitchFamily="18" charset="0"/>
                      </a:rPr>
                      <m:t>m</m:t>
                    </m:r>
                    <m:r>
                      <a:rPr lang="en-US" altLang="zh-CN" sz="1600" b="0" i="1" smtClean="0">
                        <a:latin typeface="Cambria Math" panose="02040503050406030204" pitchFamily="18" charset="0"/>
                        <a:ea typeface="Cambria Math" panose="02040503050406030204" pitchFamily="18" charset="0"/>
                      </a:rPr>
                      <m:t>/</m:t>
                    </m:r>
                    <m:r>
                      <m:rPr>
                        <m:sty m:val="p"/>
                      </m:rPr>
                      <a:rPr lang="en-US" altLang="zh-CN" sz="1600" i="1">
                        <a:latin typeface="Cambria Math" panose="02040503050406030204" pitchFamily="18" charset="0"/>
                        <a:ea typeface="Cambria Math" panose="02040503050406030204" pitchFamily="18" charset="0"/>
                      </a:rPr>
                      <m:t>s</m:t>
                    </m:r>
                  </m:oMath>
                </a14:m>
                <a:r>
                  <a:rPr lang="en-US" altLang="zh-CN" sz="1600" dirty="0">
                    <a:latin typeface="楷体" panose="02010609060101010101" pitchFamily="49" charset="-122"/>
                    <a:ea typeface="Cambria Math" panose="02040503050406030204" pitchFamily="18" charset="0"/>
                  </a:rPr>
                  <a:t>.</a:t>
                </a:r>
                <a:r>
                  <a:rPr lang="zh-CN" altLang="en-US" sz="1600" dirty="0">
                    <a:latin typeface="楷体" panose="02010609060101010101" pitchFamily="49" charset="-122"/>
                    <a:ea typeface="楷体" panose="02010609060101010101" pitchFamily="49" charset="-122"/>
                  </a:rPr>
                  <a:t> </a:t>
                </a:r>
                <a:endParaRPr lang="en-US" altLang="zh-CN" sz="1600" dirty="0">
                  <a:latin typeface="楷体" panose="02010609060101010101" pitchFamily="49" charset="-122"/>
                  <a:ea typeface="楷体" panose="02010609060101010101" pitchFamily="49" charset="-122"/>
                </a:endParaRPr>
              </a:p>
              <a:p>
                <a:pPr>
                  <a:lnSpc>
                    <a:spcPct val="150000"/>
                  </a:lnSpc>
                </a:pPr>
                <a:r>
                  <a:rPr lang="en-US" altLang="zh-CN" sz="1600" dirty="0">
                    <a:solidFill>
                      <a:schemeClr val="tx1"/>
                    </a:solidFill>
                    <a:latin typeface="楷体" panose="02010609060101010101" pitchFamily="49" charset="-122"/>
                    <a:ea typeface="楷体" panose="02010609060101010101" pitchFamily="49" charset="-122"/>
                  </a:rPr>
                  <a:t>    </a:t>
                </a:r>
                <a:r>
                  <a:rPr lang="zh-CN" altLang="en-US" sz="1600" dirty="0">
                    <a:solidFill>
                      <a:schemeClr val="tx1"/>
                    </a:solidFill>
                    <a:latin typeface="楷体" panose="02010609060101010101" pitchFamily="49" charset="-122"/>
                    <a:ea typeface="楷体" panose="02010609060101010101" pitchFamily="49" charset="-122"/>
                  </a:rPr>
                  <a:t>由</a:t>
                </a:r>
                <a14:m>
                  <m:oMath xmlns:m="http://schemas.openxmlformats.org/officeDocument/2006/math">
                    <m:r>
                      <a:rPr lang="zh-CN" altLang="en-US" sz="1600" i="1">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𝑝</m:t>
                        </m:r>
                      </m:e>
                      <m:sub>
                        <m:r>
                          <a:rPr lang="en-US" altLang="zh-CN" sz="1600" i="1">
                            <a:latin typeface="Cambria Math" panose="02040503050406030204" pitchFamily="18" charset="0"/>
                            <a:ea typeface="Cambria Math" panose="02040503050406030204" pitchFamily="18" charset="0"/>
                          </a:rPr>
                          <m:t>𝑥</m:t>
                        </m:r>
                      </m:sub>
                    </m:sSub>
                    <m:r>
                      <a:rPr lang="en-US" altLang="zh-CN" sz="1600" i="1">
                        <a:latin typeface="Cambria Math" panose="02040503050406030204" pitchFamily="18" charset="0"/>
                        <a:ea typeface="Cambria Math" panose="02040503050406030204" pitchFamily="18" charset="0"/>
                      </a:rPr>
                      <m:t>≥ℏ</m:t>
                    </m:r>
                  </m:oMath>
                </a14:m>
                <a:r>
                  <a:rPr lang="zh-CN" altLang="en-US" sz="1600" dirty="0">
                    <a:latin typeface="楷体" panose="02010609060101010101" pitchFamily="49" charset="-122"/>
                    <a:ea typeface="楷体" panose="02010609060101010101" pitchFamily="49" charset="-122"/>
                  </a:rPr>
                  <a:t>得， </a:t>
                </a:r>
                <a14:m>
                  <m:oMath xmlns:m="http://schemas.openxmlformats.org/officeDocument/2006/math">
                    <m:r>
                      <a:rPr lang="zh-CN" altLang="en-US" sz="1600" i="1">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ℏ</m:t>
                        </m:r>
                      </m:num>
                      <m:den>
                        <m:r>
                          <a:rPr lang="en-US" altLang="zh-CN" sz="1600" i="1">
                            <a:latin typeface="Cambria Math" panose="02040503050406030204" pitchFamily="18" charset="0"/>
                            <a:ea typeface="Cambria Math" panose="02040503050406030204" pitchFamily="18" charset="0"/>
                          </a:rPr>
                          <m:t>2∆</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𝑝</m:t>
                            </m:r>
                          </m:e>
                          <m:sub>
                            <m:r>
                              <a:rPr lang="en-US" altLang="zh-CN" sz="1600" i="1">
                                <a:latin typeface="Cambria Math" panose="02040503050406030204" pitchFamily="18" charset="0"/>
                                <a:ea typeface="Cambria Math" panose="02040503050406030204" pitchFamily="18" charset="0"/>
                              </a:rPr>
                              <m:t>𝑥</m:t>
                            </m:r>
                          </m:sub>
                        </m:sSub>
                      </m:den>
                    </m:f>
                    <m:r>
                      <a:rPr lang="en-US" altLang="zh-CN" sz="1600" b="0" i="1" smtClean="0">
                        <a:latin typeface="Cambria Math" panose="02040503050406030204" pitchFamily="18" charset="0"/>
                        <a:ea typeface="Cambria Math" panose="02040503050406030204" pitchFamily="18" charset="0"/>
                      </a:rPr>
                      <m:t>=</m:t>
                    </m:r>
                    <m:f>
                      <m:fPr>
                        <m:ctrlPr>
                          <a:rPr lang="en-US" altLang="zh-CN" sz="1600" b="0" i="1" smtClean="0">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1.055×</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−34</m:t>
                            </m:r>
                          </m:sup>
                        </m:sSup>
                      </m:num>
                      <m:den>
                        <m:r>
                          <a:rPr lang="en-US" altLang="zh-CN" sz="1600" b="0" i="1" smtClean="0">
                            <a:latin typeface="Cambria Math" panose="02040503050406030204" pitchFamily="18" charset="0"/>
                            <a:ea typeface="Cambria Math" panose="02040503050406030204" pitchFamily="18" charset="0"/>
                          </a:rPr>
                          <m:t>2×5.5</m:t>
                        </m:r>
                        <m:r>
                          <a:rPr lang="en-US" altLang="zh-CN" sz="1600" i="1">
                            <a:latin typeface="Cambria Math" panose="02040503050406030204" pitchFamily="18" charset="0"/>
                          </a:rPr>
                          <m:t>2</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−20</m:t>
                            </m:r>
                          </m:sup>
                        </m:sSup>
                      </m:den>
                    </m:f>
                    <m:r>
                      <a:rPr lang="en-US" altLang="zh-CN" sz="1600" b="0" i="1" smtClean="0">
                        <a:latin typeface="Cambria Math" panose="02040503050406030204" pitchFamily="18" charset="0"/>
                        <a:ea typeface="Cambria Math" panose="02040503050406030204" pitchFamily="18" charset="0"/>
                      </a:rPr>
                      <m:t>=1.91 </m:t>
                    </m:r>
                    <m:r>
                      <m:rPr>
                        <m:sty m:val="p"/>
                      </m:rPr>
                      <a:rPr lang="en-US" altLang="zh-CN" sz="1600" i="1">
                        <a:latin typeface="Cambria Math" panose="02040503050406030204" pitchFamily="18" charset="0"/>
                        <a:ea typeface="Cambria Math" panose="02040503050406030204" pitchFamily="18" charset="0"/>
                      </a:rPr>
                      <m:t>m</m:t>
                    </m:r>
                  </m:oMath>
                </a14:m>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mc:Choice>
        <mc:Fallback xmlns="">
          <p:sp>
            <p:nvSpPr>
              <p:cNvPr id="14" name="文本框 13">
                <a:extLst>
                  <a:ext uri="{FF2B5EF4-FFF2-40B4-BE49-F238E27FC236}">
                    <a16:creationId xmlns:a16="http://schemas.microsoft.com/office/drawing/2014/main" id="{3C5FF8B3-EA77-400B-8758-CA970920F729}"/>
                  </a:ext>
                </a:extLst>
              </p:cNvPr>
              <p:cNvSpPr txBox="1">
                <a:spLocks noRot="1" noChangeAspect="1" noMove="1" noResize="1" noEditPoints="1" noAdjustHandles="1" noChangeArrowheads="1" noChangeShapeType="1" noTextEdit="1"/>
              </p:cNvSpPr>
              <p:nvPr/>
            </p:nvSpPr>
            <p:spPr>
              <a:xfrm>
                <a:off x="507455" y="2256726"/>
                <a:ext cx="11448637" cy="1278620"/>
              </a:xfrm>
              <a:prstGeom prst="rect">
                <a:avLst/>
              </a:prstGeom>
              <a:blipFill>
                <a:blip r:embed="rId4"/>
                <a:stretch>
                  <a:fillRect l="-266"/>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DFA0FA1E-EBC1-4453-BE65-D9AC3DAB77A0}"/>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量子力学的理论假设</a:t>
            </a:r>
          </a:p>
        </p:txBody>
      </p:sp>
      <p:sp>
        <p:nvSpPr>
          <p:cNvPr id="11" name="文本框 10">
            <a:extLst>
              <a:ext uri="{FF2B5EF4-FFF2-40B4-BE49-F238E27FC236}">
                <a16:creationId xmlns:a16="http://schemas.microsoft.com/office/drawing/2014/main" id="{E71500DF-521C-4888-A24A-9E35751E139C}"/>
              </a:ext>
            </a:extLst>
          </p:cNvPr>
          <p:cNvSpPr txBox="1"/>
          <p:nvPr/>
        </p:nvSpPr>
        <p:spPr>
          <a:xfrm>
            <a:off x="507458" y="496110"/>
            <a:ext cx="3790889"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海森堡不确定性原理</a:t>
            </a:r>
          </a:p>
        </p:txBody>
      </p:sp>
      <p:sp>
        <p:nvSpPr>
          <p:cNvPr id="17" name="文本框 16">
            <a:extLst>
              <a:ext uri="{FF2B5EF4-FFF2-40B4-BE49-F238E27FC236}">
                <a16:creationId xmlns:a16="http://schemas.microsoft.com/office/drawing/2014/main" id="{999D6DBD-00F5-45F9-A4A8-070851C88B8C}"/>
              </a:ext>
            </a:extLst>
          </p:cNvPr>
          <p:cNvSpPr txBox="1"/>
          <p:nvPr/>
        </p:nvSpPr>
        <p:spPr>
          <a:xfrm>
            <a:off x="4298347" y="775742"/>
            <a:ext cx="2102453"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不确定性关系的应用</a:t>
            </a:r>
            <a:endParaRPr lang="en-US" altLang="zh-CN" sz="1600" dirty="0">
              <a:latin typeface="方正清刻本悦宋简体" panose="02000000000000000000" pitchFamily="2" charset="-122"/>
              <a:ea typeface="方正清刻本悦宋简体" panose="02000000000000000000" pitchFamily="2" charset="-122"/>
            </a:endParaRPr>
          </a:p>
        </p:txBody>
      </p:sp>
    </p:spTree>
    <p:custDataLst>
      <p:tags r:id="rId1"/>
    </p:custDataLst>
    <p:extLst>
      <p:ext uri="{BB962C8B-B14F-4D97-AF65-F5344CB8AC3E}">
        <p14:creationId xmlns:p14="http://schemas.microsoft.com/office/powerpoint/2010/main" val="146939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4FEC310F-E56D-48DE-941A-84B5FC0C9DAB}"/>
              </a:ext>
            </a:extLst>
          </p:cNvPr>
          <p:cNvSpPr txBox="1"/>
          <p:nvPr/>
        </p:nvSpPr>
        <p:spPr>
          <a:xfrm>
            <a:off x="507460" y="1314720"/>
            <a:ext cx="11108176" cy="1246495"/>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研究任何物理现象都应当建立合适的物理量，对于微观粒子的运动规律也不例外。</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倘若微观粒子体现 粒子性，则应该测量它的 </a:t>
            </a:r>
            <a:r>
              <a:rPr lang="zh-CN" altLang="en-US" sz="1600" u="sng" dirty="0">
                <a:latin typeface="方正小标宋简体" panose="02000000000000000000" pitchFamily="2" charset="-122"/>
                <a:ea typeface="方正小标宋简体" panose="02000000000000000000" pitchFamily="2" charset="-122"/>
              </a:rPr>
              <a:t>位置和动量</a:t>
            </a:r>
            <a:r>
              <a:rPr lang="zh-CN" altLang="en-US" sz="1600" dirty="0">
                <a:latin typeface="方正小标宋简体" panose="02000000000000000000" pitchFamily="2" charset="-122"/>
                <a:ea typeface="方正小标宋简体" panose="02000000000000000000" pitchFamily="2" charset="-122"/>
              </a:rPr>
              <a:t>；倘若微观粒子体现 波动性，则应该建立描述它的 </a:t>
            </a:r>
            <a:r>
              <a:rPr lang="zh-CN" altLang="en-US" sz="1600" u="sng" dirty="0">
                <a:latin typeface="方正小标宋简体" panose="02000000000000000000" pitchFamily="2" charset="-122"/>
                <a:ea typeface="方正小标宋简体" panose="02000000000000000000" pitchFamily="2" charset="-122"/>
              </a:rPr>
              <a:t>波函数</a:t>
            </a:r>
            <a:r>
              <a:rPr lang="zh-CN" altLang="en-US" sz="1600" dirty="0">
                <a:latin typeface="方正小标宋简体" panose="02000000000000000000" pitchFamily="2" charset="-122"/>
                <a:ea typeface="方正小标宋简体" panose="02000000000000000000" pitchFamily="2" charset="-122"/>
              </a:rPr>
              <a:t>。</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spcBef>
                <a:spcPts val="600"/>
              </a:spcBef>
            </a:pPr>
            <a:r>
              <a:rPr lang="zh-CN" altLang="en-US" sz="1600" dirty="0">
                <a:latin typeface="方正小标宋简体" panose="02000000000000000000" pitchFamily="2" charset="-122"/>
                <a:ea typeface="方正小标宋简体" panose="02000000000000000000" pitchFamily="2" charset="-122"/>
              </a:rPr>
              <a:t>根据不确定性原理，我们无法使用位置和动量来描述微观粒子的状态。因此，使用 </a:t>
            </a:r>
            <a:r>
              <a:rPr lang="zh-CN" altLang="en-US" sz="1600" dirty="0">
                <a:solidFill>
                  <a:schemeClr val="accent2"/>
                </a:solidFill>
                <a:latin typeface="方正小标宋简体" panose="02000000000000000000" pitchFamily="2" charset="-122"/>
                <a:ea typeface="方正小标宋简体" panose="02000000000000000000" pitchFamily="2" charset="-122"/>
              </a:rPr>
              <a:t>波函数</a:t>
            </a:r>
            <a:r>
              <a:rPr lang="zh-CN" altLang="en-US" sz="1600" dirty="0">
                <a:latin typeface="方正小标宋简体" panose="02000000000000000000" pitchFamily="2" charset="-122"/>
                <a:ea typeface="方正小标宋简体" panose="02000000000000000000" pitchFamily="2" charset="-122"/>
              </a:rPr>
              <a:t> 来刻画微观粒子：</a:t>
            </a:r>
            <a:endParaRPr lang="en-US" altLang="zh-CN" sz="1600" dirty="0">
              <a:latin typeface="方正小标宋简体" panose="02000000000000000000" pitchFamily="2" charset="-122"/>
              <a:ea typeface="方正小标宋简体" panose="02000000000000000000" pitchFamily="2" charset="-122"/>
            </a:endParaRPr>
          </a:p>
        </p:txBody>
      </p:sp>
      <p:sp>
        <p:nvSpPr>
          <p:cNvPr id="14" name="文本框 13">
            <a:extLst>
              <a:ext uri="{FF2B5EF4-FFF2-40B4-BE49-F238E27FC236}">
                <a16:creationId xmlns:a16="http://schemas.microsoft.com/office/drawing/2014/main" id="{33260CF7-8748-4C1F-8516-7E0AB41D0848}"/>
              </a:ext>
            </a:extLst>
          </p:cNvPr>
          <p:cNvSpPr txBox="1"/>
          <p:nvPr/>
        </p:nvSpPr>
        <p:spPr>
          <a:xfrm>
            <a:off x="507458" y="496110"/>
            <a:ext cx="3703051"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波函数 薛定谔方程</a:t>
            </a:r>
          </a:p>
        </p:txBody>
      </p:sp>
      <p:sp>
        <p:nvSpPr>
          <p:cNvPr id="16" name="文本框 15">
            <a:extLst>
              <a:ext uri="{FF2B5EF4-FFF2-40B4-BE49-F238E27FC236}">
                <a16:creationId xmlns:a16="http://schemas.microsoft.com/office/drawing/2014/main" id="{6F06D901-C26D-4DF7-B5E2-87547DB47907}"/>
              </a:ext>
            </a:extLst>
          </p:cNvPr>
          <p:cNvSpPr txBox="1"/>
          <p:nvPr/>
        </p:nvSpPr>
        <p:spPr>
          <a:xfrm>
            <a:off x="4256138" y="775742"/>
            <a:ext cx="2032058"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波函数及其物理意义</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37" name="文本框 36">
            <a:extLst>
              <a:ext uri="{FF2B5EF4-FFF2-40B4-BE49-F238E27FC236}">
                <a16:creationId xmlns:a16="http://schemas.microsoft.com/office/drawing/2014/main" id="{CF780259-880A-4769-9D04-887D8D09C374}"/>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量子力学的理论假设</a:t>
            </a:r>
          </a:p>
        </p:txBody>
      </p:sp>
      <p:grpSp>
        <p:nvGrpSpPr>
          <p:cNvPr id="34" name="组合 33">
            <a:extLst>
              <a:ext uri="{FF2B5EF4-FFF2-40B4-BE49-F238E27FC236}">
                <a16:creationId xmlns:a16="http://schemas.microsoft.com/office/drawing/2014/main" id="{16F5821F-6EFA-4DF4-B7E1-02776A76E5C1}"/>
              </a:ext>
            </a:extLst>
          </p:cNvPr>
          <p:cNvGrpSpPr/>
          <p:nvPr/>
        </p:nvGrpSpPr>
        <p:grpSpPr>
          <a:xfrm>
            <a:off x="7267886" y="2689248"/>
            <a:ext cx="4347750" cy="1752765"/>
            <a:chOff x="3657829" y="5118586"/>
            <a:chExt cx="4347750" cy="1752765"/>
          </a:xfrm>
        </p:grpSpPr>
        <p:grpSp>
          <p:nvGrpSpPr>
            <p:cNvPr id="35" name="组合 34">
              <a:extLst>
                <a:ext uri="{FF2B5EF4-FFF2-40B4-BE49-F238E27FC236}">
                  <a16:creationId xmlns:a16="http://schemas.microsoft.com/office/drawing/2014/main" id="{3CD5C992-03A4-4C5B-A347-004844AC9339}"/>
                </a:ext>
              </a:extLst>
            </p:cNvPr>
            <p:cNvGrpSpPr/>
            <p:nvPr/>
          </p:nvGrpSpPr>
          <p:grpSpPr>
            <a:xfrm>
              <a:off x="3724193" y="5118586"/>
              <a:ext cx="4281386" cy="1107956"/>
              <a:chOff x="3713533" y="3119925"/>
              <a:chExt cx="4281386" cy="1107956"/>
            </a:xfrm>
          </p:grpSpPr>
          <p:grpSp>
            <p:nvGrpSpPr>
              <p:cNvPr id="40" name="组合 39">
                <a:extLst>
                  <a:ext uri="{FF2B5EF4-FFF2-40B4-BE49-F238E27FC236}">
                    <a16:creationId xmlns:a16="http://schemas.microsoft.com/office/drawing/2014/main" id="{C2CB9CF5-FA6A-4529-B4D7-8C8D6045BB47}"/>
                  </a:ext>
                </a:extLst>
              </p:cNvPr>
              <p:cNvGrpSpPr/>
              <p:nvPr/>
            </p:nvGrpSpPr>
            <p:grpSpPr>
              <a:xfrm>
                <a:off x="3713533" y="3119925"/>
                <a:ext cx="4281386" cy="1107956"/>
                <a:chOff x="3713533" y="3119925"/>
                <a:chExt cx="4281386" cy="1107956"/>
              </a:xfrm>
            </p:grpSpPr>
            <p:sp>
              <p:nvSpPr>
                <p:cNvPr id="43" name="矩形: 圆角 42">
                  <a:extLst>
                    <a:ext uri="{FF2B5EF4-FFF2-40B4-BE49-F238E27FC236}">
                      <a16:creationId xmlns:a16="http://schemas.microsoft.com/office/drawing/2014/main" id="{822B8C6D-D548-43B3-AEE6-A85121EFD4E8}"/>
                    </a:ext>
                  </a:extLst>
                </p:cNvPr>
                <p:cNvSpPr/>
                <p:nvPr/>
              </p:nvSpPr>
              <p:spPr>
                <a:xfrm>
                  <a:off x="3713533" y="3119925"/>
                  <a:ext cx="4281386" cy="110795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66B2733F-D890-48DD-BE1E-F724F8955112}"/>
                    </a:ext>
                  </a:extLst>
                </p:cNvPr>
                <p:cNvSpPr txBox="1"/>
                <p:nvPr/>
              </p:nvSpPr>
              <p:spPr>
                <a:xfrm>
                  <a:off x="3785225" y="3354030"/>
                  <a:ext cx="1241746" cy="646331"/>
                </a:xfrm>
                <a:prstGeom prst="rect">
                  <a:avLst/>
                </a:prstGeom>
                <a:noFill/>
              </p:spPr>
              <p:txBody>
                <a:bodyPr wrap="square">
                  <a:spAutoFit/>
                </a:bodyPr>
                <a:lstStyle/>
                <a:p>
                  <a:pPr algn="ctr"/>
                  <a:r>
                    <a:rPr lang="zh-CN" altLang="en-US" sz="1800" dirty="0">
                      <a:solidFill>
                        <a:schemeClr val="accent4">
                          <a:lumMod val="75000"/>
                        </a:schemeClr>
                      </a:solidFill>
                      <a:latin typeface="汉仪文黑-85W" panose="00020600040101010101" pitchFamily="18" charset="-122"/>
                      <a:ea typeface="汉仪文黑-85W" panose="00020600040101010101" pitchFamily="18" charset="-122"/>
                    </a:rPr>
                    <a:t>德布罗意</a:t>
                  </a:r>
                  <a:endParaRPr lang="en-US" altLang="zh-CN" sz="1800" dirty="0">
                    <a:solidFill>
                      <a:schemeClr val="accent4">
                        <a:lumMod val="75000"/>
                      </a:schemeClr>
                    </a:solidFill>
                    <a:latin typeface="汉仪文黑-85W" panose="00020600040101010101" pitchFamily="18" charset="-122"/>
                    <a:ea typeface="汉仪文黑-85W" panose="00020600040101010101" pitchFamily="18" charset="-122"/>
                  </a:endParaRPr>
                </a:p>
                <a:p>
                  <a:pPr algn="ctr"/>
                  <a:r>
                    <a:rPr lang="zh-CN" altLang="en-US" sz="1800" dirty="0">
                      <a:solidFill>
                        <a:schemeClr val="accent4">
                          <a:lumMod val="75000"/>
                        </a:schemeClr>
                      </a:solidFill>
                      <a:latin typeface="汉仪文黑-85W" panose="00020600040101010101" pitchFamily="18" charset="-122"/>
                      <a:ea typeface="汉仪文黑-85W" panose="00020600040101010101" pitchFamily="18" charset="-122"/>
                    </a:rPr>
                    <a:t>关系</a:t>
                  </a:r>
                  <a:endParaRPr lang="zh-CN" altLang="en-US" dirty="0">
                    <a:solidFill>
                      <a:schemeClr val="accent4">
                        <a:lumMod val="75000"/>
                      </a:schemeClr>
                    </a:solidFill>
                    <a:latin typeface="汉仪文黑-85W" panose="00020600040101010101" pitchFamily="18" charset="-122"/>
                    <a:ea typeface="汉仪文黑-85W" panose="00020600040101010101" pitchFamily="18" charset="-122"/>
                  </a:endParaRPr>
                </a:p>
              </p:txBody>
            </p:sp>
          </p:grpSp>
          <p:cxnSp>
            <p:nvCxnSpPr>
              <p:cNvPr id="42" name="直接连接符 41">
                <a:extLst>
                  <a:ext uri="{FF2B5EF4-FFF2-40B4-BE49-F238E27FC236}">
                    <a16:creationId xmlns:a16="http://schemas.microsoft.com/office/drawing/2014/main" id="{463DFE4C-40EE-42CF-9472-D61DA79F246F}"/>
                  </a:ext>
                </a:extLst>
              </p:cNvPr>
              <p:cNvCxnSpPr>
                <a:cxnSpLocks/>
              </p:cNvCxnSpPr>
              <p:nvPr/>
            </p:nvCxnSpPr>
            <p:spPr>
              <a:xfrm flipV="1">
                <a:off x="5112943" y="3249835"/>
                <a:ext cx="0" cy="854722"/>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F38D225E-13DD-4B56-927E-7924BEAC0B98}"/>
                    </a:ext>
                  </a:extLst>
                </p:cNvPr>
                <p:cNvSpPr txBox="1"/>
                <p:nvPr/>
              </p:nvSpPr>
              <p:spPr>
                <a:xfrm>
                  <a:off x="5309557" y="5220013"/>
                  <a:ext cx="2660522" cy="320665"/>
                </a:xfrm>
                <a:prstGeom prst="rect">
                  <a:avLst/>
                </a:prstGeom>
                <a:noFill/>
              </p:spPr>
              <p:txBody>
                <a:bodyPr wrap="square" lIns="0" tIns="0" rIns="0" bIns="0" rtlCol="0">
                  <a:spAutoFit/>
                </a:bodyPr>
                <a:lstStyle/>
                <a:p>
                  <a:pPr>
                    <a:lnSpc>
                      <a:spcPct val="150000"/>
                    </a:lnSpc>
                  </a:pPr>
                  <a:r>
                    <a:rPr lang="zh-CN" altLang="en-US" sz="1600" dirty="0">
                      <a:latin typeface="楷体" panose="02010609060101010101" pitchFamily="49" charset="-122"/>
                      <a:ea typeface="楷体" panose="02010609060101010101" pitchFamily="49" charset="-122"/>
                    </a:rPr>
                    <a:t>粒子能量：</a:t>
                  </a:r>
                  <a14:m>
                    <m:oMath xmlns:m="http://schemas.openxmlformats.org/officeDocument/2006/math">
                      <m:r>
                        <a:rPr lang="en-US" altLang="zh-CN" sz="1600" b="0" i="1" smtClean="0">
                          <a:latin typeface="Cambria Math" panose="02040503050406030204" pitchFamily="18" charset="0"/>
                        </a:rPr>
                        <m:t>𝐸</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𝑐</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m:t>
                      </m:r>
                      <m:r>
                        <a:rPr lang="en-US" altLang="zh-CN" sz="1600" i="1">
                          <a:latin typeface="Cambria Math" panose="02040503050406030204" pitchFamily="18" charset="0"/>
                        </a:rPr>
                        <m:t>h</m:t>
                      </m:r>
                      <m:r>
                        <a:rPr lang="zh-CN" altLang="en-US" sz="1600" i="1">
                          <a:latin typeface="Cambria Math" panose="02040503050406030204" pitchFamily="18" charset="0"/>
                        </a:rPr>
                        <m:t>𝜈</m:t>
                      </m:r>
                    </m:oMath>
                  </a14:m>
                  <a:endParaRPr lang="en-US" altLang="zh-CN" sz="1600" b="0" dirty="0">
                    <a:latin typeface="楷体" panose="02010609060101010101" pitchFamily="49" charset="-122"/>
                    <a:ea typeface="楷体" panose="02010609060101010101" pitchFamily="49" charset="-122"/>
                  </a:endParaRPr>
                </a:p>
              </p:txBody>
            </p:sp>
          </mc:Choice>
          <mc:Fallback xmlns="">
            <p:sp>
              <p:nvSpPr>
                <p:cNvPr id="36" name="文本框 35">
                  <a:extLst>
                    <a:ext uri="{FF2B5EF4-FFF2-40B4-BE49-F238E27FC236}">
                      <a16:creationId xmlns:a16="http://schemas.microsoft.com/office/drawing/2014/main" id="{F38D225E-13DD-4B56-927E-7924BEAC0B98}"/>
                    </a:ext>
                  </a:extLst>
                </p:cNvPr>
                <p:cNvSpPr txBox="1">
                  <a:spLocks noRot="1" noChangeAspect="1" noMove="1" noResize="1" noEditPoints="1" noAdjustHandles="1" noChangeArrowheads="1" noChangeShapeType="1" noTextEdit="1"/>
                </p:cNvSpPr>
                <p:nvPr/>
              </p:nvSpPr>
              <p:spPr>
                <a:xfrm>
                  <a:off x="5309557" y="5220013"/>
                  <a:ext cx="2660522" cy="320665"/>
                </a:xfrm>
                <a:prstGeom prst="rect">
                  <a:avLst/>
                </a:prstGeom>
                <a:blipFill>
                  <a:blip r:embed="rId6"/>
                  <a:stretch>
                    <a:fillRect l="-4577" b="-36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D3F20C8-B6E7-4A76-BEA4-B9F8548CC980}"/>
                    </a:ext>
                  </a:extLst>
                </p:cNvPr>
                <p:cNvSpPr txBox="1"/>
                <p:nvPr/>
              </p:nvSpPr>
              <p:spPr>
                <a:xfrm>
                  <a:off x="5309557" y="5593766"/>
                  <a:ext cx="2480985" cy="487569"/>
                </a:xfrm>
                <a:prstGeom prst="rect">
                  <a:avLst/>
                </a:prstGeom>
                <a:noFill/>
              </p:spPr>
              <p:txBody>
                <a:bodyPr wrap="square" lIns="0" tIns="0" rIns="0" bIns="0" rtlCol="0">
                  <a:spAutoFit/>
                </a:bodyPr>
                <a:lstStyle/>
                <a:p>
                  <a:pPr>
                    <a:lnSpc>
                      <a:spcPct val="150000"/>
                    </a:lnSpc>
                  </a:pPr>
                  <a:r>
                    <a:rPr lang="zh-CN" altLang="en-US" sz="1600" dirty="0">
                      <a:latin typeface="楷体" panose="02010609060101010101" pitchFamily="49" charset="-122"/>
                      <a:ea typeface="楷体" panose="02010609060101010101" pitchFamily="49" charset="-122"/>
                    </a:rPr>
                    <a:t>粒子动量：</a:t>
                  </a:r>
                  <a14:m>
                    <m:oMath xmlns:m="http://schemas.openxmlformats.org/officeDocument/2006/math">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𝑚𝑐</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rPr>
                            <m:t>h</m:t>
                          </m:r>
                          <m:r>
                            <a:rPr lang="zh-CN" altLang="en-US" sz="1600" i="1">
                              <a:latin typeface="Cambria Math" panose="02040503050406030204" pitchFamily="18" charset="0"/>
                            </a:rPr>
                            <m:t>𝜈</m:t>
                          </m:r>
                        </m:num>
                        <m:den>
                          <m:r>
                            <a:rPr lang="en-US" altLang="zh-CN" sz="1600" b="0" i="1" smtClean="0">
                              <a:latin typeface="Cambria Math" panose="02040503050406030204" pitchFamily="18" charset="0"/>
                            </a:rPr>
                            <m:t>𝑐</m:t>
                          </m:r>
                        </m:den>
                      </m:f>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h</m:t>
                          </m:r>
                        </m:num>
                        <m:den>
                          <m:r>
                            <a:rPr lang="zh-CN" altLang="en-US" sz="1600" b="0" i="1" smtClean="0">
                              <a:latin typeface="Cambria Math" panose="02040503050406030204" pitchFamily="18" charset="0"/>
                            </a:rPr>
                            <m:t>𝜆</m:t>
                          </m:r>
                        </m:den>
                      </m:f>
                    </m:oMath>
                  </a14:m>
                  <a:endParaRPr lang="en-US" altLang="zh-CN" sz="1600" b="0" dirty="0">
                    <a:latin typeface="楷体" panose="02010609060101010101" pitchFamily="49" charset="-122"/>
                    <a:ea typeface="楷体" panose="02010609060101010101" pitchFamily="49" charset="-122"/>
                  </a:endParaRPr>
                </a:p>
              </p:txBody>
            </p:sp>
          </mc:Choice>
          <mc:Fallback xmlns="">
            <p:sp>
              <p:nvSpPr>
                <p:cNvPr id="38" name="文本框 37">
                  <a:extLst>
                    <a:ext uri="{FF2B5EF4-FFF2-40B4-BE49-F238E27FC236}">
                      <a16:creationId xmlns:a16="http://schemas.microsoft.com/office/drawing/2014/main" id="{ED3F20C8-B6E7-4A76-BEA4-B9F8548CC980}"/>
                    </a:ext>
                  </a:extLst>
                </p:cNvPr>
                <p:cNvSpPr txBox="1">
                  <a:spLocks noRot="1" noChangeAspect="1" noMove="1" noResize="1" noEditPoints="1" noAdjustHandles="1" noChangeArrowheads="1" noChangeShapeType="1" noTextEdit="1"/>
                </p:cNvSpPr>
                <p:nvPr/>
              </p:nvSpPr>
              <p:spPr>
                <a:xfrm>
                  <a:off x="5309557" y="5593766"/>
                  <a:ext cx="2480985" cy="487569"/>
                </a:xfrm>
                <a:prstGeom prst="rect">
                  <a:avLst/>
                </a:prstGeom>
                <a:blipFill>
                  <a:blip r:embed="rId7"/>
                  <a:stretch>
                    <a:fillRect l="-4914" r="-1720" b="-1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E1344DB3-148B-49F1-9C40-56EB49AB4A47}"/>
                    </a:ext>
                  </a:extLst>
                </p:cNvPr>
                <p:cNvSpPr txBox="1"/>
                <p:nvPr/>
              </p:nvSpPr>
              <p:spPr>
                <a:xfrm>
                  <a:off x="3657829" y="6267596"/>
                  <a:ext cx="4281386" cy="603755"/>
                </a:xfrm>
                <a:prstGeom prst="rect">
                  <a:avLst/>
                </a:prstGeom>
                <a:noFill/>
              </p:spPr>
              <p:txBody>
                <a:bodyPr wrap="square" lIns="0" tIns="0" rIns="0" bIns="0" rtlCol="0">
                  <a:spAutoFit/>
                </a:bodyPr>
                <a:lstStyle/>
                <a:p>
                  <a:pPr algn="r">
                    <a:lnSpc>
                      <a:spcPct val="150000"/>
                    </a:lnSpc>
                  </a:pPr>
                  <a14:m>
                    <m:oMath xmlns:m="http://schemas.openxmlformats.org/officeDocument/2006/math">
                      <m:r>
                        <a:rPr lang="en-US" altLang="zh-CN" sz="1400" b="0" i="1" smtClean="0">
                          <a:latin typeface="Cambria Math" panose="02040503050406030204" pitchFamily="18" charset="0"/>
                        </a:rPr>
                        <m:t>h</m:t>
                      </m:r>
                    </m:oMath>
                  </a14:m>
                  <a:r>
                    <a:rPr lang="zh-CN" altLang="en-US" sz="1400" dirty="0">
                      <a:latin typeface="楷体" panose="02010609060101010101" pitchFamily="49" charset="-122"/>
                      <a:ea typeface="楷体" panose="02010609060101010101" pitchFamily="49" charset="-122"/>
                    </a:rPr>
                    <a:t>：普朗克常量，</a:t>
                  </a:r>
                  <a14:m>
                    <m:oMath xmlns:m="http://schemas.openxmlformats.org/officeDocument/2006/math">
                      <m:r>
                        <a:rPr lang="en-US" altLang="zh-CN" sz="1400" b="0" i="1" smtClean="0">
                          <a:latin typeface="Cambria Math" panose="02040503050406030204" pitchFamily="18" charset="0"/>
                        </a:rPr>
                        <m:t>6.63</m:t>
                      </m:r>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en-US" altLang="zh-CN" sz="1400" b="0" i="1" smtClean="0">
                              <a:latin typeface="Cambria Math" panose="02040503050406030204" pitchFamily="18" charset="0"/>
                              <a:ea typeface="Cambria Math" panose="02040503050406030204" pitchFamily="18" charset="0"/>
                            </a:rPr>
                            <m:t>10</m:t>
                          </m:r>
                        </m:e>
                        <m:sup>
                          <m:r>
                            <a:rPr lang="en-US" altLang="zh-CN" sz="1400" b="0" i="1" smtClean="0">
                              <a:latin typeface="Cambria Math" panose="02040503050406030204" pitchFamily="18" charset="0"/>
                              <a:ea typeface="Cambria Math" panose="02040503050406030204" pitchFamily="18" charset="0"/>
                            </a:rPr>
                            <m:t>−34</m:t>
                          </m:r>
                        </m:sup>
                      </m:sSup>
                      <m:r>
                        <a:rPr lang="en-US" altLang="zh-CN" sz="1400" b="0" i="1" smtClean="0">
                          <a:latin typeface="Cambria Math" panose="02040503050406030204" pitchFamily="18" charset="0"/>
                          <a:ea typeface="Cambria Math" panose="02040503050406030204" pitchFamily="18" charset="0"/>
                        </a:rPr>
                        <m:t> </m:t>
                      </m:r>
                      <m:r>
                        <m:rPr>
                          <m:sty m:val="p"/>
                        </m:rPr>
                        <a:rPr lang="en-US" altLang="zh-CN" sz="1400" i="1">
                          <a:latin typeface="Cambria Math" panose="02040503050406030204" pitchFamily="18" charset="0"/>
                          <a:ea typeface="Cambria Math" panose="02040503050406030204" pitchFamily="18" charset="0"/>
                        </a:rPr>
                        <m:t>J</m:t>
                      </m:r>
                      <m:r>
                        <a:rPr lang="en-US" altLang="zh-CN" sz="1400" i="1" smtClean="0">
                          <a:latin typeface="Cambria Math" panose="02040503050406030204" pitchFamily="18" charset="0"/>
                          <a:ea typeface="Cambria Math" panose="02040503050406030204" pitchFamily="18" charset="0"/>
                        </a:rPr>
                        <m:t>·</m:t>
                      </m:r>
                      <m:r>
                        <m:rPr>
                          <m:sty m:val="p"/>
                        </m:rPr>
                        <a:rPr lang="en-US" altLang="zh-CN" sz="1400" i="1">
                          <a:latin typeface="Cambria Math" panose="02040503050406030204" pitchFamily="18" charset="0"/>
                          <a:ea typeface="Cambria Math" panose="02040503050406030204" pitchFamily="18" charset="0"/>
                        </a:rPr>
                        <m:t>s</m:t>
                      </m:r>
                    </m:oMath>
                  </a14:m>
                  <a:r>
                    <a:rPr lang="en-US" altLang="zh-CN" sz="1400" dirty="0">
                      <a:latin typeface="楷体" panose="02010609060101010101" pitchFamily="49" charset="-122"/>
                      <a:ea typeface="楷体" panose="02010609060101010101" pitchFamily="49" charset="-122"/>
                    </a:rPr>
                    <a:t> </a:t>
                  </a:r>
                </a:p>
                <a:p>
                  <a:pPr algn="r">
                    <a:lnSpc>
                      <a:spcPct val="150000"/>
                    </a:lnSpc>
                  </a:pPr>
                  <a14:m>
                    <m:oMath xmlns:m="http://schemas.openxmlformats.org/officeDocument/2006/math">
                      <m:r>
                        <a:rPr lang="en-US" altLang="zh-CN" sz="1400" b="0" i="1" smtClean="0">
                          <a:latin typeface="Cambria Math" panose="02040503050406030204" pitchFamily="18" charset="0"/>
                        </a:rPr>
                        <m:t>𝑐</m:t>
                      </m:r>
                    </m:oMath>
                  </a14:m>
                  <a:r>
                    <a:rPr lang="zh-CN" altLang="en-US" sz="1400" dirty="0">
                      <a:latin typeface="楷体" panose="02010609060101010101" pitchFamily="49" charset="-122"/>
                      <a:ea typeface="楷体" panose="02010609060101010101" pitchFamily="49" charset="-122"/>
                    </a:rPr>
                    <a:t>：光速</a:t>
                  </a:r>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zh-CN" altLang="en-US" sz="1400" i="1">
                          <a:latin typeface="Cambria Math" panose="02040503050406030204" pitchFamily="18" charset="0"/>
                        </a:rPr>
                        <m:t>𝜈</m:t>
                      </m:r>
                    </m:oMath>
                  </a14:m>
                  <a:r>
                    <a:rPr lang="zh-CN" altLang="en-US" sz="1400" dirty="0">
                      <a:latin typeface="楷体" panose="02010609060101010101" pitchFamily="49" charset="-122"/>
                      <a:ea typeface="楷体" panose="02010609060101010101" pitchFamily="49" charset="-122"/>
                    </a:rPr>
                    <a:t>：物质波频率</a:t>
                  </a:r>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zh-CN" altLang="en-US" sz="1400" i="1" smtClean="0">
                          <a:latin typeface="Cambria Math" panose="02040503050406030204" pitchFamily="18" charset="0"/>
                        </a:rPr>
                        <m:t>𝜆</m:t>
                      </m:r>
                    </m:oMath>
                  </a14:m>
                  <a:r>
                    <a:rPr lang="zh-CN" altLang="en-US" sz="1400" dirty="0">
                      <a:latin typeface="楷体" panose="02010609060101010101" pitchFamily="49" charset="-122"/>
                      <a:ea typeface="楷体" panose="02010609060101010101" pitchFamily="49" charset="-122"/>
                    </a:rPr>
                    <a:t>：物质波波长</a:t>
                  </a:r>
                </a:p>
              </p:txBody>
            </p:sp>
          </mc:Choice>
          <mc:Fallback xmlns="">
            <p:sp>
              <p:nvSpPr>
                <p:cNvPr id="39" name="文本框 38">
                  <a:extLst>
                    <a:ext uri="{FF2B5EF4-FFF2-40B4-BE49-F238E27FC236}">
                      <a16:creationId xmlns:a16="http://schemas.microsoft.com/office/drawing/2014/main" id="{E1344DB3-148B-49F1-9C40-56EB49AB4A47}"/>
                    </a:ext>
                  </a:extLst>
                </p:cNvPr>
                <p:cNvSpPr txBox="1">
                  <a:spLocks noRot="1" noChangeAspect="1" noMove="1" noResize="1" noEditPoints="1" noAdjustHandles="1" noChangeArrowheads="1" noChangeShapeType="1" noTextEdit="1"/>
                </p:cNvSpPr>
                <p:nvPr/>
              </p:nvSpPr>
              <p:spPr>
                <a:xfrm>
                  <a:off x="3657829" y="6267596"/>
                  <a:ext cx="4281386" cy="603755"/>
                </a:xfrm>
                <a:prstGeom prst="rect">
                  <a:avLst/>
                </a:prstGeom>
                <a:blipFill>
                  <a:blip r:embed="rId8"/>
                  <a:stretch>
                    <a:fillRect t="-1010" r="-2418" b="-16162"/>
                  </a:stretch>
                </a:blipFill>
              </p:spPr>
              <p:txBody>
                <a:bodyPr/>
                <a:lstStyle/>
                <a:p>
                  <a:r>
                    <a:rPr lang="zh-CN" altLang="en-US">
                      <a:noFill/>
                    </a:rPr>
                    <a:t> </a:t>
                  </a:r>
                </a:p>
              </p:txBody>
            </p:sp>
          </mc:Fallback>
        </mc:AlternateContent>
      </p:grpSp>
      <p:grpSp>
        <p:nvGrpSpPr>
          <p:cNvPr id="53" name="组合 52">
            <a:extLst>
              <a:ext uri="{FF2B5EF4-FFF2-40B4-BE49-F238E27FC236}">
                <a16:creationId xmlns:a16="http://schemas.microsoft.com/office/drawing/2014/main" id="{63970E0F-6289-4ED6-97D2-D62EA6979EAE}"/>
              </a:ext>
            </a:extLst>
          </p:cNvPr>
          <p:cNvGrpSpPr/>
          <p:nvPr/>
        </p:nvGrpSpPr>
        <p:grpSpPr>
          <a:xfrm>
            <a:off x="576363" y="2716841"/>
            <a:ext cx="6542849" cy="1725171"/>
            <a:chOff x="576363" y="2716841"/>
            <a:chExt cx="6542849" cy="1725171"/>
          </a:xfrm>
        </p:grpSpPr>
        <p:sp>
          <p:nvSpPr>
            <p:cNvPr id="45" name="矩形: 圆角 44">
              <a:extLst>
                <a:ext uri="{FF2B5EF4-FFF2-40B4-BE49-F238E27FC236}">
                  <a16:creationId xmlns:a16="http://schemas.microsoft.com/office/drawing/2014/main" id="{83582082-E5F2-4DFB-87DC-1CD796022F42}"/>
                </a:ext>
              </a:extLst>
            </p:cNvPr>
            <p:cNvSpPr/>
            <p:nvPr/>
          </p:nvSpPr>
          <p:spPr>
            <a:xfrm>
              <a:off x="576363" y="2716841"/>
              <a:ext cx="6542849" cy="172517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文本框 45">
              <a:extLst>
                <a:ext uri="{FF2B5EF4-FFF2-40B4-BE49-F238E27FC236}">
                  <a16:creationId xmlns:a16="http://schemas.microsoft.com/office/drawing/2014/main" id="{5C3BC4ED-6D64-4AD4-B8CD-C3B45467F2F4}"/>
                </a:ext>
              </a:extLst>
            </p:cNvPr>
            <p:cNvSpPr txBox="1"/>
            <p:nvPr/>
          </p:nvSpPr>
          <p:spPr>
            <a:xfrm>
              <a:off x="639117" y="2986541"/>
              <a:ext cx="461665" cy="1166286"/>
            </a:xfrm>
            <a:prstGeom prst="rect">
              <a:avLst/>
            </a:prstGeom>
            <a:noFill/>
          </p:spPr>
          <p:txBody>
            <a:bodyPr vert="eaVert" wrap="square">
              <a:spAutoFit/>
            </a:bodyPr>
            <a:lstStyle/>
            <a:p>
              <a:pPr algn="ctr"/>
              <a:r>
                <a:rPr lang="zh-CN" altLang="en-US" sz="1800" dirty="0">
                  <a:solidFill>
                    <a:schemeClr val="accent2"/>
                  </a:solidFill>
                  <a:latin typeface="汉仪文黑-85W" panose="00020600040101010101" pitchFamily="18" charset="-122"/>
                  <a:ea typeface="汉仪文黑-85W" panose="00020600040101010101" pitchFamily="18" charset="-122"/>
                </a:rPr>
                <a:t>波函数</a:t>
              </a:r>
              <a:endParaRPr lang="zh-CN" altLang="en-US" dirty="0">
                <a:solidFill>
                  <a:schemeClr val="accent2"/>
                </a:solidFill>
                <a:latin typeface="汉仪文黑-85W" panose="00020600040101010101" pitchFamily="18" charset="-122"/>
                <a:ea typeface="汉仪文黑-85W" panose="00020600040101010101" pitchFamily="18" charset="-122"/>
              </a:endParaRPr>
            </a:p>
          </p:txBody>
        </p:sp>
        <p:cxnSp>
          <p:nvCxnSpPr>
            <p:cNvPr id="47" name="直接连接符 46">
              <a:extLst>
                <a:ext uri="{FF2B5EF4-FFF2-40B4-BE49-F238E27FC236}">
                  <a16:creationId xmlns:a16="http://schemas.microsoft.com/office/drawing/2014/main" id="{A9FA3438-13B3-41D9-849B-2CFE4F67514A}"/>
                </a:ext>
              </a:extLst>
            </p:cNvPr>
            <p:cNvCxnSpPr>
              <a:cxnSpLocks/>
            </p:cNvCxnSpPr>
            <p:nvPr/>
          </p:nvCxnSpPr>
          <p:spPr>
            <a:xfrm flipV="1">
              <a:off x="1139591" y="2923353"/>
              <a:ext cx="0" cy="132464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110C363F-67CD-41A6-A9D3-96C8923AD7B3}"/>
                    </a:ext>
                  </a:extLst>
                </p:cNvPr>
                <p:cNvSpPr txBox="1"/>
                <p:nvPr/>
              </p:nvSpPr>
              <p:spPr>
                <a:xfrm>
                  <a:off x="1159931" y="2830915"/>
                  <a:ext cx="3799200"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zh-CN" sz="1800" b="0" i="1" smtClean="0">
                            <a:solidFill>
                              <a:schemeClr val="tx1"/>
                            </a:solidFill>
                            <a:latin typeface="Cambria Math" panose="02040503050406030204" pitchFamily="18" charset="0"/>
                            <a:ea typeface="Cambria Math" panose="02040503050406030204" pitchFamily="18" charset="0"/>
                          </a:rPr>
                          <m:t>Ψ</m:t>
                        </m:r>
                        <m:d>
                          <m:dPr>
                            <m:ctrlPr>
                              <a:rPr lang="en-US" altLang="zh-CN" sz="1800" b="0" i="1" smtClean="0">
                                <a:solidFill>
                                  <a:schemeClr val="tx1"/>
                                </a:solidFill>
                                <a:latin typeface="Cambria Math" panose="02040503050406030204" pitchFamily="18" charset="0"/>
                              </a:rPr>
                            </m:ctrlPr>
                          </m:dPr>
                          <m:e>
                            <m:r>
                              <a:rPr lang="en-US" altLang="zh-CN" sz="1800" b="1" i="1" smtClean="0">
                                <a:solidFill>
                                  <a:schemeClr val="tx1"/>
                                </a:solidFill>
                                <a:latin typeface="Cambria Math" panose="02040503050406030204" pitchFamily="18" charset="0"/>
                              </a:rPr>
                              <m:t>𝒓</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𝑡</m:t>
                            </m:r>
                          </m:e>
                        </m:d>
                        <m:r>
                          <a:rPr lang="en-US" altLang="zh-CN" sz="1800" b="0" i="1" smtClean="0">
                            <a:solidFill>
                              <a:schemeClr val="tx1"/>
                            </a:solidFill>
                            <a:latin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Ψ</m:t>
                            </m:r>
                          </m:e>
                          <m:sub>
                            <m:r>
                              <a:rPr lang="en-US" altLang="zh-CN" b="0" i="1" smtClean="0">
                                <a:latin typeface="Cambria Math" panose="02040503050406030204" pitchFamily="18" charset="0"/>
                                <a:ea typeface="Cambria Math" panose="02040503050406030204" pitchFamily="18" charset="0"/>
                              </a:rPr>
                              <m:t>0</m:t>
                            </m:r>
                          </m:sub>
                        </m:sSub>
                        <m:func>
                          <m:funcPr>
                            <m:ctrlPr>
                              <a:rPr lang="en-US" altLang="zh-CN" sz="1800" b="0" i="1" smtClean="0">
                                <a:solidFill>
                                  <a:schemeClr val="tx1"/>
                                </a:solidFill>
                                <a:latin typeface="Cambria Math" panose="02040503050406030204" pitchFamily="18" charset="0"/>
                              </a:rPr>
                            </m:ctrlPr>
                          </m:funcPr>
                          <m:fName>
                            <m:r>
                              <m:rPr>
                                <m:sty m:val="p"/>
                              </m:rPr>
                              <a:rPr lang="en-US" altLang="zh-CN" sz="1800" b="0" i="0" smtClean="0">
                                <a:solidFill>
                                  <a:schemeClr val="tx1"/>
                                </a:solidFill>
                                <a:latin typeface="Cambria Math" panose="02040503050406030204" pitchFamily="18" charset="0"/>
                              </a:rPr>
                              <m:t>exp</m:t>
                            </m:r>
                          </m:fName>
                          <m:e>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m:rPr>
                                    <m:sty m:val="p"/>
                                  </m:rPr>
                                  <a:rPr lang="en-US" altLang="zh-CN" sz="1800" b="0" i="0" smtClean="0">
                                    <a:solidFill>
                                      <a:schemeClr val="tx1"/>
                                    </a:solidFill>
                                    <a:latin typeface="Cambria Math" panose="02040503050406030204" pitchFamily="18" charset="0"/>
                                  </a:rPr>
                                  <m:t>i</m:t>
                                </m:r>
                              </m:num>
                              <m:den>
                                <m:r>
                                  <a:rPr lang="en-US" altLang="zh-CN" sz="1800" b="0" i="1" smtClean="0">
                                    <a:solidFill>
                                      <a:schemeClr val="tx1"/>
                                    </a:solidFill>
                                    <a:latin typeface="Cambria Math" panose="02040503050406030204" pitchFamily="18" charset="0"/>
                                  </a:rPr>
                                  <m:t>h</m:t>
                                </m:r>
                              </m:den>
                            </m:f>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𝐸𝑡</m:t>
                            </m:r>
                            <m:r>
                              <a:rPr lang="en-US" altLang="zh-CN" sz="1800" b="0"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𝒓</m:t>
                            </m:r>
                            <m:r>
                              <a:rPr lang="en-US" altLang="zh-CN" b="1" i="1">
                                <a:latin typeface="Cambria Math" panose="02040503050406030204" pitchFamily="18" charset="0"/>
                              </a:rPr>
                              <m:t>·</m:t>
                            </m:r>
                            <m:r>
                              <a:rPr lang="en-US" altLang="zh-CN" sz="1800" b="1" i="1" smtClean="0">
                                <a:solidFill>
                                  <a:schemeClr val="tx1"/>
                                </a:solidFill>
                                <a:latin typeface="Cambria Math" panose="02040503050406030204" pitchFamily="18" charset="0"/>
                              </a:rPr>
                              <m:t>𝒑</m:t>
                            </m:r>
                            <m:r>
                              <a:rPr lang="en-US" altLang="zh-CN" sz="1800" b="0" i="1" smtClean="0">
                                <a:solidFill>
                                  <a:schemeClr val="tx1"/>
                                </a:solidFill>
                                <a:latin typeface="Cambria Math" panose="02040503050406030204" pitchFamily="18" charset="0"/>
                              </a:rPr>
                              <m:t>)]</m:t>
                            </m:r>
                          </m:e>
                        </m:func>
                      </m:oMath>
                    </m:oMathPara>
                  </a14:m>
                  <a:endParaRPr lang="zh-CN" altLang="en-US" dirty="0"/>
                </a:p>
              </p:txBody>
            </p:sp>
          </mc:Choice>
          <mc:Fallback xmlns="">
            <p:sp>
              <p:nvSpPr>
                <p:cNvPr id="49" name="文本框 48">
                  <a:extLst>
                    <a:ext uri="{FF2B5EF4-FFF2-40B4-BE49-F238E27FC236}">
                      <a16:creationId xmlns:a16="http://schemas.microsoft.com/office/drawing/2014/main" id="{110C363F-67CD-41A6-A9D3-96C8923AD7B3}"/>
                    </a:ext>
                  </a:extLst>
                </p:cNvPr>
                <p:cNvSpPr txBox="1">
                  <a:spLocks noRot="1" noChangeAspect="1" noMove="1" noResize="1" noEditPoints="1" noAdjustHandles="1" noChangeArrowheads="1" noChangeShapeType="1" noTextEdit="1"/>
                </p:cNvSpPr>
                <p:nvPr/>
              </p:nvSpPr>
              <p:spPr>
                <a:xfrm>
                  <a:off x="1159931" y="2830915"/>
                  <a:ext cx="3799200" cy="6090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CBB9905C-1E2B-4174-985A-F84C112D1E0B}"/>
                    </a:ext>
                  </a:extLst>
                </p:cNvPr>
                <p:cNvSpPr txBox="1"/>
                <p:nvPr/>
              </p:nvSpPr>
              <p:spPr>
                <a:xfrm>
                  <a:off x="1286735" y="3554066"/>
                  <a:ext cx="5521417" cy="661720"/>
                </a:xfrm>
                <a:prstGeom prst="rect">
                  <a:avLst/>
                </a:prstGeom>
                <a:noFill/>
              </p:spPr>
              <p:txBody>
                <a:bodyPr wrap="square" rtlCol="0">
                  <a:spAutoFit/>
                </a:bodyPr>
                <a:lstStyle/>
                <a:p>
                  <a:r>
                    <a:rPr lang="zh-CN" altLang="en-US" sz="1600" dirty="0">
                      <a:latin typeface="华文中宋" panose="02010600040101010101" pitchFamily="2" charset="-122"/>
                      <a:ea typeface="华文中宋" panose="02010600040101010101" pitchFamily="2" charset="-122"/>
                    </a:rPr>
                    <a:t>微观粒子的状态可以用一个波函数</a:t>
                  </a:r>
                  <a14:m>
                    <m:oMath xmlns:m="http://schemas.openxmlformats.org/officeDocument/2006/math">
                      <m:r>
                        <m:rPr>
                          <m:sty m:val="p"/>
                        </m:rPr>
                        <a:rPr lang="el-GR" altLang="zh-CN" sz="1600" b="0" i="1" smtClean="0">
                          <a:solidFill>
                            <a:schemeClr val="tx1"/>
                          </a:solidFill>
                          <a:latin typeface="Cambria Math" panose="02040503050406030204" pitchFamily="18" charset="0"/>
                          <a:ea typeface="Cambria Math" panose="02040503050406030204" pitchFamily="18" charset="0"/>
                        </a:rPr>
                        <m:t>Ψ</m:t>
                      </m:r>
                      <m:d>
                        <m:dPr>
                          <m:ctrlPr>
                            <a:rPr lang="en-US" altLang="zh-CN" sz="1600" b="0" i="1" smtClean="0">
                              <a:solidFill>
                                <a:schemeClr val="tx1"/>
                              </a:solidFill>
                              <a:latin typeface="Cambria Math" panose="02040503050406030204" pitchFamily="18" charset="0"/>
                            </a:rPr>
                          </m:ctrlPr>
                        </m:dPr>
                        <m:e>
                          <m:r>
                            <a:rPr lang="en-US" altLang="zh-CN" sz="1600" b="1" i="1" smtClean="0">
                              <a:solidFill>
                                <a:schemeClr val="tx1"/>
                              </a:solidFill>
                              <a:latin typeface="Cambria Math" panose="02040503050406030204" pitchFamily="18" charset="0"/>
                            </a:rPr>
                            <m:t>𝒓</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𝑡</m:t>
                          </m:r>
                        </m:e>
                      </m:d>
                    </m:oMath>
                  </a14:m>
                  <a:r>
                    <a:rPr lang="zh-CN" altLang="en-US" sz="1600" dirty="0">
                      <a:latin typeface="华文中宋" panose="02010600040101010101" pitchFamily="2" charset="-122"/>
                      <a:ea typeface="华文中宋" panose="02010600040101010101" pitchFamily="2" charset="-122"/>
                    </a:rPr>
                    <a:t>来描述</a:t>
                  </a:r>
                  <a:endParaRPr lang="en-US" altLang="zh-CN" sz="1600" dirty="0">
                    <a:latin typeface="华文中宋" panose="02010600040101010101" pitchFamily="2" charset="-122"/>
                    <a:ea typeface="华文中宋" panose="02010600040101010101" pitchFamily="2" charset="-122"/>
                  </a:endParaRPr>
                </a:p>
                <a:p>
                  <a:pPr>
                    <a:spcBef>
                      <a:spcPts val="600"/>
                    </a:spcBef>
                  </a:pPr>
                  <a:r>
                    <a:rPr lang="zh-CN" altLang="en-US" sz="1600" dirty="0">
                      <a:latin typeface="华文中宋" panose="02010600040101010101" pitchFamily="2" charset="-122"/>
                      <a:ea typeface="华文中宋" panose="02010600040101010101" pitchFamily="2" charset="-122"/>
                    </a:rPr>
                    <a:t>波函数体现概率波，</a:t>
                  </a:r>
                  <a:r>
                    <a:rPr lang="zh-CN" altLang="en-US" sz="1600" u="sng" dirty="0">
                      <a:latin typeface="华文中宋" panose="02010600040101010101" pitchFamily="2" charset="-122"/>
                      <a:ea typeface="华文中宋" panose="02010600040101010101" pitchFamily="2" charset="-122"/>
                    </a:rPr>
                    <a:t>波函数模的平方</a:t>
                  </a:r>
                  <a14:m>
                    <m:oMath xmlns:m="http://schemas.openxmlformats.org/officeDocument/2006/math">
                      <m:sSup>
                        <m:sSupPr>
                          <m:ctrlPr>
                            <a:rPr lang="en-US" altLang="zh-CN" sz="1600" b="0" i="1" u="sng" smtClean="0">
                              <a:solidFill>
                                <a:schemeClr val="tx1"/>
                              </a:solidFill>
                              <a:latin typeface="Cambria Math" panose="02040503050406030204" pitchFamily="18" charset="0"/>
                              <a:ea typeface="Cambria Math" panose="02040503050406030204" pitchFamily="18" charset="0"/>
                            </a:rPr>
                          </m:ctrlPr>
                        </m:sSupPr>
                        <m:e>
                          <m:d>
                            <m:dPr>
                              <m:begChr m:val="|"/>
                              <m:endChr m:val="|"/>
                              <m:ctrlPr>
                                <a:rPr lang="en-US" altLang="zh-CN" sz="1600" b="0" i="1" u="sng" smtClean="0">
                                  <a:solidFill>
                                    <a:schemeClr val="tx1"/>
                                  </a:solidFill>
                                  <a:latin typeface="Cambria Math" panose="02040503050406030204" pitchFamily="18" charset="0"/>
                                  <a:ea typeface="Cambria Math" panose="02040503050406030204" pitchFamily="18" charset="0"/>
                                </a:rPr>
                              </m:ctrlPr>
                            </m:dPr>
                            <m:e>
                              <m:r>
                                <m:rPr>
                                  <m:sty m:val="p"/>
                                </m:rPr>
                                <a:rPr lang="el-GR" altLang="zh-CN" sz="1600" b="0" i="1" u="sng" smtClean="0">
                                  <a:solidFill>
                                    <a:schemeClr val="tx1"/>
                                  </a:solidFill>
                                  <a:latin typeface="Cambria Math" panose="02040503050406030204" pitchFamily="18" charset="0"/>
                                  <a:ea typeface="Cambria Math" panose="02040503050406030204" pitchFamily="18" charset="0"/>
                                </a:rPr>
                                <m:t>Ψ</m:t>
                              </m:r>
                              <m:d>
                                <m:dPr>
                                  <m:ctrlPr>
                                    <a:rPr lang="en-US" altLang="zh-CN" sz="1600" b="0" i="1" u="sng" smtClean="0">
                                      <a:solidFill>
                                        <a:schemeClr val="tx1"/>
                                      </a:solidFill>
                                      <a:latin typeface="Cambria Math" panose="02040503050406030204" pitchFamily="18" charset="0"/>
                                    </a:rPr>
                                  </m:ctrlPr>
                                </m:dPr>
                                <m:e>
                                  <m:r>
                                    <a:rPr lang="en-US" altLang="zh-CN" sz="1600" b="1" i="1" u="sng" smtClean="0">
                                      <a:solidFill>
                                        <a:schemeClr val="tx1"/>
                                      </a:solidFill>
                                      <a:latin typeface="Cambria Math" panose="02040503050406030204" pitchFamily="18" charset="0"/>
                                    </a:rPr>
                                    <m:t>𝒓</m:t>
                                  </m:r>
                                  <m:r>
                                    <a:rPr lang="en-US" altLang="zh-CN" sz="1600" b="0" i="1" u="sng" smtClean="0">
                                      <a:solidFill>
                                        <a:schemeClr val="tx1"/>
                                      </a:solidFill>
                                      <a:latin typeface="Cambria Math" panose="02040503050406030204" pitchFamily="18" charset="0"/>
                                    </a:rPr>
                                    <m:t>,</m:t>
                                  </m:r>
                                  <m:r>
                                    <a:rPr lang="en-US" altLang="zh-CN" sz="1600" b="0" i="1" u="sng" smtClean="0">
                                      <a:solidFill>
                                        <a:schemeClr val="tx1"/>
                                      </a:solidFill>
                                      <a:latin typeface="Cambria Math" panose="02040503050406030204" pitchFamily="18" charset="0"/>
                                    </a:rPr>
                                    <m:t>𝑡</m:t>
                                  </m:r>
                                </m:e>
                              </m:d>
                            </m:e>
                          </m:d>
                        </m:e>
                        <m:sup>
                          <m:r>
                            <a:rPr lang="en-US" altLang="zh-CN" sz="1600" b="0" i="1" u="sng" smtClean="0">
                              <a:solidFill>
                                <a:schemeClr val="tx1"/>
                              </a:solidFill>
                              <a:latin typeface="Cambria Math" panose="02040503050406030204" pitchFamily="18" charset="0"/>
                            </a:rPr>
                            <m:t>2</m:t>
                          </m:r>
                        </m:sup>
                      </m:sSup>
                    </m:oMath>
                  </a14:m>
                  <a:r>
                    <a:rPr lang="zh-CN" altLang="en-US" sz="1600" u="sng" dirty="0">
                      <a:latin typeface="华文中宋" panose="02010600040101010101" pitchFamily="2" charset="-122"/>
                      <a:ea typeface="华文中宋" panose="02010600040101010101" pitchFamily="2" charset="-122"/>
                    </a:rPr>
                    <a:t>表示概率密度</a:t>
                  </a:r>
                </a:p>
              </p:txBody>
            </p:sp>
          </mc:Choice>
          <mc:Fallback xmlns="">
            <p:sp>
              <p:nvSpPr>
                <p:cNvPr id="50" name="文本框 49">
                  <a:extLst>
                    <a:ext uri="{FF2B5EF4-FFF2-40B4-BE49-F238E27FC236}">
                      <a16:creationId xmlns:a16="http://schemas.microsoft.com/office/drawing/2014/main" id="{CBB9905C-1E2B-4174-985A-F84C112D1E0B}"/>
                    </a:ext>
                  </a:extLst>
                </p:cNvPr>
                <p:cNvSpPr txBox="1">
                  <a:spLocks noRot="1" noChangeAspect="1" noMove="1" noResize="1" noEditPoints="1" noAdjustHandles="1" noChangeArrowheads="1" noChangeShapeType="1" noTextEdit="1"/>
                </p:cNvSpPr>
                <p:nvPr/>
              </p:nvSpPr>
              <p:spPr>
                <a:xfrm>
                  <a:off x="1286735" y="3554066"/>
                  <a:ext cx="5521417" cy="661720"/>
                </a:xfrm>
                <a:prstGeom prst="rect">
                  <a:avLst/>
                </a:prstGeom>
                <a:blipFill>
                  <a:blip r:embed="rId10"/>
                  <a:stretch>
                    <a:fillRect l="-552" t="-2752" b="-11009"/>
                  </a:stretch>
                </a:blipFill>
              </p:spPr>
              <p:txBody>
                <a:bodyPr/>
                <a:lstStyle/>
                <a:p>
                  <a:r>
                    <a:rPr lang="zh-CN" altLang="en-US">
                      <a:noFill/>
                    </a:rPr>
                    <a:t> </a:t>
                  </a:r>
                </a:p>
              </p:txBody>
            </p:sp>
          </mc:Fallback>
        </mc:AlternateContent>
        <p:sp>
          <p:nvSpPr>
            <p:cNvPr id="51" name="文本框 50">
              <a:extLst>
                <a:ext uri="{FF2B5EF4-FFF2-40B4-BE49-F238E27FC236}">
                  <a16:creationId xmlns:a16="http://schemas.microsoft.com/office/drawing/2014/main" id="{70944A30-F3CD-45B9-824B-AF9BC16CFB9F}"/>
                </a:ext>
              </a:extLst>
            </p:cNvPr>
            <p:cNvSpPr txBox="1"/>
            <p:nvPr/>
          </p:nvSpPr>
          <p:spPr>
            <a:xfrm>
              <a:off x="5024750" y="2995151"/>
              <a:ext cx="2028842"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自由粒子的波函数</a:t>
              </a:r>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5D4B5390-691F-457D-AB82-920B45D5F66F}"/>
                  </a:ext>
                </a:extLst>
              </p:cNvPr>
              <p:cNvSpPr txBox="1"/>
              <p:nvPr/>
            </p:nvSpPr>
            <p:spPr>
              <a:xfrm>
                <a:off x="493951" y="4672591"/>
                <a:ext cx="11108176" cy="430887"/>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波函数是 </a:t>
                </a:r>
                <a:r>
                  <a:rPr lang="zh-CN" altLang="en-US" sz="1600" u="sng" dirty="0">
                    <a:latin typeface="方正小标宋简体" panose="02000000000000000000" pitchFamily="2" charset="-122"/>
                    <a:ea typeface="方正小标宋简体" panose="02000000000000000000" pitchFamily="2" charset="-122"/>
                  </a:rPr>
                  <a:t>单值、有限且连续的函数</a:t>
                </a:r>
                <a:r>
                  <a:rPr lang="zh-CN" altLang="en-US" sz="1600" dirty="0">
                    <a:latin typeface="方正小标宋简体" panose="02000000000000000000" pitchFamily="2" charset="-122"/>
                    <a:ea typeface="方正小标宋简体" panose="02000000000000000000" pitchFamily="2" charset="-122"/>
                  </a:rPr>
                  <a:t>，这是波函数的基本要求。当然，作为概率密度的</a:t>
                </a:r>
                <a14:m>
                  <m:oMath xmlns:m="http://schemas.openxmlformats.org/officeDocument/2006/math">
                    <m:sSup>
                      <m:sSupPr>
                        <m:ctrlPr>
                          <a:rPr lang="en-US" altLang="zh-CN" sz="1600" b="0" i="1" smtClean="0">
                            <a:solidFill>
                              <a:schemeClr val="tx1"/>
                            </a:solidFill>
                            <a:latin typeface="Cambria Math" panose="02040503050406030204" pitchFamily="18" charset="0"/>
                            <a:ea typeface="Cambria Math" panose="02040503050406030204" pitchFamily="18" charset="0"/>
                          </a:rPr>
                        </m:ctrlPr>
                      </m:sSupPr>
                      <m:e>
                        <m:d>
                          <m:dPr>
                            <m:begChr m:val="|"/>
                            <m:endChr m:val="|"/>
                            <m:ctrlPr>
                              <a:rPr lang="en-US" altLang="zh-CN" sz="1600" b="0" i="1" smtClean="0">
                                <a:solidFill>
                                  <a:schemeClr val="tx1"/>
                                </a:solidFill>
                                <a:latin typeface="Cambria Math" panose="02040503050406030204" pitchFamily="18" charset="0"/>
                                <a:ea typeface="Cambria Math" panose="02040503050406030204" pitchFamily="18" charset="0"/>
                              </a:rPr>
                            </m:ctrlPr>
                          </m:dPr>
                          <m:e>
                            <m:r>
                              <m:rPr>
                                <m:sty m:val="p"/>
                              </m:rPr>
                              <a:rPr lang="el-GR" altLang="zh-CN" sz="1600" b="0" i="1" smtClean="0">
                                <a:solidFill>
                                  <a:schemeClr val="tx1"/>
                                </a:solidFill>
                                <a:latin typeface="Cambria Math" panose="02040503050406030204" pitchFamily="18" charset="0"/>
                                <a:ea typeface="Cambria Math" panose="02040503050406030204" pitchFamily="18" charset="0"/>
                              </a:rPr>
                              <m:t>Ψ</m:t>
                            </m:r>
                            <m:d>
                              <m:dPr>
                                <m:ctrlPr>
                                  <a:rPr lang="en-US" altLang="zh-CN" sz="1600" b="0" i="1" smtClean="0">
                                    <a:solidFill>
                                      <a:schemeClr val="tx1"/>
                                    </a:solidFill>
                                    <a:latin typeface="Cambria Math" panose="02040503050406030204" pitchFamily="18" charset="0"/>
                                  </a:rPr>
                                </m:ctrlPr>
                              </m:dPr>
                              <m:e>
                                <m:r>
                                  <a:rPr lang="en-US" altLang="zh-CN" sz="1600" b="1" i="1" smtClean="0">
                                    <a:solidFill>
                                      <a:schemeClr val="tx1"/>
                                    </a:solidFill>
                                    <a:latin typeface="Cambria Math" panose="02040503050406030204" pitchFamily="18" charset="0"/>
                                  </a:rPr>
                                  <m:t>𝒓</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𝑡</m:t>
                                </m:r>
                              </m:e>
                            </m:d>
                          </m:e>
                        </m:d>
                      </m:e>
                      <m:sup>
                        <m:r>
                          <a:rPr lang="en-US" altLang="zh-CN" sz="1600" b="0" i="1" smtClean="0">
                            <a:solidFill>
                              <a:schemeClr val="tx1"/>
                            </a:solidFill>
                            <a:latin typeface="Cambria Math" panose="02040503050406030204" pitchFamily="18" charset="0"/>
                          </a:rPr>
                          <m:t>2</m:t>
                        </m:r>
                      </m:sup>
                    </m:sSup>
                  </m:oMath>
                </a14:m>
                <a:r>
                  <a:rPr lang="zh-CN" altLang="en-US" sz="1600" dirty="0">
                    <a:latin typeface="方正小标宋简体" panose="02000000000000000000" pitchFamily="2" charset="-122"/>
                    <a:ea typeface="方正小标宋简体" panose="02000000000000000000" pitchFamily="2" charset="-122"/>
                  </a:rPr>
                  <a:t>还要满足归一化条件。</a:t>
                </a:r>
                <a:endParaRPr lang="en-US" altLang="zh-CN" sz="1600" dirty="0">
                  <a:latin typeface="方正小标宋简体" panose="02000000000000000000" pitchFamily="2" charset="-122"/>
                  <a:ea typeface="方正小标宋简体" panose="02000000000000000000" pitchFamily="2" charset="-122"/>
                </a:endParaRPr>
              </a:p>
            </p:txBody>
          </p:sp>
        </mc:Choice>
        <mc:Fallback xmlns="">
          <p:sp>
            <p:nvSpPr>
              <p:cNvPr id="52" name="文本框 51">
                <a:extLst>
                  <a:ext uri="{FF2B5EF4-FFF2-40B4-BE49-F238E27FC236}">
                    <a16:creationId xmlns:a16="http://schemas.microsoft.com/office/drawing/2014/main" id="{5D4B5390-691F-457D-AB82-920B45D5F66F}"/>
                  </a:ext>
                </a:extLst>
              </p:cNvPr>
              <p:cNvSpPr txBox="1">
                <a:spLocks noRot="1" noChangeAspect="1" noMove="1" noResize="1" noEditPoints="1" noAdjustHandles="1" noChangeArrowheads="1" noChangeShapeType="1" noTextEdit="1"/>
              </p:cNvSpPr>
              <p:nvPr/>
            </p:nvSpPr>
            <p:spPr>
              <a:xfrm>
                <a:off x="493951" y="4672591"/>
                <a:ext cx="11108176" cy="430887"/>
              </a:xfrm>
              <a:prstGeom prst="rect">
                <a:avLst/>
              </a:prstGeom>
              <a:blipFill>
                <a:blip r:embed="rId11"/>
                <a:stretch>
                  <a:fillRect l="-274" b="-18571"/>
                </a:stretch>
              </a:blipFill>
            </p:spPr>
            <p:txBody>
              <a:bodyPr/>
              <a:lstStyle/>
              <a:p>
                <a:r>
                  <a:rPr lang="zh-CN" altLang="en-US">
                    <a:noFill/>
                  </a:rPr>
                  <a:t> </a:t>
                </a:r>
              </a:p>
            </p:txBody>
          </p:sp>
        </mc:Fallback>
      </mc:AlternateContent>
      <p:pic>
        <p:nvPicPr>
          <p:cNvPr id="2" name="波">
            <a:hlinkClick r:id="" action="ppaction://media"/>
            <a:extLst>
              <a:ext uri="{FF2B5EF4-FFF2-40B4-BE49-F238E27FC236}">
                <a16:creationId xmlns:a16="http://schemas.microsoft.com/office/drawing/2014/main" id="{4EA34E55-F309-4EB4-809C-374A5A9F2803}"/>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12"/>
          <a:srcRect l="4846" t="10742" b="18024"/>
          <a:stretch/>
        </p:blipFill>
        <p:spPr>
          <a:xfrm>
            <a:off x="6412675" y="2808568"/>
            <a:ext cx="5202961" cy="2190997"/>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BA9A60C-0B65-4BE2-A4D5-78AD7ABC5414}"/>
                  </a:ext>
                </a:extLst>
              </p:cNvPr>
              <p:cNvSpPr/>
              <p:nvPr/>
            </p:nvSpPr>
            <p:spPr>
              <a:xfrm>
                <a:off x="6859710" y="4928302"/>
                <a:ext cx="4308890" cy="4884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汉仪文黑-85W" panose="00020600040101010101" pitchFamily="18" charset="-122"/>
                    <a:ea typeface="汉仪文黑-85W" panose="00020600040101010101" pitchFamily="18" charset="-122"/>
                  </a:rPr>
                  <a:t>平面谐波波函数 </a:t>
                </a:r>
                <a14:m>
                  <m:oMath xmlns:m="http://schemas.openxmlformats.org/officeDocument/2006/math">
                    <m:r>
                      <a:rPr lang="en-US" altLang="zh-CN" sz="1600" b="0" i="1" smtClean="0">
                        <a:solidFill>
                          <a:schemeClr val="tx1"/>
                        </a:solidFill>
                        <a:latin typeface="Cambria Math" panose="02040503050406030204" pitchFamily="18" charset="0"/>
                      </a:rPr>
                      <m:t>𝑦</m:t>
                    </m:r>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𝑥</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𝑡</m:t>
                        </m:r>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func>
                      <m:funcPr>
                        <m:ctrlPr>
                          <a:rPr lang="en-US" altLang="zh-CN" sz="1600" b="0" i="1" smtClean="0">
                            <a:solidFill>
                              <a:schemeClr val="tx1"/>
                            </a:solidFill>
                            <a:latin typeface="Cambria Math" panose="02040503050406030204" pitchFamily="18" charset="0"/>
                          </a:rPr>
                        </m:ctrlPr>
                      </m:funcPr>
                      <m:fName>
                        <m:r>
                          <m:rPr>
                            <m:sty m:val="p"/>
                          </m:rPr>
                          <a:rPr lang="en-US" altLang="zh-CN" sz="1600" b="0" i="0" smtClean="0">
                            <a:solidFill>
                              <a:schemeClr val="tx1"/>
                            </a:solidFill>
                            <a:latin typeface="Cambria Math" panose="02040503050406030204" pitchFamily="18" charset="0"/>
                          </a:rPr>
                          <m:t>exp</m:t>
                        </m:r>
                      </m:fName>
                      <m:e>
                        <m:r>
                          <a:rPr lang="en-US" altLang="zh-CN" sz="1600" b="0" i="1" smtClean="0">
                            <a:solidFill>
                              <a:schemeClr val="tx1"/>
                            </a:solidFill>
                            <a:latin typeface="Cambria Math" panose="02040503050406030204" pitchFamily="18" charset="0"/>
                          </a:rPr>
                          <m:t>[−2</m:t>
                        </m:r>
                        <m:r>
                          <a:rPr lang="zh-CN" altLang="en-US" sz="1600" b="0" i="1" smtClean="0">
                            <a:solidFill>
                              <a:schemeClr val="tx1"/>
                            </a:solidFill>
                            <a:latin typeface="Cambria Math" panose="02040503050406030204" pitchFamily="18" charset="0"/>
                          </a:rPr>
                          <m:t>𝜋</m:t>
                        </m:r>
                        <m:r>
                          <m:rPr>
                            <m:sty m:val="p"/>
                          </m:rPr>
                          <a:rPr lang="en-US" altLang="zh-CN" sz="1600" b="0" i="0" smtClean="0">
                            <a:solidFill>
                              <a:schemeClr val="tx1"/>
                            </a:solidFill>
                            <a:latin typeface="Cambria Math" panose="02040503050406030204" pitchFamily="18" charset="0"/>
                          </a:rPr>
                          <m:t>i</m:t>
                        </m:r>
                        <m:r>
                          <a:rPr lang="en-US" altLang="zh-CN" sz="1600" b="0" i="1" smtClean="0">
                            <a:solidFill>
                              <a:schemeClr val="tx1"/>
                            </a:solidFill>
                            <a:latin typeface="Cambria Math" panose="02040503050406030204" pitchFamily="18" charset="0"/>
                          </a:rPr>
                          <m:t>(</m:t>
                        </m:r>
                        <m:r>
                          <a:rPr lang="zh-CN" altLang="en-US" sz="1600" b="0" i="1" smtClean="0">
                            <a:solidFill>
                              <a:schemeClr val="tx1"/>
                            </a:solidFill>
                            <a:latin typeface="Cambria Math" panose="02040503050406030204" pitchFamily="18" charset="0"/>
                          </a:rPr>
                          <m:t>𝜈</m:t>
                        </m:r>
                        <m:r>
                          <a:rPr lang="en-US" altLang="zh-CN" sz="1600" b="0" i="1" smtClean="0">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rPr>
                          <m:t>−</m:t>
                        </m:r>
                        <m:f>
                          <m:fPr>
                            <m:ctrlPr>
                              <a:rPr lang="en-US" altLang="zh-CN" sz="1600" b="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𝑥</m:t>
                            </m:r>
                          </m:num>
                          <m:den>
                            <m:r>
                              <a:rPr lang="zh-CN" altLang="en-US" sz="1600" b="0" i="1" smtClean="0">
                                <a:solidFill>
                                  <a:schemeClr val="tx1"/>
                                </a:solidFill>
                                <a:latin typeface="Cambria Math" panose="02040503050406030204" pitchFamily="18" charset="0"/>
                              </a:rPr>
                              <m:t>𝜆</m:t>
                            </m:r>
                          </m:den>
                        </m:f>
                        <m:r>
                          <a:rPr lang="en-US" altLang="zh-CN" sz="1600" b="0" i="1" smtClean="0">
                            <a:solidFill>
                              <a:schemeClr val="tx1"/>
                            </a:solidFill>
                            <a:latin typeface="Cambria Math" panose="02040503050406030204" pitchFamily="18" charset="0"/>
                          </a:rPr>
                          <m:t>)]</m:t>
                        </m:r>
                      </m:e>
                    </m:func>
                  </m:oMath>
                </a14:m>
                <a:endParaRPr lang="zh-CN" altLang="en-US" sz="1600" dirty="0">
                  <a:solidFill>
                    <a:schemeClr val="tx1"/>
                  </a:solidFill>
                  <a:latin typeface="汉仪文黑-85W" panose="00020600040101010101" pitchFamily="18" charset="-122"/>
                  <a:ea typeface="汉仪文黑-85W" panose="00020600040101010101" pitchFamily="18" charset="-122"/>
                </a:endParaRPr>
              </a:p>
            </p:txBody>
          </p:sp>
        </mc:Choice>
        <mc:Fallback xmlns="">
          <p:sp>
            <p:nvSpPr>
              <p:cNvPr id="3" name="矩形 2">
                <a:extLst>
                  <a:ext uri="{FF2B5EF4-FFF2-40B4-BE49-F238E27FC236}">
                    <a16:creationId xmlns:a16="http://schemas.microsoft.com/office/drawing/2014/main" id="{5BA9A60C-0B65-4BE2-A4D5-78AD7ABC5414}"/>
                  </a:ext>
                </a:extLst>
              </p:cNvPr>
              <p:cNvSpPr>
                <a:spLocks noRot="1" noChangeAspect="1" noMove="1" noResize="1" noEditPoints="1" noAdjustHandles="1" noChangeArrowheads="1" noChangeShapeType="1" noTextEdit="1"/>
              </p:cNvSpPr>
              <p:nvPr/>
            </p:nvSpPr>
            <p:spPr>
              <a:xfrm>
                <a:off x="6859710" y="4928302"/>
                <a:ext cx="4308890" cy="488480"/>
              </a:xfrm>
              <a:prstGeom prst="rect">
                <a:avLst/>
              </a:prstGeom>
              <a:blipFill>
                <a:blip r:embed="rId13"/>
                <a:stretch>
                  <a:fillRect/>
                </a:stretch>
              </a:blipFill>
              <a:ln>
                <a:solidFill>
                  <a:schemeClr val="tx1"/>
                </a:solidFill>
              </a:ln>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FDD6525-0DF8-4559-AA2E-588AEEEF38D0}"/>
              </a:ext>
            </a:extLst>
          </p:cNvPr>
          <p:cNvSpPr txBox="1"/>
          <p:nvPr/>
        </p:nvSpPr>
        <p:spPr>
          <a:xfrm>
            <a:off x="9980281" y="2891943"/>
            <a:ext cx="1568991" cy="369332"/>
          </a:xfrm>
          <a:prstGeom prst="rect">
            <a:avLst/>
          </a:prstGeom>
          <a:noFill/>
        </p:spPr>
        <p:txBody>
          <a:bodyPr wrap="square" rtlCol="0">
            <a:spAutoFit/>
          </a:bodyPr>
          <a:lstStyle/>
          <a:p>
            <a:pPr algn="r"/>
            <a:r>
              <a:rPr lang="en-US" altLang="zh-CN" sz="900" dirty="0">
                <a:solidFill>
                  <a:schemeClr val="bg1">
                    <a:lumMod val="65000"/>
                  </a:schemeClr>
                </a:solidFill>
                <a:latin typeface="楷体" panose="02010609060101010101" pitchFamily="49" charset="-122"/>
                <a:ea typeface="楷体" panose="02010609060101010101" pitchFamily="49" charset="-122"/>
              </a:rPr>
              <a:t>BiliBili</a:t>
            </a:r>
          </a:p>
          <a:p>
            <a:pPr algn="r"/>
            <a:r>
              <a:rPr lang="en-US" altLang="zh-CN" sz="900" dirty="0">
                <a:solidFill>
                  <a:schemeClr val="bg1">
                    <a:lumMod val="65000"/>
                  </a:schemeClr>
                </a:solidFill>
                <a:latin typeface="楷体" panose="02010609060101010101" pitchFamily="49" charset="-122"/>
                <a:ea typeface="楷体" panose="02010609060101010101" pitchFamily="49" charset="-122"/>
              </a:rPr>
              <a:t>@</a:t>
            </a:r>
            <a:r>
              <a:rPr lang="zh-CN" altLang="en-US" sz="900" dirty="0">
                <a:solidFill>
                  <a:schemeClr val="bg1">
                    <a:lumMod val="65000"/>
                  </a:schemeClr>
                </a:solidFill>
                <a:latin typeface="楷体" panose="02010609060101010101" pitchFamily="49" charset="-122"/>
                <a:ea typeface="楷体" panose="02010609060101010101" pitchFamily="49" charset="-122"/>
              </a:rPr>
              <a:t>数小理</a:t>
            </a:r>
          </a:p>
        </p:txBody>
      </p:sp>
      <p:sp>
        <p:nvSpPr>
          <p:cNvPr id="10" name="文本框 9">
            <a:extLst>
              <a:ext uri="{FF2B5EF4-FFF2-40B4-BE49-F238E27FC236}">
                <a16:creationId xmlns:a16="http://schemas.microsoft.com/office/drawing/2014/main" id="{ECA13BC2-CFAD-4C65-8E0A-D634B4EC5868}"/>
              </a:ext>
            </a:extLst>
          </p:cNvPr>
          <p:cNvSpPr txBox="1"/>
          <p:nvPr/>
        </p:nvSpPr>
        <p:spPr>
          <a:xfrm>
            <a:off x="6489050" y="2891943"/>
            <a:ext cx="845200" cy="369332"/>
          </a:xfrm>
          <a:prstGeom prst="rect">
            <a:avLst/>
          </a:prstGeom>
          <a:noFill/>
        </p:spPr>
        <p:txBody>
          <a:bodyPr wrap="square" rtlCol="0">
            <a:spAutoFit/>
          </a:bodyPr>
          <a:lstStyle/>
          <a:p>
            <a:r>
              <a:rPr lang="zh-CN" altLang="en-US" sz="900" dirty="0">
                <a:solidFill>
                  <a:schemeClr val="bg1">
                    <a:lumMod val="65000"/>
                  </a:schemeClr>
                </a:solidFill>
                <a:latin typeface="楷体" panose="02010609060101010101" pitchFamily="49" charset="-122"/>
                <a:ea typeface="楷体" panose="02010609060101010101" pitchFamily="49" charset="-122"/>
              </a:rPr>
              <a:t>小红书</a:t>
            </a:r>
            <a:r>
              <a:rPr lang="en-US" altLang="zh-CN" sz="900" dirty="0">
                <a:solidFill>
                  <a:schemeClr val="bg1">
                    <a:lumMod val="65000"/>
                  </a:schemeClr>
                </a:solidFill>
                <a:latin typeface="楷体" panose="02010609060101010101" pitchFamily="49" charset="-122"/>
                <a:ea typeface="楷体" panose="02010609060101010101" pitchFamily="49" charset="-122"/>
              </a:rPr>
              <a:t> </a:t>
            </a:r>
          </a:p>
          <a:p>
            <a:r>
              <a:rPr lang="en-US" altLang="zh-CN" sz="900" dirty="0">
                <a:solidFill>
                  <a:schemeClr val="bg1">
                    <a:lumMod val="65000"/>
                  </a:schemeClr>
                </a:solidFill>
                <a:latin typeface="楷体" panose="02010609060101010101" pitchFamily="49" charset="-122"/>
                <a:ea typeface="楷体" panose="02010609060101010101" pitchFamily="49" charset="-122"/>
              </a:rPr>
              <a:t>@OnetoInfty</a:t>
            </a:r>
            <a:endParaRPr lang="zh-CN" altLang="en-US" sz="900" dirty="0">
              <a:solidFill>
                <a:schemeClr val="bg1">
                  <a:lumMod val="65000"/>
                </a:schemeClr>
              </a:solidFill>
              <a:latin typeface="楷体" panose="02010609060101010101" pitchFamily="49" charset="-122"/>
              <a:ea typeface="楷体" panose="02010609060101010101" pitchFamily="49" charset="-122"/>
            </a:endParaRPr>
          </a:p>
        </p:txBody>
      </p:sp>
      <p:pic>
        <p:nvPicPr>
          <p:cNvPr id="11" name="图片 10">
            <a:extLst>
              <a:ext uri="{FF2B5EF4-FFF2-40B4-BE49-F238E27FC236}">
                <a16:creationId xmlns:a16="http://schemas.microsoft.com/office/drawing/2014/main" id="{380C9EE6-C952-4505-A5D4-C116EF6D4E48}"/>
              </a:ext>
            </a:extLst>
          </p:cNvPr>
          <p:cNvPicPr>
            <a:picLocks noChangeAspect="1"/>
          </p:cNvPicPr>
          <p:nvPr/>
        </p:nvPicPr>
        <p:blipFill rotWithShape="1">
          <a:blip r:embed="rId14"/>
          <a:srcRect b="2940"/>
          <a:stretch/>
        </p:blipFill>
        <p:spPr>
          <a:xfrm>
            <a:off x="507459" y="2691834"/>
            <a:ext cx="1958800" cy="2506832"/>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9308DF8A-0738-451A-BB16-76B1F9D71FBD}"/>
              </a:ext>
            </a:extLst>
          </p:cNvPr>
          <p:cNvPicPr>
            <a:picLocks noChangeAspect="1"/>
          </p:cNvPicPr>
          <p:nvPr/>
        </p:nvPicPr>
        <p:blipFill>
          <a:blip r:embed="rId15"/>
          <a:stretch>
            <a:fillRect/>
          </a:stretch>
        </p:blipFill>
        <p:spPr>
          <a:xfrm>
            <a:off x="2542634" y="2691834"/>
            <a:ext cx="1958800" cy="2515002"/>
          </a:xfrm>
          <a:prstGeom prst="rect">
            <a:avLst/>
          </a:prstGeom>
          <a:ln>
            <a:noFill/>
          </a:ln>
          <a:effectLst>
            <a:outerShdw blurRad="292100" dist="139700" dir="2700000" algn="tl" rotWithShape="0">
              <a:srgbClr val="333333">
                <a:alpha val="65000"/>
              </a:srgbClr>
            </a:outerShdw>
          </a:effectLst>
        </p:spPr>
      </p:pic>
      <p:sp>
        <p:nvSpPr>
          <p:cNvPr id="13" name="弧形 12">
            <a:extLst>
              <a:ext uri="{FF2B5EF4-FFF2-40B4-BE49-F238E27FC236}">
                <a16:creationId xmlns:a16="http://schemas.microsoft.com/office/drawing/2014/main" id="{334547DB-1659-4789-8B1C-FE8D0D6F121E}"/>
              </a:ext>
            </a:extLst>
          </p:cNvPr>
          <p:cNvSpPr/>
          <p:nvPr/>
        </p:nvSpPr>
        <p:spPr>
          <a:xfrm>
            <a:off x="3279004" y="3819969"/>
            <a:ext cx="142875" cy="142875"/>
          </a:xfrm>
          <a:prstGeom prst="arc">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sp>
        <p:nvSpPr>
          <p:cNvPr id="19" name="弧形 18">
            <a:extLst>
              <a:ext uri="{FF2B5EF4-FFF2-40B4-BE49-F238E27FC236}">
                <a16:creationId xmlns:a16="http://schemas.microsoft.com/office/drawing/2014/main" id="{54F5AA41-B471-4BEA-AA11-0040843BDAD9}"/>
              </a:ext>
            </a:extLst>
          </p:cNvPr>
          <p:cNvSpPr/>
          <p:nvPr/>
        </p:nvSpPr>
        <p:spPr>
          <a:xfrm rot="16200000">
            <a:off x="1262085" y="3802375"/>
            <a:ext cx="142875" cy="142875"/>
          </a:xfrm>
          <a:prstGeom prst="arc">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C00000"/>
              </a:solidFill>
            </a:endParaRPr>
          </a:p>
        </p:txBody>
      </p:sp>
      <p:grpSp>
        <p:nvGrpSpPr>
          <p:cNvPr id="20" name="组合 19">
            <a:extLst>
              <a:ext uri="{FF2B5EF4-FFF2-40B4-BE49-F238E27FC236}">
                <a16:creationId xmlns:a16="http://schemas.microsoft.com/office/drawing/2014/main" id="{245B3EBE-C9BB-47AC-B24E-E46F04BBB1B5}"/>
              </a:ext>
            </a:extLst>
          </p:cNvPr>
          <p:cNvGrpSpPr/>
          <p:nvPr/>
        </p:nvGrpSpPr>
        <p:grpSpPr>
          <a:xfrm>
            <a:off x="869950" y="3527013"/>
            <a:ext cx="4701618" cy="433209"/>
            <a:chOff x="869950" y="3575050"/>
            <a:chExt cx="4701618" cy="433209"/>
          </a:xfrm>
        </p:grpSpPr>
        <p:sp>
          <p:nvSpPr>
            <p:cNvPr id="12" name="矩形 11">
              <a:extLst>
                <a:ext uri="{FF2B5EF4-FFF2-40B4-BE49-F238E27FC236}">
                  <a16:creationId xmlns:a16="http://schemas.microsoft.com/office/drawing/2014/main" id="{E6F7692E-78C1-4707-815C-B9658FB60E47}"/>
                </a:ext>
              </a:extLst>
            </p:cNvPr>
            <p:cNvSpPr/>
            <p:nvPr/>
          </p:nvSpPr>
          <p:spPr>
            <a:xfrm>
              <a:off x="869950" y="3575050"/>
              <a:ext cx="3232150" cy="114300"/>
            </a:xfrm>
            <a:prstGeom prst="rect">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大括号 14">
              <a:extLst>
                <a:ext uri="{FF2B5EF4-FFF2-40B4-BE49-F238E27FC236}">
                  <a16:creationId xmlns:a16="http://schemas.microsoft.com/office/drawing/2014/main" id="{4D1ADE2E-0C3C-4891-A90E-2C8E64485B4B}"/>
                </a:ext>
              </a:extLst>
            </p:cNvPr>
            <p:cNvSpPr/>
            <p:nvPr/>
          </p:nvSpPr>
          <p:spPr>
            <a:xfrm>
              <a:off x="4210509" y="3689350"/>
              <a:ext cx="91258" cy="318909"/>
            </a:xfrm>
            <a:prstGeom prst="rightBrace">
              <a:avLst>
                <a:gd name="adj1" fmla="val 63828"/>
                <a:gd name="adj2"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178B3A8-8E0C-43B4-9196-77F34DD941B4}"/>
                    </a:ext>
                  </a:extLst>
                </p:cNvPr>
                <p:cNvSpPr txBox="1"/>
                <p:nvPr/>
              </p:nvSpPr>
              <p:spPr>
                <a:xfrm>
                  <a:off x="4696200" y="3689350"/>
                  <a:ext cx="875368" cy="246221"/>
                </a:xfrm>
                <a:prstGeom prst="rect">
                  <a:avLst/>
                </a:prstGeom>
                <a:noFill/>
              </p:spPr>
              <p:txBody>
                <a:bodyPr wrap="none" lIns="0" tIns="0" rIns="0" bIns="0" rtlCol="0">
                  <a:spAutoFit/>
                </a:bodyPr>
                <a:lstStyle/>
                <a:p>
                  <a14:m>
                    <m:oMath xmlns:m="http://schemas.openxmlformats.org/officeDocument/2006/math">
                      <m:func>
                        <m:funcPr>
                          <m:ctrlPr>
                            <a:rPr lang="en-US" altLang="zh-CN" sz="1600" b="0" i="1" smtClean="0">
                              <a:solidFill>
                                <a:schemeClr val="accent2"/>
                              </a:solidFill>
                              <a:latin typeface="Cambria Math" panose="02040503050406030204" pitchFamily="18" charset="0"/>
                            </a:rPr>
                          </m:ctrlPr>
                        </m:funcPr>
                        <m:fName>
                          <m:r>
                            <m:rPr>
                              <m:sty m:val="p"/>
                            </m:rPr>
                            <a:rPr lang="en-US" altLang="zh-CN" sz="1600" b="0" i="0" smtClean="0">
                              <a:solidFill>
                                <a:schemeClr val="accent2"/>
                              </a:solidFill>
                              <a:latin typeface="Cambria Math" panose="02040503050406030204" pitchFamily="18" charset="0"/>
                            </a:rPr>
                            <m:t>cos</m:t>
                          </m:r>
                        </m:fName>
                        <m:e>
                          <m:r>
                            <a:rPr lang="zh-CN" altLang="en-US" sz="1600" b="0" i="1" smtClean="0">
                              <a:solidFill>
                                <a:schemeClr val="accent2"/>
                              </a:solidFill>
                              <a:latin typeface="Cambria Math" panose="02040503050406030204" pitchFamily="18" charset="0"/>
                            </a:rPr>
                            <m:t>𝜑</m:t>
                          </m:r>
                        </m:e>
                      </m:func>
                    </m:oMath>
                  </a14:m>
                  <a:r>
                    <a:rPr lang="zh-CN" altLang="en-US" sz="1600" dirty="0">
                      <a:solidFill>
                        <a:schemeClr val="accent2"/>
                      </a:solidFill>
                      <a:latin typeface="楷体" panose="02010609060101010101" pitchFamily="49" charset="-122"/>
                      <a:ea typeface="楷体" panose="02010609060101010101" pitchFamily="49" charset="-122"/>
                    </a:rPr>
                    <a:t>相同</a:t>
                  </a:r>
                </a:p>
              </p:txBody>
            </p:sp>
          </mc:Choice>
          <mc:Fallback xmlns="">
            <p:sp>
              <p:nvSpPr>
                <p:cNvPr id="17" name="文本框 16">
                  <a:extLst>
                    <a:ext uri="{FF2B5EF4-FFF2-40B4-BE49-F238E27FC236}">
                      <a16:creationId xmlns:a16="http://schemas.microsoft.com/office/drawing/2014/main" id="{A178B3A8-8E0C-43B4-9196-77F34DD941B4}"/>
                    </a:ext>
                  </a:extLst>
                </p:cNvPr>
                <p:cNvSpPr txBox="1">
                  <a:spLocks noRot="1" noChangeAspect="1" noMove="1" noResize="1" noEditPoints="1" noAdjustHandles="1" noChangeArrowheads="1" noChangeShapeType="1" noTextEdit="1"/>
                </p:cNvSpPr>
                <p:nvPr/>
              </p:nvSpPr>
              <p:spPr>
                <a:xfrm>
                  <a:off x="4696200" y="3689350"/>
                  <a:ext cx="875368" cy="246221"/>
                </a:xfrm>
                <a:prstGeom prst="rect">
                  <a:avLst/>
                </a:prstGeom>
                <a:blipFill>
                  <a:blip r:embed="rId16"/>
                  <a:stretch>
                    <a:fillRect l="-5556" t="-26829" r="-13889" b="-46341"/>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0AC06C6C-F37D-46D7-A0A1-7DA600E02F16}"/>
              </a:ext>
            </a:extLst>
          </p:cNvPr>
          <p:cNvGrpSpPr/>
          <p:nvPr/>
        </p:nvGrpSpPr>
        <p:grpSpPr>
          <a:xfrm>
            <a:off x="986339" y="3960223"/>
            <a:ext cx="4557978" cy="446289"/>
            <a:chOff x="986339" y="4008260"/>
            <a:chExt cx="4557978" cy="446289"/>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ADDFCE5-17BE-41C7-A141-C1FDF40298FC}"/>
                    </a:ext>
                  </a:extLst>
                </p:cNvPr>
                <p:cNvSpPr txBox="1"/>
                <p:nvPr/>
              </p:nvSpPr>
              <p:spPr>
                <a:xfrm>
                  <a:off x="4696200" y="4208328"/>
                  <a:ext cx="848117" cy="246221"/>
                </a:xfrm>
                <a:prstGeom prst="rect">
                  <a:avLst/>
                </a:prstGeom>
                <a:noFill/>
              </p:spPr>
              <p:txBody>
                <a:bodyPr wrap="none" lIns="0" tIns="0" rIns="0" bIns="0" rtlCol="0">
                  <a:spAutoFit/>
                </a:bodyPr>
                <a:lstStyle/>
                <a:p>
                  <a14:m>
                    <m:oMath xmlns:m="http://schemas.openxmlformats.org/officeDocument/2006/math">
                      <m:func>
                        <m:funcPr>
                          <m:ctrlPr>
                            <a:rPr lang="en-US" altLang="zh-CN" sz="1600" b="0" i="1" smtClean="0">
                              <a:solidFill>
                                <a:srgbClr val="C00000"/>
                              </a:solidFill>
                              <a:latin typeface="Cambria Math" panose="02040503050406030204" pitchFamily="18" charset="0"/>
                            </a:rPr>
                          </m:ctrlPr>
                        </m:funcPr>
                        <m:fName>
                          <m:r>
                            <m:rPr>
                              <m:sty m:val="p"/>
                            </m:rPr>
                            <a:rPr lang="en-US" altLang="zh-CN" sz="1600" b="0" i="0" smtClean="0">
                              <a:solidFill>
                                <a:srgbClr val="C00000"/>
                              </a:solidFill>
                              <a:latin typeface="Cambria Math" panose="02040503050406030204" pitchFamily="18" charset="0"/>
                            </a:rPr>
                            <m:t>sin</m:t>
                          </m:r>
                        </m:fName>
                        <m:e>
                          <m:r>
                            <a:rPr lang="zh-CN" altLang="en-US" sz="1600" b="0" i="1" smtClean="0">
                              <a:solidFill>
                                <a:srgbClr val="C00000"/>
                              </a:solidFill>
                              <a:latin typeface="Cambria Math" panose="02040503050406030204" pitchFamily="18" charset="0"/>
                            </a:rPr>
                            <m:t>𝜑</m:t>
                          </m:r>
                        </m:e>
                      </m:func>
                    </m:oMath>
                  </a14:m>
                  <a:r>
                    <a:rPr lang="zh-CN" altLang="en-US" sz="1600" dirty="0">
                      <a:solidFill>
                        <a:srgbClr val="C00000"/>
                      </a:solidFill>
                      <a:latin typeface="楷体" panose="02010609060101010101" pitchFamily="49" charset="-122"/>
                      <a:ea typeface="楷体" panose="02010609060101010101" pitchFamily="49" charset="-122"/>
                    </a:rPr>
                    <a:t>不同</a:t>
                  </a:r>
                </a:p>
              </p:txBody>
            </p:sp>
          </mc:Choice>
          <mc:Fallback xmlns="">
            <p:sp>
              <p:nvSpPr>
                <p:cNvPr id="22" name="文本框 21">
                  <a:extLst>
                    <a:ext uri="{FF2B5EF4-FFF2-40B4-BE49-F238E27FC236}">
                      <a16:creationId xmlns:a16="http://schemas.microsoft.com/office/drawing/2014/main" id="{CADDFCE5-17BE-41C7-A141-C1FDF40298FC}"/>
                    </a:ext>
                  </a:extLst>
                </p:cNvPr>
                <p:cNvSpPr txBox="1">
                  <a:spLocks noRot="1" noChangeAspect="1" noMove="1" noResize="1" noEditPoints="1" noAdjustHandles="1" noChangeArrowheads="1" noChangeShapeType="1" noTextEdit="1"/>
                </p:cNvSpPr>
                <p:nvPr/>
              </p:nvSpPr>
              <p:spPr>
                <a:xfrm>
                  <a:off x="4696200" y="4208328"/>
                  <a:ext cx="848117" cy="246221"/>
                </a:xfrm>
                <a:prstGeom prst="rect">
                  <a:avLst/>
                </a:prstGeom>
                <a:blipFill>
                  <a:blip r:embed="rId17"/>
                  <a:stretch>
                    <a:fillRect l="-7857" t="-26829" r="-13571" b="-46341"/>
                  </a:stretch>
                </a:blipFill>
              </p:spPr>
              <p:txBody>
                <a:bodyPr/>
                <a:lstStyle/>
                <a:p>
                  <a:r>
                    <a:rPr lang="zh-CN" altLang="en-US">
                      <a:noFill/>
                    </a:rPr>
                    <a:t> </a:t>
                  </a:r>
                </a:p>
              </p:txBody>
            </p:sp>
          </mc:Fallback>
        </mc:AlternateContent>
        <p:sp>
          <p:nvSpPr>
            <p:cNvPr id="23" name="右大括号 22">
              <a:extLst>
                <a:ext uri="{FF2B5EF4-FFF2-40B4-BE49-F238E27FC236}">
                  <a16:creationId xmlns:a16="http://schemas.microsoft.com/office/drawing/2014/main" id="{62C554A9-0ECF-404D-AA7C-DC0D90877624}"/>
                </a:ext>
              </a:extLst>
            </p:cNvPr>
            <p:cNvSpPr/>
            <p:nvPr/>
          </p:nvSpPr>
          <p:spPr>
            <a:xfrm rot="5400000">
              <a:off x="3489831" y="3902393"/>
              <a:ext cx="74560" cy="347183"/>
            </a:xfrm>
            <a:prstGeom prst="rightBrace">
              <a:avLst>
                <a:gd name="adj1" fmla="val 63828"/>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右大括号 24">
              <a:extLst>
                <a:ext uri="{FF2B5EF4-FFF2-40B4-BE49-F238E27FC236}">
                  <a16:creationId xmlns:a16="http://schemas.microsoft.com/office/drawing/2014/main" id="{7B6D7EB7-F2A2-4A73-8774-37A898F850D5}"/>
                </a:ext>
              </a:extLst>
            </p:cNvPr>
            <p:cNvSpPr/>
            <p:nvPr/>
          </p:nvSpPr>
          <p:spPr>
            <a:xfrm rot="5400000">
              <a:off x="1122651" y="3871948"/>
              <a:ext cx="74560" cy="347183"/>
            </a:xfrm>
            <a:prstGeom prst="rightBrace">
              <a:avLst>
                <a:gd name="adj1" fmla="val 63828"/>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E28D664E-DC27-431C-9B31-2D74C708F8A5}"/>
              </a:ext>
            </a:extLst>
          </p:cNvPr>
          <p:cNvGrpSpPr/>
          <p:nvPr/>
        </p:nvGrpSpPr>
        <p:grpSpPr>
          <a:xfrm>
            <a:off x="4784501" y="4781540"/>
            <a:ext cx="1583600" cy="523803"/>
            <a:chOff x="4784501" y="4829577"/>
            <a:chExt cx="1583600" cy="523803"/>
          </a:xfrm>
        </p:grpSpPr>
        <p:sp>
          <p:nvSpPr>
            <p:cNvPr id="21" name="任意多边形: 形状 20">
              <a:extLst>
                <a:ext uri="{FF2B5EF4-FFF2-40B4-BE49-F238E27FC236}">
                  <a16:creationId xmlns:a16="http://schemas.microsoft.com/office/drawing/2014/main" id="{99FB36D6-4299-445C-A22A-3BECB0EDF2E0}"/>
                </a:ext>
              </a:extLst>
            </p:cNvPr>
            <p:cNvSpPr/>
            <p:nvPr/>
          </p:nvSpPr>
          <p:spPr>
            <a:xfrm>
              <a:off x="4784501" y="4829577"/>
              <a:ext cx="1539026" cy="523803"/>
            </a:xfrm>
            <a:custGeom>
              <a:avLst/>
              <a:gdLst>
                <a:gd name="connsiteX0" fmla="*/ 0 w 1539026"/>
                <a:gd name="connsiteY0" fmla="*/ 0 h 523803"/>
                <a:gd name="connsiteX1" fmla="*/ 231820 w 1539026"/>
                <a:gd name="connsiteY1" fmla="*/ 283336 h 523803"/>
                <a:gd name="connsiteX2" fmla="*/ 753414 w 1539026"/>
                <a:gd name="connsiteY2" fmla="*/ 489398 h 523803"/>
                <a:gd name="connsiteX3" fmla="*/ 1539026 w 1539026"/>
                <a:gd name="connsiteY3" fmla="*/ 521595 h 523803"/>
              </a:gdLst>
              <a:ahLst/>
              <a:cxnLst>
                <a:cxn ang="0">
                  <a:pos x="connsiteX0" y="connsiteY0"/>
                </a:cxn>
                <a:cxn ang="0">
                  <a:pos x="connsiteX1" y="connsiteY1"/>
                </a:cxn>
                <a:cxn ang="0">
                  <a:pos x="connsiteX2" y="connsiteY2"/>
                </a:cxn>
                <a:cxn ang="0">
                  <a:pos x="connsiteX3" y="connsiteY3"/>
                </a:cxn>
              </a:cxnLst>
              <a:rect l="l" t="t" r="r" b="b"/>
              <a:pathLst>
                <a:path w="1539026" h="523803">
                  <a:moveTo>
                    <a:pt x="0" y="0"/>
                  </a:moveTo>
                  <a:cubicBezTo>
                    <a:pt x="53125" y="100885"/>
                    <a:pt x="106251" y="201770"/>
                    <a:pt x="231820" y="283336"/>
                  </a:cubicBezTo>
                  <a:cubicBezTo>
                    <a:pt x="357389" y="364902"/>
                    <a:pt x="535546" y="449688"/>
                    <a:pt x="753414" y="489398"/>
                  </a:cubicBezTo>
                  <a:cubicBezTo>
                    <a:pt x="971282" y="529108"/>
                    <a:pt x="1255154" y="525351"/>
                    <a:pt x="1539026" y="521595"/>
                  </a:cubicBez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862E4854-F810-441C-B38A-7777EB0582A8}"/>
                </a:ext>
              </a:extLst>
            </p:cNvPr>
            <p:cNvSpPr txBox="1"/>
            <p:nvPr/>
          </p:nvSpPr>
          <p:spPr>
            <a:xfrm>
              <a:off x="5315915" y="4954043"/>
              <a:ext cx="1052186"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复变函数</a:t>
              </a:r>
            </a:p>
          </p:txBody>
        </p:sp>
      </p:gr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94EE5C1A-CC66-4766-B9C8-E5FCC7294E08}"/>
                  </a:ext>
                </a:extLst>
              </p:cNvPr>
              <p:cNvSpPr/>
              <p:nvPr/>
            </p:nvSpPr>
            <p:spPr>
              <a:xfrm>
                <a:off x="6854941" y="4926631"/>
                <a:ext cx="4308890" cy="4884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汉仪文黑-85W" panose="00020600040101010101" pitchFamily="18" charset="-122"/>
                    <a:ea typeface="汉仪文黑-85W" panose="00020600040101010101" pitchFamily="18" charset="-122"/>
                  </a:rPr>
                  <a:t>平面谐波波函数 </a:t>
                </a:r>
                <a14:m>
                  <m:oMath xmlns:m="http://schemas.openxmlformats.org/officeDocument/2006/math">
                    <m:r>
                      <a:rPr lang="en-US" altLang="zh-CN" sz="1600" b="0" i="1" smtClean="0">
                        <a:solidFill>
                          <a:schemeClr val="tx1"/>
                        </a:solidFill>
                        <a:latin typeface="Cambria Math" panose="02040503050406030204" pitchFamily="18" charset="0"/>
                      </a:rPr>
                      <m:t>𝑦</m:t>
                    </m:r>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𝑥</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𝑡</m:t>
                        </m:r>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func>
                      <m:funcPr>
                        <m:ctrlPr>
                          <a:rPr lang="en-US" altLang="zh-CN" sz="1600" b="0" i="1" smtClean="0">
                            <a:solidFill>
                              <a:schemeClr val="tx1"/>
                            </a:solidFill>
                            <a:latin typeface="Cambria Math" panose="02040503050406030204" pitchFamily="18" charset="0"/>
                          </a:rPr>
                        </m:ctrlPr>
                      </m:funcPr>
                      <m:fName>
                        <m:r>
                          <m:rPr>
                            <m:sty m:val="p"/>
                          </m:rPr>
                          <a:rPr lang="en-US" altLang="zh-CN" sz="1600" b="0" i="0" smtClean="0">
                            <a:solidFill>
                              <a:schemeClr val="tx1"/>
                            </a:solidFill>
                            <a:latin typeface="Cambria Math" panose="02040503050406030204" pitchFamily="18" charset="0"/>
                          </a:rPr>
                          <m:t>cos</m:t>
                        </m:r>
                      </m:fName>
                      <m:e>
                        <m:r>
                          <a:rPr lang="en-US" altLang="zh-CN" sz="1600" b="0" i="1" smtClean="0">
                            <a:solidFill>
                              <a:schemeClr val="tx1"/>
                            </a:solidFill>
                            <a:latin typeface="Cambria Math" panose="02040503050406030204" pitchFamily="18" charset="0"/>
                          </a:rPr>
                          <m:t>2</m:t>
                        </m:r>
                        <m:r>
                          <a:rPr lang="zh-CN" altLang="en-US" sz="1600" b="0" i="1" smtClean="0">
                            <a:solidFill>
                              <a:schemeClr val="tx1"/>
                            </a:solidFill>
                            <a:latin typeface="Cambria Math" panose="02040503050406030204" pitchFamily="18" charset="0"/>
                          </a:rPr>
                          <m:t>𝜋</m:t>
                        </m:r>
                        <m:r>
                          <a:rPr lang="en-US" altLang="zh-CN" sz="1600" b="0" i="1" smtClean="0">
                            <a:solidFill>
                              <a:schemeClr val="tx1"/>
                            </a:solidFill>
                            <a:latin typeface="Cambria Math" panose="02040503050406030204" pitchFamily="18" charset="0"/>
                          </a:rPr>
                          <m:t>(</m:t>
                        </m:r>
                        <m:r>
                          <a:rPr lang="zh-CN" altLang="en-US" sz="1600" b="0" i="1" smtClean="0">
                            <a:solidFill>
                              <a:schemeClr val="tx1"/>
                            </a:solidFill>
                            <a:latin typeface="Cambria Math" panose="02040503050406030204" pitchFamily="18" charset="0"/>
                          </a:rPr>
                          <m:t>𝜈</m:t>
                        </m:r>
                        <m:r>
                          <a:rPr lang="en-US" altLang="zh-CN" sz="1600" b="0" i="1" smtClean="0">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rPr>
                          <m:t>−</m:t>
                        </m:r>
                        <m:f>
                          <m:fPr>
                            <m:ctrlPr>
                              <a:rPr lang="en-US" altLang="zh-CN" sz="1600" b="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𝑥</m:t>
                            </m:r>
                          </m:num>
                          <m:den>
                            <m:r>
                              <a:rPr lang="zh-CN" altLang="en-US" sz="1600" b="0" i="1" smtClean="0">
                                <a:solidFill>
                                  <a:schemeClr val="tx1"/>
                                </a:solidFill>
                                <a:latin typeface="Cambria Math" panose="02040503050406030204" pitchFamily="18" charset="0"/>
                              </a:rPr>
                              <m:t>𝜆</m:t>
                            </m:r>
                          </m:den>
                        </m:f>
                        <m:r>
                          <a:rPr lang="en-US" altLang="zh-CN" sz="1600" b="0" i="1" smtClean="0">
                            <a:solidFill>
                              <a:schemeClr val="tx1"/>
                            </a:solidFill>
                            <a:latin typeface="Cambria Math" panose="02040503050406030204" pitchFamily="18" charset="0"/>
                          </a:rPr>
                          <m:t>)</m:t>
                        </m:r>
                      </m:e>
                    </m:func>
                  </m:oMath>
                </a14:m>
                <a:endParaRPr lang="zh-CN" altLang="en-US" sz="1600" dirty="0">
                  <a:solidFill>
                    <a:schemeClr val="tx1"/>
                  </a:solidFill>
                  <a:latin typeface="汉仪文黑-85W" panose="00020600040101010101" pitchFamily="18" charset="-122"/>
                  <a:ea typeface="汉仪文黑-85W" panose="00020600040101010101" pitchFamily="18" charset="-122"/>
                </a:endParaRPr>
              </a:p>
            </p:txBody>
          </p:sp>
        </mc:Choice>
        <mc:Fallback xmlns="">
          <p:sp>
            <p:nvSpPr>
              <p:cNvPr id="30" name="矩形 29">
                <a:extLst>
                  <a:ext uri="{FF2B5EF4-FFF2-40B4-BE49-F238E27FC236}">
                    <a16:creationId xmlns:a16="http://schemas.microsoft.com/office/drawing/2014/main" id="{94EE5C1A-CC66-4766-B9C8-E5FCC7294E08}"/>
                  </a:ext>
                </a:extLst>
              </p:cNvPr>
              <p:cNvSpPr>
                <a:spLocks noRot="1" noChangeAspect="1" noMove="1" noResize="1" noEditPoints="1" noAdjustHandles="1" noChangeArrowheads="1" noChangeShapeType="1" noTextEdit="1"/>
              </p:cNvSpPr>
              <p:nvPr/>
            </p:nvSpPr>
            <p:spPr>
              <a:xfrm>
                <a:off x="6854941" y="4926631"/>
                <a:ext cx="4308890" cy="488480"/>
              </a:xfrm>
              <a:prstGeom prst="rect">
                <a:avLst/>
              </a:prstGeom>
              <a:blipFill>
                <a:blip r:embed="rId18"/>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BAAE8EE-D05A-439B-8BCF-84DBE2B5C075}"/>
                  </a:ext>
                </a:extLst>
              </p:cNvPr>
              <p:cNvSpPr txBox="1"/>
              <p:nvPr/>
            </p:nvSpPr>
            <p:spPr>
              <a:xfrm>
                <a:off x="6854940" y="5448263"/>
                <a:ext cx="4308889" cy="315681"/>
              </a:xfrm>
              <a:prstGeom prst="rect">
                <a:avLst/>
              </a:prstGeom>
              <a:noFill/>
            </p:spPr>
            <p:txBody>
              <a:bodyPr wrap="square" rtlCol="0">
                <a:spAutoFit/>
              </a:bodyPr>
              <a:lstStyle/>
              <a:p>
                <a:pPr algn="ctr"/>
                <a:r>
                  <a:rPr lang="zh-CN" altLang="en-US" sz="1400" dirty="0">
                    <a:solidFill>
                      <a:schemeClr val="bg1">
                        <a:lumMod val="50000"/>
                      </a:schemeClr>
                    </a:solidFill>
                    <a:latin typeface="楷体" panose="02010609060101010101" pitchFamily="49" charset="-122"/>
                    <a:ea typeface="楷体" panose="02010609060101010101" pitchFamily="49" charset="-122"/>
                  </a:rPr>
                  <a:t>欧拉公式 </a:t>
                </a:r>
                <a14:m>
                  <m:oMath xmlns:m="http://schemas.openxmlformats.org/officeDocument/2006/math">
                    <m:sSup>
                      <m:sSupPr>
                        <m:ctrlPr>
                          <a:rPr lang="en-US" altLang="zh-CN" sz="1400" b="0" i="1" smtClean="0">
                            <a:solidFill>
                              <a:schemeClr val="bg1">
                                <a:lumMod val="50000"/>
                              </a:schemeClr>
                            </a:solidFill>
                            <a:latin typeface="Cambria Math" panose="02040503050406030204" pitchFamily="18" charset="0"/>
                          </a:rPr>
                        </m:ctrlPr>
                      </m:sSupPr>
                      <m:e>
                        <m:r>
                          <a:rPr lang="en-US" altLang="zh-CN" sz="1400" b="0" i="1" smtClean="0">
                            <a:solidFill>
                              <a:schemeClr val="bg1">
                                <a:lumMod val="50000"/>
                              </a:schemeClr>
                            </a:solidFill>
                            <a:latin typeface="Cambria Math" panose="02040503050406030204" pitchFamily="18" charset="0"/>
                          </a:rPr>
                          <m:t>𝑒</m:t>
                        </m:r>
                      </m:e>
                      <m:sup>
                        <m:r>
                          <a:rPr lang="en-US" altLang="zh-CN" sz="1400" b="0" i="1" smtClean="0">
                            <a:solidFill>
                              <a:schemeClr val="bg1">
                                <a:lumMod val="50000"/>
                              </a:schemeClr>
                            </a:solidFill>
                            <a:latin typeface="Cambria Math" panose="02040503050406030204" pitchFamily="18" charset="0"/>
                          </a:rPr>
                          <m:t>−</m:t>
                        </m:r>
                        <m:r>
                          <m:rPr>
                            <m:sty m:val="p"/>
                          </m:rPr>
                          <a:rPr lang="en-US" altLang="zh-CN" sz="1400" b="0" i="0" smtClean="0">
                            <a:solidFill>
                              <a:schemeClr val="bg1">
                                <a:lumMod val="50000"/>
                              </a:schemeClr>
                            </a:solidFill>
                            <a:latin typeface="Cambria Math" panose="02040503050406030204" pitchFamily="18" charset="0"/>
                          </a:rPr>
                          <m:t>i</m:t>
                        </m:r>
                        <m:r>
                          <a:rPr lang="zh-CN" altLang="en-US" sz="1400" b="0" i="1" smtClean="0">
                            <a:solidFill>
                              <a:schemeClr val="bg1">
                                <a:lumMod val="50000"/>
                              </a:schemeClr>
                            </a:solidFill>
                            <a:latin typeface="Cambria Math" panose="02040503050406030204" pitchFamily="18" charset="0"/>
                          </a:rPr>
                          <m:t>𝜑</m:t>
                        </m:r>
                      </m:sup>
                    </m:sSup>
                    <m:r>
                      <a:rPr lang="en-US" altLang="zh-CN" sz="1400" b="0" i="1" smtClean="0">
                        <a:solidFill>
                          <a:schemeClr val="bg1">
                            <a:lumMod val="50000"/>
                          </a:schemeClr>
                        </a:solidFill>
                        <a:latin typeface="Cambria Math" panose="02040503050406030204" pitchFamily="18" charset="0"/>
                      </a:rPr>
                      <m:t>=</m:t>
                    </m:r>
                    <m:func>
                      <m:funcPr>
                        <m:ctrlPr>
                          <a:rPr lang="en-US" altLang="zh-CN" sz="1400" b="0" i="1" smtClean="0">
                            <a:solidFill>
                              <a:schemeClr val="bg1">
                                <a:lumMod val="50000"/>
                              </a:schemeClr>
                            </a:solidFill>
                            <a:latin typeface="Cambria Math" panose="02040503050406030204" pitchFamily="18" charset="0"/>
                          </a:rPr>
                        </m:ctrlPr>
                      </m:funcPr>
                      <m:fName>
                        <m:r>
                          <m:rPr>
                            <m:sty m:val="p"/>
                          </m:rPr>
                          <a:rPr lang="en-US" altLang="zh-CN" sz="1400" b="0" i="0" smtClean="0">
                            <a:solidFill>
                              <a:schemeClr val="bg1">
                                <a:lumMod val="50000"/>
                              </a:schemeClr>
                            </a:solidFill>
                            <a:latin typeface="Cambria Math" panose="02040503050406030204" pitchFamily="18" charset="0"/>
                          </a:rPr>
                          <m:t>cos</m:t>
                        </m:r>
                      </m:fName>
                      <m:e>
                        <m:r>
                          <a:rPr lang="zh-CN" altLang="en-US" sz="1400" b="0" i="1" smtClean="0">
                            <a:solidFill>
                              <a:schemeClr val="bg1">
                                <a:lumMod val="50000"/>
                              </a:schemeClr>
                            </a:solidFill>
                            <a:latin typeface="Cambria Math" panose="02040503050406030204" pitchFamily="18" charset="0"/>
                          </a:rPr>
                          <m:t>𝜑</m:t>
                        </m:r>
                      </m:e>
                    </m:func>
                    <m:r>
                      <a:rPr lang="en-US" altLang="zh-CN" sz="1400" b="0" i="1" smtClean="0">
                        <a:solidFill>
                          <a:schemeClr val="bg1">
                            <a:lumMod val="50000"/>
                          </a:schemeClr>
                        </a:solidFill>
                        <a:latin typeface="Cambria Math" panose="02040503050406030204" pitchFamily="18" charset="0"/>
                      </a:rPr>
                      <m:t>−</m:t>
                    </m:r>
                    <m:r>
                      <m:rPr>
                        <m:sty m:val="p"/>
                      </m:rPr>
                      <a:rPr lang="en-US" altLang="zh-CN" sz="1400" b="0" i="0" smtClean="0">
                        <a:solidFill>
                          <a:schemeClr val="bg1">
                            <a:lumMod val="50000"/>
                          </a:schemeClr>
                        </a:solidFill>
                        <a:latin typeface="Cambria Math" panose="02040503050406030204" pitchFamily="18" charset="0"/>
                      </a:rPr>
                      <m:t>i</m:t>
                    </m:r>
                    <m:func>
                      <m:funcPr>
                        <m:ctrlPr>
                          <a:rPr lang="en-US" altLang="zh-CN" sz="1400" b="0" i="1" smtClean="0">
                            <a:solidFill>
                              <a:schemeClr val="bg1">
                                <a:lumMod val="50000"/>
                              </a:schemeClr>
                            </a:solidFill>
                            <a:latin typeface="Cambria Math" panose="02040503050406030204" pitchFamily="18" charset="0"/>
                          </a:rPr>
                        </m:ctrlPr>
                      </m:funcPr>
                      <m:fName>
                        <m:r>
                          <m:rPr>
                            <m:sty m:val="p"/>
                          </m:rPr>
                          <a:rPr lang="en-US" altLang="zh-CN" sz="1400" b="0" i="0" smtClean="0">
                            <a:solidFill>
                              <a:schemeClr val="bg1">
                                <a:lumMod val="50000"/>
                              </a:schemeClr>
                            </a:solidFill>
                            <a:latin typeface="Cambria Math" panose="02040503050406030204" pitchFamily="18" charset="0"/>
                          </a:rPr>
                          <m:t>sin</m:t>
                        </m:r>
                      </m:fName>
                      <m:e>
                        <m:r>
                          <a:rPr lang="zh-CN" altLang="en-US" sz="1400" b="0" i="1" smtClean="0">
                            <a:solidFill>
                              <a:schemeClr val="bg1">
                                <a:lumMod val="50000"/>
                              </a:schemeClr>
                            </a:solidFill>
                            <a:latin typeface="Cambria Math" panose="02040503050406030204" pitchFamily="18" charset="0"/>
                          </a:rPr>
                          <m:t>𝜑</m:t>
                        </m:r>
                      </m:e>
                    </m:func>
                  </m:oMath>
                </a14:m>
                <a:endParaRPr lang="zh-CN" altLang="en-US" sz="1400" dirty="0">
                  <a:solidFill>
                    <a:schemeClr val="bg1">
                      <a:lumMod val="50000"/>
                    </a:schemeClr>
                  </a:solidFill>
                  <a:latin typeface="楷体" panose="02010609060101010101" pitchFamily="49" charset="-122"/>
                  <a:ea typeface="楷体" panose="02010609060101010101" pitchFamily="49" charset="-122"/>
                </a:endParaRPr>
              </a:p>
            </p:txBody>
          </p:sp>
        </mc:Choice>
        <mc:Fallback xmlns="">
          <p:sp>
            <p:nvSpPr>
              <p:cNvPr id="28" name="文本框 27">
                <a:extLst>
                  <a:ext uri="{FF2B5EF4-FFF2-40B4-BE49-F238E27FC236}">
                    <a16:creationId xmlns:a16="http://schemas.microsoft.com/office/drawing/2014/main" id="{5BAAE8EE-D05A-439B-8BCF-84DBE2B5C075}"/>
                  </a:ext>
                </a:extLst>
              </p:cNvPr>
              <p:cNvSpPr txBox="1">
                <a:spLocks noRot="1" noChangeAspect="1" noMove="1" noResize="1" noEditPoints="1" noAdjustHandles="1" noChangeArrowheads="1" noChangeShapeType="1" noTextEdit="1"/>
              </p:cNvSpPr>
              <p:nvPr/>
            </p:nvSpPr>
            <p:spPr>
              <a:xfrm>
                <a:off x="6854940" y="5448263"/>
                <a:ext cx="4308889" cy="315681"/>
              </a:xfrm>
              <a:prstGeom prst="rect">
                <a:avLst/>
              </a:prstGeom>
              <a:blipFill>
                <a:blip r:embed="rId19"/>
                <a:stretch>
                  <a:fillRect t="-3846"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1EF0690-B9B9-4EE7-9F22-F93130110A5F}"/>
                  </a:ext>
                </a:extLst>
              </p:cNvPr>
              <p:cNvSpPr/>
              <p:nvPr/>
            </p:nvSpPr>
            <p:spPr>
              <a:xfrm>
                <a:off x="6854939" y="4926631"/>
                <a:ext cx="4308890" cy="4884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汉仪文黑-85W" panose="00020600040101010101" pitchFamily="18" charset="-122"/>
                    <a:ea typeface="汉仪文黑-85W" panose="00020600040101010101" pitchFamily="18" charset="-122"/>
                  </a:rPr>
                  <a:t>平面谐波波函数 </a:t>
                </a:r>
                <a14:m>
                  <m:oMath xmlns:m="http://schemas.openxmlformats.org/officeDocument/2006/math">
                    <m:r>
                      <a:rPr lang="en-US" altLang="zh-CN" sz="1600" b="0" i="1" smtClean="0">
                        <a:solidFill>
                          <a:schemeClr val="tx1"/>
                        </a:solidFill>
                        <a:latin typeface="Cambria Math" panose="02040503050406030204" pitchFamily="18" charset="0"/>
                      </a:rPr>
                      <m:t>𝑦</m:t>
                    </m:r>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𝑥</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𝑡</m:t>
                        </m:r>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func>
                      <m:funcPr>
                        <m:ctrlPr>
                          <a:rPr lang="en-US" altLang="zh-CN" sz="1600" b="0" i="1" smtClean="0">
                            <a:solidFill>
                              <a:schemeClr val="tx1"/>
                            </a:solidFill>
                            <a:latin typeface="Cambria Math" panose="02040503050406030204" pitchFamily="18" charset="0"/>
                          </a:rPr>
                        </m:ctrlPr>
                      </m:funcPr>
                      <m:fName>
                        <m:r>
                          <m:rPr>
                            <m:sty m:val="p"/>
                          </m:rPr>
                          <a:rPr lang="en-US" altLang="zh-CN" sz="1600" b="0" i="0" smtClean="0">
                            <a:solidFill>
                              <a:schemeClr val="tx1"/>
                            </a:solidFill>
                            <a:latin typeface="Cambria Math" panose="02040503050406030204" pitchFamily="18" charset="0"/>
                          </a:rPr>
                          <m:t>cos</m:t>
                        </m:r>
                      </m:fName>
                      <m:e>
                        <m:r>
                          <a:rPr lang="en-US" altLang="zh-CN" sz="1600" b="0" i="1" smtClean="0">
                            <a:solidFill>
                              <a:schemeClr val="tx1"/>
                            </a:solidFill>
                            <a:latin typeface="Cambria Math" panose="02040503050406030204" pitchFamily="18" charset="0"/>
                          </a:rPr>
                          <m:t>[</m:t>
                        </m:r>
                        <m:r>
                          <a:rPr lang="zh-CN" altLang="en-US" sz="1600" b="0" i="1" smtClean="0">
                            <a:solidFill>
                              <a:schemeClr val="tx1"/>
                            </a:solidFill>
                            <a:latin typeface="Cambria Math" panose="02040503050406030204" pitchFamily="18" charset="0"/>
                          </a:rPr>
                          <m:t>𝜔</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rPr>
                          <m:t>−</m:t>
                        </m:r>
                        <m:f>
                          <m:fPr>
                            <m:ctrlPr>
                              <a:rPr lang="en-US" altLang="zh-CN" sz="1600" b="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𝑥</m:t>
                            </m:r>
                          </m:num>
                          <m:den>
                            <m:r>
                              <a:rPr lang="en-US" altLang="zh-CN" sz="1600" b="0" i="1" smtClean="0">
                                <a:solidFill>
                                  <a:schemeClr val="tx1"/>
                                </a:solidFill>
                                <a:latin typeface="Cambria Math" panose="02040503050406030204" pitchFamily="18" charset="0"/>
                              </a:rPr>
                              <m:t>𝑢</m:t>
                            </m:r>
                          </m:den>
                        </m:f>
                        <m:r>
                          <a:rPr lang="en-US" altLang="zh-CN" sz="1600" b="0" i="1" smtClean="0">
                            <a:solidFill>
                              <a:schemeClr val="tx1"/>
                            </a:solidFill>
                            <a:latin typeface="Cambria Math" panose="02040503050406030204" pitchFamily="18" charset="0"/>
                          </a:rPr>
                          <m:t>)]</m:t>
                        </m:r>
                      </m:e>
                    </m:func>
                  </m:oMath>
                </a14:m>
                <a:endParaRPr lang="zh-CN" altLang="en-US" sz="1600" dirty="0">
                  <a:solidFill>
                    <a:schemeClr val="tx1"/>
                  </a:solidFill>
                  <a:latin typeface="汉仪文黑-85W" panose="00020600040101010101" pitchFamily="18" charset="-122"/>
                  <a:ea typeface="汉仪文黑-85W" panose="00020600040101010101" pitchFamily="18" charset="-122"/>
                </a:endParaRPr>
              </a:p>
            </p:txBody>
          </p:sp>
        </mc:Choice>
        <mc:Fallback xmlns="">
          <p:sp>
            <p:nvSpPr>
              <p:cNvPr id="32" name="矩形 31">
                <a:extLst>
                  <a:ext uri="{FF2B5EF4-FFF2-40B4-BE49-F238E27FC236}">
                    <a16:creationId xmlns:a16="http://schemas.microsoft.com/office/drawing/2014/main" id="{91EF0690-B9B9-4EE7-9F22-F93130110A5F}"/>
                  </a:ext>
                </a:extLst>
              </p:cNvPr>
              <p:cNvSpPr>
                <a:spLocks noRot="1" noChangeAspect="1" noMove="1" noResize="1" noEditPoints="1" noAdjustHandles="1" noChangeArrowheads="1" noChangeShapeType="1" noTextEdit="1"/>
              </p:cNvSpPr>
              <p:nvPr/>
            </p:nvSpPr>
            <p:spPr>
              <a:xfrm>
                <a:off x="6854939" y="4926631"/>
                <a:ext cx="4308890" cy="488480"/>
              </a:xfrm>
              <a:prstGeom prst="rect">
                <a:avLst/>
              </a:prstGeom>
              <a:blipFill>
                <a:blip r:embed="rId20"/>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A23CE02-1728-451F-9EC4-13ECA4EE60F6}"/>
                  </a:ext>
                </a:extLst>
              </p:cNvPr>
              <p:cNvSpPr txBox="1"/>
              <p:nvPr/>
            </p:nvSpPr>
            <p:spPr>
              <a:xfrm>
                <a:off x="6854939" y="5461200"/>
                <a:ext cx="4308889" cy="315681"/>
              </a:xfrm>
              <a:prstGeom prst="rect">
                <a:avLst/>
              </a:prstGeom>
              <a:noFill/>
            </p:spPr>
            <p:txBody>
              <a:bodyPr wrap="square" rtlCol="0">
                <a:spAutoFit/>
              </a:bodyPr>
              <a:lstStyle/>
              <a:p>
                <a:pPr algn="ctr"/>
                <a:r>
                  <a:rPr lang="zh-CN" altLang="en-US" sz="1400" dirty="0">
                    <a:solidFill>
                      <a:schemeClr val="bg1">
                        <a:lumMod val="50000"/>
                      </a:schemeClr>
                    </a:solidFill>
                    <a:latin typeface="楷体" panose="02010609060101010101" pitchFamily="49" charset="-122"/>
                    <a:ea typeface="楷体" panose="02010609060101010101" pitchFamily="49" charset="-122"/>
                  </a:rPr>
                  <a:t>频率</a:t>
                </a:r>
                <a14:m>
                  <m:oMath xmlns:m="http://schemas.openxmlformats.org/officeDocument/2006/math">
                    <m:r>
                      <m:rPr>
                        <m:sty m:val="p"/>
                      </m:rPr>
                      <a:rPr lang="el-GR" altLang="zh-CN" sz="1400" b="0" i="1" smtClean="0">
                        <a:solidFill>
                          <a:schemeClr val="bg1">
                            <a:lumMod val="50000"/>
                          </a:schemeClr>
                        </a:solidFill>
                        <a:latin typeface="Cambria Math" panose="02040503050406030204" pitchFamily="18" charset="0"/>
                        <a:ea typeface="Cambria Math" panose="02040503050406030204" pitchFamily="18" charset="0"/>
                      </a:rPr>
                      <m:t>ν</m:t>
                    </m:r>
                    <m:r>
                      <a:rPr lang="en-US" altLang="zh-CN" sz="1400" b="0" i="1" smtClean="0">
                        <a:solidFill>
                          <a:schemeClr val="bg1">
                            <a:lumMod val="50000"/>
                          </a:schemeClr>
                        </a:solidFill>
                        <a:latin typeface="Cambria Math" panose="02040503050406030204" pitchFamily="18" charset="0"/>
                        <a:ea typeface="Cambria Math" panose="02040503050406030204" pitchFamily="18" charset="0"/>
                      </a:rPr>
                      <m:t>=2</m:t>
                    </m:r>
                    <m:r>
                      <a:rPr lang="zh-CN" altLang="en-US" sz="1400" b="0" i="1" smtClean="0">
                        <a:solidFill>
                          <a:schemeClr val="bg1">
                            <a:lumMod val="50000"/>
                          </a:schemeClr>
                        </a:solidFill>
                        <a:latin typeface="Cambria Math" panose="02040503050406030204" pitchFamily="18" charset="0"/>
                        <a:ea typeface="Cambria Math" panose="02040503050406030204" pitchFamily="18" charset="0"/>
                      </a:rPr>
                      <m:t>𝜋𝜔</m:t>
                    </m:r>
                  </m:oMath>
                </a14:m>
                <a:r>
                  <a:rPr lang="zh-CN" altLang="en-US" sz="1400" dirty="0">
                    <a:solidFill>
                      <a:schemeClr val="bg1">
                        <a:lumMod val="50000"/>
                      </a:schemeClr>
                    </a:solidFill>
                    <a:latin typeface="楷体" panose="02010609060101010101" pitchFamily="49" charset="-122"/>
                    <a:ea typeface="楷体" panose="02010609060101010101" pitchFamily="49" charset="-122"/>
                  </a:rPr>
                  <a:t>  波长</a:t>
                </a:r>
                <a14:m>
                  <m:oMath xmlns:m="http://schemas.openxmlformats.org/officeDocument/2006/math">
                    <m:r>
                      <a:rPr lang="zh-CN" altLang="en-US" sz="1400" i="1" dirty="0" smtClean="0">
                        <a:solidFill>
                          <a:schemeClr val="bg1">
                            <a:lumMod val="50000"/>
                          </a:schemeClr>
                        </a:solidFill>
                        <a:latin typeface="Cambria Math" panose="02040503050406030204" pitchFamily="18" charset="0"/>
                        <a:ea typeface="楷体" panose="02010609060101010101" pitchFamily="49" charset="-122"/>
                      </a:rPr>
                      <m:t>𝜆</m:t>
                    </m:r>
                    <m:r>
                      <a:rPr lang="en-US" altLang="zh-CN" sz="1400" b="0" i="1" dirty="0" smtClean="0">
                        <a:solidFill>
                          <a:schemeClr val="bg1">
                            <a:lumMod val="50000"/>
                          </a:schemeClr>
                        </a:solidFill>
                        <a:latin typeface="Cambria Math" panose="02040503050406030204" pitchFamily="18" charset="0"/>
                        <a:ea typeface="楷体" panose="02010609060101010101" pitchFamily="49" charset="-122"/>
                      </a:rPr>
                      <m:t>=</m:t>
                    </m:r>
                    <m:r>
                      <a:rPr lang="en-US" altLang="zh-CN" sz="1400" b="0" i="1" dirty="0" smtClean="0">
                        <a:solidFill>
                          <a:schemeClr val="bg1">
                            <a:lumMod val="50000"/>
                          </a:schemeClr>
                        </a:solidFill>
                        <a:latin typeface="Cambria Math" panose="02040503050406030204" pitchFamily="18" charset="0"/>
                        <a:ea typeface="楷体" panose="02010609060101010101" pitchFamily="49" charset="-122"/>
                      </a:rPr>
                      <m:t>𝑢</m:t>
                    </m:r>
                    <m:r>
                      <a:rPr lang="en-US" altLang="zh-CN" sz="1400" b="0" i="1" dirty="0" smtClean="0">
                        <a:solidFill>
                          <a:schemeClr val="bg1">
                            <a:lumMod val="50000"/>
                          </a:schemeClr>
                        </a:solidFill>
                        <a:latin typeface="Cambria Math" panose="02040503050406030204" pitchFamily="18" charset="0"/>
                        <a:ea typeface="楷体" panose="02010609060101010101" pitchFamily="49" charset="-122"/>
                      </a:rPr>
                      <m:t>/</m:t>
                    </m:r>
                    <m:r>
                      <a:rPr lang="zh-CN" altLang="en-US" sz="1400" b="0" i="1" dirty="0" smtClean="0">
                        <a:solidFill>
                          <a:schemeClr val="bg1">
                            <a:lumMod val="50000"/>
                          </a:schemeClr>
                        </a:solidFill>
                        <a:latin typeface="Cambria Math" panose="02040503050406030204" pitchFamily="18" charset="0"/>
                        <a:ea typeface="楷体" panose="02010609060101010101" pitchFamily="49" charset="-122"/>
                      </a:rPr>
                      <m:t>𝜈</m:t>
                    </m:r>
                  </m:oMath>
                </a14:m>
                <a:endParaRPr lang="zh-CN" altLang="en-US" sz="1400" dirty="0">
                  <a:solidFill>
                    <a:schemeClr val="bg1">
                      <a:lumMod val="50000"/>
                    </a:schemeClr>
                  </a:solidFill>
                  <a:latin typeface="楷体" panose="02010609060101010101" pitchFamily="49" charset="-122"/>
                  <a:ea typeface="楷体" panose="02010609060101010101" pitchFamily="49" charset="-122"/>
                </a:endParaRPr>
              </a:p>
            </p:txBody>
          </p:sp>
        </mc:Choice>
        <mc:Fallback xmlns="">
          <p:sp>
            <p:nvSpPr>
              <p:cNvPr id="33" name="文本框 32">
                <a:extLst>
                  <a:ext uri="{FF2B5EF4-FFF2-40B4-BE49-F238E27FC236}">
                    <a16:creationId xmlns:a16="http://schemas.microsoft.com/office/drawing/2014/main" id="{3A23CE02-1728-451F-9EC4-13ECA4EE60F6}"/>
                  </a:ext>
                </a:extLst>
              </p:cNvPr>
              <p:cNvSpPr txBox="1">
                <a:spLocks noRot="1" noChangeAspect="1" noMove="1" noResize="1" noEditPoints="1" noAdjustHandles="1" noChangeArrowheads="1" noChangeShapeType="1" noTextEdit="1"/>
              </p:cNvSpPr>
              <p:nvPr/>
            </p:nvSpPr>
            <p:spPr>
              <a:xfrm>
                <a:off x="6854939" y="5461200"/>
                <a:ext cx="4308889" cy="315681"/>
              </a:xfrm>
              <a:prstGeom prst="rect">
                <a:avLst/>
              </a:prstGeom>
              <a:blipFill>
                <a:blip r:embed="rId21"/>
                <a:stretch>
                  <a:fillRect t="-5769" b="-1346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25008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xEl>
                                              <p:pRg st="2" end="2"/>
                                            </p:txEl>
                                          </p:spTgt>
                                        </p:tgtEl>
                                        <p:attrNameLst>
                                          <p:attrName>style.visibility</p:attrName>
                                        </p:attrNameLst>
                                      </p:cBhvr>
                                      <p:to>
                                        <p:strVal val="visible"/>
                                      </p:to>
                                    </p:set>
                                    <p:animEffect transition="in" filter="fade">
                                      <p:cBhvr>
                                        <p:cTn id="15" dur="500"/>
                                        <p:tgtEl>
                                          <p:spTgt spid="4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500"/>
                            </p:stCondLst>
                            <p:childTnLst>
                              <p:par>
                                <p:cTn id="28" presetID="1" presetClass="mediacall" presetSubtype="0" repeatCount="indefinite" fill="hold" nodeType="afterEffect">
                                  <p:stCondLst>
                                    <p:cond delay="0"/>
                                  </p:stCondLst>
                                  <p:childTnLst>
                                    <p:cmd type="call" cmd="playFrom(0.0)">
                                      <p:cBhvr>
                                        <p:cTn id="29" dur="17066" fill="hold"/>
                                        <p:tgtEl>
                                          <p:spTgt spid="2"/>
                                        </p:tgtEl>
                                      </p:cBhvr>
                                    </p:cmd>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1000"/>
                                        <p:tgtEl>
                                          <p:spTgt spid="32"/>
                                        </p:tgtEl>
                                      </p:cBhvr>
                                    </p:animEffect>
                                    <p:anim calcmode="lin" valueType="num">
                                      <p:cBhvr>
                                        <p:cTn id="35" dur="1000" fill="hold"/>
                                        <p:tgtEl>
                                          <p:spTgt spid="32"/>
                                        </p:tgtEl>
                                        <p:attrNameLst>
                                          <p:attrName>ppt_x</p:attrName>
                                        </p:attrNameLst>
                                      </p:cBhvr>
                                      <p:tavLst>
                                        <p:tav tm="0">
                                          <p:val>
                                            <p:strVal val="#ppt_x"/>
                                          </p:val>
                                        </p:tav>
                                        <p:tav tm="100000">
                                          <p:val>
                                            <p:strVal val="#ppt_x"/>
                                          </p:val>
                                        </p:tav>
                                      </p:tavLst>
                                    </p:anim>
                                    <p:anim calcmode="lin" valueType="num">
                                      <p:cBhvr>
                                        <p:cTn id="3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33"/>
                                        </p:tgtEl>
                                      </p:cBhvr>
                                    </p:animEffect>
                                    <p:set>
                                      <p:cBhvr>
                                        <p:cTn id="46" dur="1" fill="hold">
                                          <p:stCondLst>
                                            <p:cond delay="499"/>
                                          </p:stCondLst>
                                        </p:cTn>
                                        <p:tgtEl>
                                          <p:spTgt spid="33"/>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2"/>
                                        </p:tgtEl>
                                      </p:cBhvr>
                                    </p:animEffect>
                                    <p:set>
                                      <p:cBhvr>
                                        <p:cTn id="49" dur="1" fill="hold">
                                          <p:stCondLst>
                                            <p:cond delay="499"/>
                                          </p:stCondLst>
                                        </p:cTn>
                                        <p:tgtEl>
                                          <p:spTgt spid="32"/>
                                        </p:tgtEl>
                                        <p:attrNameLst>
                                          <p:attrName>style.visibility</p:attrName>
                                        </p:attrNameLst>
                                      </p:cBhvr>
                                      <p:to>
                                        <p:strVal val="hidden"/>
                                      </p:to>
                                    </p:set>
                                  </p:childTnLst>
                                </p:cTn>
                              </p:par>
                              <p:par>
                                <p:cTn id="50" presetID="4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par>
                          <p:cTn id="68" fill="hold">
                            <p:stCondLst>
                              <p:cond delay="500"/>
                            </p:stCondLst>
                            <p:childTnLst>
                              <p:par>
                                <p:cTn id="69" presetID="10" presetClass="entr" presetSubtype="0" fill="hold" grpId="1"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par>
                                <p:cTn id="72" presetID="10" presetClass="entr" presetSubtype="0" fill="hold" grpId="1"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left)">
                                      <p:cBhvr>
                                        <p:cTn id="84" dur="500"/>
                                        <p:tgtEl>
                                          <p:spTgt spid="27"/>
                                        </p:tgtEl>
                                      </p:cBhvr>
                                    </p:animEffect>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par>
                                <p:cTn id="89" presetID="42" presetClass="entr" presetSubtype="0" fill="hold" grpId="0" nodeType="with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1000"/>
                                        <p:tgtEl>
                                          <p:spTgt spid="3"/>
                                        </p:tgtEl>
                                      </p:cBhvr>
                                    </p:animEffect>
                                    <p:anim calcmode="lin" valueType="num">
                                      <p:cBhvr>
                                        <p:cTn id="92" dur="1000" fill="hold"/>
                                        <p:tgtEl>
                                          <p:spTgt spid="3"/>
                                        </p:tgtEl>
                                        <p:attrNameLst>
                                          <p:attrName>ppt_x</p:attrName>
                                        </p:attrNameLst>
                                      </p:cBhvr>
                                      <p:tavLst>
                                        <p:tav tm="0">
                                          <p:val>
                                            <p:strVal val="#ppt_x"/>
                                          </p:val>
                                        </p:tav>
                                        <p:tav tm="100000">
                                          <p:val>
                                            <p:strVal val="#ppt_x"/>
                                          </p:val>
                                        </p:tav>
                                      </p:tavLst>
                                    </p:anim>
                                    <p:anim calcmode="lin" valueType="num">
                                      <p:cBhvr>
                                        <p:cTn id="93" dur="1000" fill="hold"/>
                                        <p:tgtEl>
                                          <p:spTgt spid="3"/>
                                        </p:tgtEl>
                                        <p:attrNameLst>
                                          <p:attrName>ppt_y</p:attrName>
                                        </p:attrNameLst>
                                      </p:cBhvr>
                                      <p:tavLst>
                                        <p:tav tm="0">
                                          <p:val>
                                            <p:strVal val="#ppt_y+.1"/>
                                          </p:val>
                                        </p:tav>
                                        <p:tav tm="100000">
                                          <p:val>
                                            <p:strVal val="#ppt_y"/>
                                          </p:val>
                                        </p:tav>
                                      </p:tavLst>
                                    </p:anim>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
                                        </p:tgtEl>
                                      </p:cBhvr>
                                    </p:animEffect>
                                    <p:set>
                                      <p:cBhvr>
                                        <p:cTn id="102" dur="1" fill="hold">
                                          <p:stCondLst>
                                            <p:cond delay="499"/>
                                          </p:stCondLst>
                                        </p:cTn>
                                        <p:tgtEl>
                                          <p:spTgt spid="2"/>
                                        </p:tgtEl>
                                        <p:attrNameLst>
                                          <p:attrName>style.visibility</p:attrName>
                                        </p:attrNameLst>
                                      </p:cBhvr>
                                      <p:to>
                                        <p:strVal val="hidden"/>
                                      </p:to>
                                    </p:set>
                                    <p:cmd type="call" cmd="stop">
                                      <p:cBhvr>
                                        <p:cTn id="103" dur="1">
                                          <p:stCondLst>
                                            <p:cond delay="499"/>
                                          </p:stCondLst>
                                        </p:cTn>
                                        <p:tgtEl>
                                          <p:spTgt spid="2"/>
                                        </p:tgtEl>
                                      </p:cBhvr>
                                    </p:cmd>
                                  </p:childTnLst>
                                </p:cTn>
                              </p:par>
                              <p:par>
                                <p:cTn id="104" presetID="10" presetClass="exit" presetSubtype="0" fill="hold" nodeType="withEffect">
                                  <p:stCondLst>
                                    <p:cond delay="0"/>
                                  </p:stCondLst>
                                  <p:childTnLst>
                                    <p:animEffect transition="out" filter="fade">
                                      <p:cBhvr>
                                        <p:cTn id="105" dur="500"/>
                                        <p:tgtEl>
                                          <p:spTgt spid="6"/>
                                        </p:tgtEl>
                                      </p:cBhvr>
                                    </p:animEffect>
                                    <p:set>
                                      <p:cBhvr>
                                        <p:cTn id="106" dur="1" fill="hold">
                                          <p:stCondLst>
                                            <p:cond delay="499"/>
                                          </p:stCondLst>
                                        </p:cTn>
                                        <p:tgtEl>
                                          <p:spTgt spid="6"/>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1"/>
                                        </p:tgtEl>
                                      </p:cBhvr>
                                    </p:animEffect>
                                    <p:set>
                                      <p:cBhvr>
                                        <p:cTn id="109" dur="1" fill="hold">
                                          <p:stCondLst>
                                            <p:cond delay="499"/>
                                          </p:stCondLst>
                                        </p:cTn>
                                        <p:tgtEl>
                                          <p:spTgt spid="11"/>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20"/>
                                        </p:tgtEl>
                                      </p:cBhvr>
                                    </p:animEffect>
                                    <p:set>
                                      <p:cBhvr>
                                        <p:cTn id="112" dur="1" fill="hold">
                                          <p:stCondLst>
                                            <p:cond delay="499"/>
                                          </p:stCondLst>
                                        </p:cTn>
                                        <p:tgtEl>
                                          <p:spTgt spid="20"/>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8"/>
                                        </p:tgtEl>
                                      </p:cBhvr>
                                    </p:animEffect>
                                    <p:set>
                                      <p:cBhvr>
                                        <p:cTn id="115" dur="1" fill="hold">
                                          <p:stCondLst>
                                            <p:cond delay="499"/>
                                          </p:stCondLst>
                                        </p:cTn>
                                        <p:tgtEl>
                                          <p:spTgt spid="18"/>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27"/>
                                        </p:tgtEl>
                                      </p:cBhvr>
                                    </p:animEffect>
                                    <p:set>
                                      <p:cBhvr>
                                        <p:cTn id="118" dur="1" fill="hold">
                                          <p:stCondLst>
                                            <p:cond delay="499"/>
                                          </p:stCondLst>
                                        </p:cTn>
                                        <p:tgtEl>
                                          <p:spTgt spid="27"/>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3"/>
                                        </p:tgtEl>
                                      </p:cBhvr>
                                    </p:animEffect>
                                    <p:set>
                                      <p:cBhvr>
                                        <p:cTn id="121" dur="1" fill="hold">
                                          <p:stCondLst>
                                            <p:cond delay="499"/>
                                          </p:stCondLst>
                                        </p:cTn>
                                        <p:tgtEl>
                                          <p:spTgt spid="3"/>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28"/>
                                        </p:tgtEl>
                                      </p:cBhvr>
                                    </p:animEffect>
                                    <p:set>
                                      <p:cBhvr>
                                        <p:cTn id="124" dur="1" fill="hold">
                                          <p:stCondLst>
                                            <p:cond delay="499"/>
                                          </p:stCondLst>
                                        </p:cTn>
                                        <p:tgtEl>
                                          <p:spTgt spid="28"/>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13"/>
                                        </p:tgtEl>
                                      </p:cBhvr>
                                    </p:animEffect>
                                    <p:set>
                                      <p:cBhvr>
                                        <p:cTn id="127" dur="1" fill="hold">
                                          <p:stCondLst>
                                            <p:cond delay="499"/>
                                          </p:stCondLst>
                                        </p:cTn>
                                        <p:tgtEl>
                                          <p:spTgt spid="13"/>
                                        </p:tgtEl>
                                        <p:attrNameLst>
                                          <p:attrName>style.visibility</p:attrName>
                                        </p:attrNameLst>
                                      </p:cBhvr>
                                      <p:to>
                                        <p:strVal val="hidden"/>
                                      </p:to>
                                    </p:set>
                                  </p:childTnLst>
                                </p:cTn>
                              </p:par>
                              <p:par>
                                <p:cTn id="128" presetID="10" presetClass="exit" presetSubtype="0" fill="hold" grpId="0" nodeType="withEffect">
                                  <p:stCondLst>
                                    <p:cond delay="0"/>
                                  </p:stCondLst>
                                  <p:childTnLst>
                                    <p:animEffect transition="out" filter="fade">
                                      <p:cBhvr>
                                        <p:cTn id="129" dur="500"/>
                                        <p:tgtEl>
                                          <p:spTgt spid="19"/>
                                        </p:tgtEl>
                                      </p:cBhvr>
                                    </p:animEffect>
                                    <p:set>
                                      <p:cBhvr>
                                        <p:cTn id="130" dur="1" fill="hold">
                                          <p:stCondLst>
                                            <p:cond delay="499"/>
                                          </p:stCondLst>
                                        </p:cTn>
                                        <p:tgtEl>
                                          <p:spTgt spid="19"/>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4"/>
                                        </p:tgtEl>
                                      </p:cBhvr>
                                    </p:animEffect>
                                    <p:set>
                                      <p:cBhvr>
                                        <p:cTn id="133" dur="1" fill="hold">
                                          <p:stCondLst>
                                            <p:cond delay="499"/>
                                          </p:stCondLst>
                                        </p:cTn>
                                        <p:tgtEl>
                                          <p:spTgt spid="4"/>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0"/>
                                        </p:tgtEl>
                                      </p:cBhvr>
                                    </p:animEffect>
                                    <p:set>
                                      <p:cBhvr>
                                        <p:cTn id="136" dur="1" fill="hold">
                                          <p:stCondLst>
                                            <p:cond delay="499"/>
                                          </p:stCondLst>
                                        </p:cTn>
                                        <p:tgtEl>
                                          <p:spTgt spid="10"/>
                                        </p:tgtEl>
                                        <p:attrNameLst>
                                          <p:attrName>style.visibility</p:attrName>
                                        </p:attrNameLst>
                                      </p:cBhvr>
                                      <p:to>
                                        <p:strVal val="hidden"/>
                                      </p:to>
                                    </p:set>
                                  </p:childTnLst>
                                </p:cTn>
                              </p:par>
                            </p:childTnLst>
                          </p:cTn>
                        </p:par>
                        <p:par>
                          <p:cTn id="137" fill="hold">
                            <p:stCondLst>
                              <p:cond delay="500"/>
                            </p:stCondLst>
                            <p:childTnLst>
                              <p:par>
                                <p:cTn id="138" presetID="42" presetClass="entr" presetSubtype="0" fill="hold" nodeType="after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1000"/>
                                        <p:tgtEl>
                                          <p:spTgt spid="53"/>
                                        </p:tgtEl>
                                      </p:cBhvr>
                                    </p:animEffect>
                                    <p:anim calcmode="lin" valueType="num">
                                      <p:cBhvr>
                                        <p:cTn id="141" dur="1000" fill="hold"/>
                                        <p:tgtEl>
                                          <p:spTgt spid="53"/>
                                        </p:tgtEl>
                                        <p:attrNameLst>
                                          <p:attrName>ppt_x</p:attrName>
                                        </p:attrNameLst>
                                      </p:cBhvr>
                                      <p:tavLst>
                                        <p:tav tm="0">
                                          <p:val>
                                            <p:strVal val="#ppt_x"/>
                                          </p:val>
                                        </p:tav>
                                        <p:tav tm="100000">
                                          <p:val>
                                            <p:strVal val="#ppt_x"/>
                                          </p:val>
                                        </p:tav>
                                      </p:tavLst>
                                    </p:anim>
                                    <p:anim calcmode="lin" valueType="num">
                                      <p:cBhvr>
                                        <p:cTn id="142" dur="1000" fill="hold"/>
                                        <p:tgtEl>
                                          <p:spTgt spid="53"/>
                                        </p:tgtEl>
                                        <p:attrNameLst>
                                          <p:attrName>ppt_y</p:attrName>
                                        </p:attrNameLst>
                                      </p:cBhvr>
                                      <p:tavLst>
                                        <p:tav tm="0">
                                          <p:val>
                                            <p:strVal val="#ppt_y+.1"/>
                                          </p:val>
                                        </p:tav>
                                        <p:tav tm="100000">
                                          <p:val>
                                            <p:strVal val="#ppt_y"/>
                                          </p:val>
                                        </p:tav>
                                      </p:tavLst>
                                    </p:anim>
                                  </p:childTnLst>
                                </p:cTn>
                              </p:par>
                            </p:childTnLst>
                          </p:cTn>
                        </p:par>
                        <p:par>
                          <p:cTn id="143" fill="hold">
                            <p:stCondLst>
                              <p:cond delay="1500"/>
                            </p:stCondLst>
                            <p:childTnLst>
                              <p:par>
                                <p:cTn id="144" presetID="10" presetClass="entr" presetSubtype="0" fill="hold" nodeType="afterEffect">
                                  <p:stCondLst>
                                    <p:cond delay="0"/>
                                  </p:stCondLst>
                                  <p:childTnLst>
                                    <p:set>
                                      <p:cBhvr>
                                        <p:cTn id="145" dur="1" fill="hold">
                                          <p:stCondLst>
                                            <p:cond delay="0"/>
                                          </p:stCondLst>
                                        </p:cTn>
                                        <p:tgtEl>
                                          <p:spTgt spid="34"/>
                                        </p:tgtEl>
                                        <p:attrNameLst>
                                          <p:attrName>style.visibility</p:attrName>
                                        </p:attrNameLst>
                                      </p:cBhvr>
                                      <p:to>
                                        <p:strVal val="visible"/>
                                      </p:to>
                                    </p:set>
                                    <p:animEffect transition="in" filter="fade">
                                      <p:cBhvr>
                                        <p:cTn id="146" dur="500"/>
                                        <p:tgtEl>
                                          <p:spTgt spid="34"/>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fade">
                                      <p:cBhvr>
                                        <p:cTn id="15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2" repeatCount="indefinite" fill="hold" display="0">
                  <p:stCondLst>
                    <p:cond delay="indefinite"/>
                  </p:stCondLst>
                </p:cTn>
                <p:tgtEl>
                  <p:spTgt spid="2"/>
                </p:tgtEl>
              </p:cMediaNode>
            </p:video>
          </p:childTnLst>
        </p:cTn>
      </p:par>
    </p:tnLst>
    <p:bldLst>
      <p:bldP spid="41" grpId="0" uiExpand="1" build="p"/>
      <p:bldP spid="52" grpId="0"/>
      <p:bldP spid="3" grpId="0" animBg="1"/>
      <p:bldP spid="3" grpId="1" animBg="1"/>
      <p:bldP spid="4" grpId="0"/>
      <p:bldP spid="4" grpId="1"/>
      <p:bldP spid="10" grpId="0"/>
      <p:bldP spid="10" grpId="1"/>
      <p:bldP spid="13" grpId="0" animBg="1"/>
      <p:bldP spid="13" grpId="1" animBg="1"/>
      <p:bldP spid="19" grpId="0" animBg="1"/>
      <p:bldP spid="19" grpId="1" animBg="1"/>
      <p:bldP spid="30" grpId="0" animBg="1"/>
      <p:bldP spid="30" grpId="1" animBg="1"/>
      <p:bldP spid="28" grpId="0"/>
      <p:bldP spid="28" grpId="1"/>
      <p:bldP spid="32" grpId="0" animBg="1"/>
      <p:bldP spid="32" grpId="1" animBg="1"/>
      <p:bldP spid="33" grpId="0"/>
      <p:bldP spid="3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4FEC310F-E56D-48DE-941A-84B5FC0C9DAB}"/>
              </a:ext>
            </a:extLst>
          </p:cNvPr>
          <p:cNvSpPr txBox="1"/>
          <p:nvPr/>
        </p:nvSpPr>
        <p:spPr>
          <a:xfrm>
            <a:off x="507460" y="1314720"/>
            <a:ext cx="11108176" cy="1246495"/>
          </a:xfrm>
          <a:prstGeom prst="rect">
            <a:avLst/>
          </a:prstGeom>
          <a:noFill/>
        </p:spPr>
        <p:txBody>
          <a:bodyPr wrap="square" rtlCol="0">
            <a:spAutoFit/>
          </a:bodyPr>
          <a:lstStyle/>
          <a:p>
            <a:pPr>
              <a:lnSpc>
                <a:spcPct val="150000"/>
              </a:lnSpc>
            </a:pPr>
            <a:r>
              <a:rPr lang="zh-CN" altLang="en-US" sz="1600" dirty="0">
                <a:solidFill>
                  <a:schemeClr val="tx1"/>
                </a:solidFill>
                <a:latin typeface="方正小标宋简体" panose="02000000000000000000" pitchFamily="2" charset="-122"/>
                <a:ea typeface="方正小标宋简体" panose="02000000000000000000" pitchFamily="2" charset="-122"/>
              </a:rPr>
              <a:t>自由粒子 可以用 波函数来描述，那么 在外力场中的粒子 是否也可以呢？如果可以，如何求解它呢？</a:t>
            </a:r>
            <a:endParaRPr lang="en-US" altLang="zh-CN" sz="1600" dirty="0">
              <a:solidFill>
                <a:schemeClr val="tx1"/>
              </a:solidFill>
              <a:latin typeface="方正小标宋简体" panose="02000000000000000000" pitchFamily="2" charset="-122"/>
              <a:ea typeface="方正小标宋简体" panose="02000000000000000000" pitchFamily="2" charset="-122"/>
            </a:endParaRPr>
          </a:p>
          <a:p>
            <a:pPr>
              <a:lnSpc>
                <a:spcPct val="150000"/>
              </a:lnSpc>
              <a:spcBef>
                <a:spcPts val="600"/>
              </a:spcBef>
            </a:pPr>
            <a:r>
              <a:rPr lang="zh-CN" altLang="en-US" sz="1600" dirty="0">
                <a:solidFill>
                  <a:schemeClr val="tx1"/>
                </a:solidFill>
                <a:latin typeface="方正小标宋简体" panose="02000000000000000000" pitchFamily="2" charset="-122"/>
                <a:ea typeface="方正小标宋简体" panose="02000000000000000000" pitchFamily="2" charset="-122"/>
              </a:rPr>
              <a:t>正如 </a:t>
            </a:r>
            <a:r>
              <a:rPr lang="zh-CN" altLang="en-US" sz="1600" u="sng" dirty="0">
                <a:solidFill>
                  <a:schemeClr val="tx1"/>
                </a:solidFill>
                <a:latin typeface="方正小标宋简体" panose="02000000000000000000" pitchFamily="2" charset="-122"/>
                <a:ea typeface="方正小标宋简体" panose="02000000000000000000" pitchFamily="2" charset="-122"/>
              </a:rPr>
              <a:t>经典粒子</a:t>
            </a:r>
            <a:r>
              <a:rPr lang="zh-CN" altLang="en-US" sz="1600" dirty="0">
                <a:solidFill>
                  <a:schemeClr val="tx1"/>
                </a:solidFill>
                <a:latin typeface="方正小标宋简体" panose="02000000000000000000" pitchFamily="2" charset="-122"/>
                <a:ea typeface="方正小标宋简体" panose="02000000000000000000" pitchFamily="2" charset="-122"/>
              </a:rPr>
              <a:t> 在外力作用下 </a:t>
            </a:r>
            <a:r>
              <a:rPr lang="zh-CN" altLang="en-US" sz="1600" u="sng" dirty="0">
                <a:solidFill>
                  <a:schemeClr val="tx1"/>
                </a:solidFill>
                <a:latin typeface="方正小标宋简体" panose="02000000000000000000" pitchFamily="2" charset="-122"/>
                <a:ea typeface="方正小标宋简体" panose="02000000000000000000" pitchFamily="2" charset="-122"/>
              </a:rPr>
              <a:t>位置与动量</a:t>
            </a:r>
            <a:r>
              <a:rPr lang="zh-CN" altLang="en-US" sz="1600" dirty="0">
                <a:solidFill>
                  <a:schemeClr val="tx1"/>
                </a:solidFill>
                <a:latin typeface="方正小标宋简体" panose="02000000000000000000" pitchFamily="2" charset="-122"/>
                <a:ea typeface="方正小标宋简体" panose="02000000000000000000" pitchFamily="2" charset="-122"/>
              </a:rPr>
              <a:t> 服从牛顿第二定律，</a:t>
            </a:r>
            <a:r>
              <a:rPr lang="zh-CN" altLang="en-US" sz="1600" u="sng" dirty="0">
                <a:solidFill>
                  <a:schemeClr val="tx1"/>
                </a:solidFill>
                <a:latin typeface="方正小标宋简体" panose="02000000000000000000" pitchFamily="2" charset="-122"/>
                <a:ea typeface="方正小标宋简体" panose="02000000000000000000" pitchFamily="2" charset="-122"/>
              </a:rPr>
              <a:t>微观粒子</a:t>
            </a:r>
            <a:r>
              <a:rPr lang="zh-CN" altLang="en-US" sz="1600" dirty="0">
                <a:solidFill>
                  <a:schemeClr val="tx1"/>
                </a:solidFill>
                <a:latin typeface="方正小标宋简体" panose="02000000000000000000" pitchFamily="2" charset="-122"/>
                <a:ea typeface="方正小标宋简体" panose="02000000000000000000" pitchFamily="2" charset="-122"/>
              </a:rPr>
              <a:t> 在 外力场作用下 </a:t>
            </a:r>
            <a:r>
              <a:rPr lang="zh-CN" altLang="en-US" sz="1600" u="sng" dirty="0">
                <a:solidFill>
                  <a:schemeClr val="tx1"/>
                </a:solidFill>
                <a:latin typeface="方正小标宋简体" panose="02000000000000000000" pitchFamily="2" charset="-122"/>
                <a:ea typeface="方正小标宋简体" panose="02000000000000000000" pitchFamily="2" charset="-122"/>
              </a:rPr>
              <a:t>波函数</a:t>
            </a:r>
            <a:r>
              <a:rPr lang="zh-CN" altLang="en-US" sz="1600" dirty="0">
                <a:solidFill>
                  <a:schemeClr val="tx1"/>
                </a:solidFill>
                <a:latin typeface="方正小标宋简体" panose="02000000000000000000" pitchFamily="2" charset="-122"/>
                <a:ea typeface="方正小标宋简体" panose="02000000000000000000" pitchFamily="2" charset="-122"/>
              </a:rPr>
              <a:t> 应当服从某种规律。</a:t>
            </a:r>
            <a:endParaRPr lang="en-US" altLang="zh-CN" sz="1600" dirty="0">
              <a:solidFill>
                <a:schemeClr val="tx1"/>
              </a:solidFill>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薛定谔 在实验的基础上提出了 </a:t>
            </a:r>
            <a:r>
              <a:rPr lang="zh-CN" altLang="en-US" sz="1600" dirty="0">
                <a:solidFill>
                  <a:srgbClr val="C00000"/>
                </a:solidFill>
                <a:latin typeface="方正小标宋简体" panose="02000000000000000000" pitchFamily="2" charset="-122"/>
                <a:ea typeface="方正小标宋简体" panose="02000000000000000000" pitchFamily="2" charset="-122"/>
              </a:rPr>
              <a:t>薛定谔方程</a:t>
            </a:r>
            <a:r>
              <a:rPr lang="zh-CN" altLang="en-US" sz="1600" dirty="0">
                <a:latin typeface="方正小标宋简体" panose="02000000000000000000" pitchFamily="2" charset="-122"/>
                <a:ea typeface="方正小标宋简体" panose="02000000000000000000" pitchFamily="2" charset="-122"/>
              </a:rPr>
              <a:t>。</a:t>
            </a:r>
            <a:r>
              <a:rPr lang="zh-CN" altLang="en-US" sz="1400" dirty="0">
                <a:latin typeface="楷体" panose="02010609060101010101" pitchFamily="49" charset="-122"/>
                <a:ea typeface="楷体" panose="02010609060101010101" pitchFamily="49" charset="-122"/>
              </a:rPr>
              <a:t>它是 由实验确定的 量子力学的最基本方程，不可能由任何其他理论推出。</a:t>
            </a:r>
            <a:endParaRPr lang="en-US" altLang="zh-CN" sz="1600" dirty="0">
              <a:solidFill>
                <a:schemeClr val="tx1"/>
              </a:solidFill>
              <a:latin typeface="楷体" panose="02010609060101010101" pitchFamily="49" charset="-122"/>
              <a:ea typeface="楷体" panose="02010609060101010101" pitchFamily="49" charset="-122"/>
            </a:endParaRPr>
          </a:p>
        </p:txBody>
      </p:sp>
      <p:sp>
        <p:nvSpPr>
          <p:cNvPr id="46" name="文本框 45">
            <a:extLst>
              <a:ext uri="{FF2B5EF4-FFF2-40B4-BE49-F238E27FC236}">
                <a16:creationId xmlns:a16="http://schemas.microsoft.com/office/drawing/2014/main" id="{5DD19CB8-468C-4EB8-B1AF-0DA0060332EA}"/>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量子力学的理论假设</a:t>
            </a:r>
          </a:p>
        </p:txBody>
      </p:sp>
      <p:grpSp>
        <p:nvGrpSpPr>
          <p:cNvPr id="8" name="组合 7">
            <a:extLst>
              <a:ext uri="{FF2B5EF4-FFF2-40B4-BE49-F238E27FC236}">
                <a16:creationId xmlns:a16="http://schemas.microsoft.com/office/drawing/2014/main" id="{AC4F1102-F939-4BC4-992D-CA2C12939953}"/>
              </a:ext>
            </a:extLst>
          </p:cNvPr>
          <p:cNvGrpSpPr/>
          <p:nvPr/>
        </p:nvGrpSpPr>
        <p:grpSpPr>
          <a:xfrm>
            <a:off x="507459" y="2678164"/>
            <a:ext cx="4715884" cy="1505530"/>
            <a:chOff x="576363" y="2678164"/>
            <a:chExt cx="4903774" cy="1505530"/>
          </a:xfrm>
        </p:grpSpPr>
        <p:sp>
          <p:nvSpPr>
            <p:cNvPr id="48" name="矩形: 圆角 47">
              <a:extLst>
                <a:ext uri="{FF2B5EF4-FFF2-40B4-BE49-F238E27FC236}">
                  <a16:creationId xmlns:a16="http://schemas.microsoft.com/office/drawing/2014/main" id="{8B01B8D0-E93D-429A-AAD6-7B62E82337F8}"/>
                </a:ext>
              </a:extLst>
            </p:cNvPr>
            <p:cNvSpPr/>
            <p:nvPr/>
          </p:nvSpPr>
          <p:spPr>
            <a:xfrm>
              <a:off x="576363" y="2678164"/>
              <a:ext cx="4903774" cy="150553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a:extLst>
                <a:ext uri="{FF2B5EF4-FFF2-40B4-BE49-F238E27FC236}">
                  <a16:creationId xmlns:a16="http://schemas.microsoft.com/office/drawing/2014/main" id="{62BBC1AB-4B6B-47BF-ADD5-EDF21C61706B}"/>
                </a:ext>
              </a:extLst>
            </p:cNvPr>
            <p:cNvSpPr txBox="1"/>
            <p:nvPr/>
          </p:nvSpPr>
          <p:spPr>
            <a:xfrm>
              <a:off x="852024" y="2814076"/>
              <a:ext cx="4223833" cy="369332"/>
            </a:xfrm>
            <a:prstGeom prst="rect">
              <a:avLst/>
            </a:prstGeom>
            <a:noFill/>
          </p:spPr>
          <p:txBody>
            <a:bodyPr vert="horz" wrap="square">
              <a:spAutoFit/>
            </a:bodyPr>
            <a:lstStyle/>
            <a:p>
              <a:pPr algn="ctr"/>
              <a:r>
                <a:rPr lang="zh-CN" altLang="en-US" sz="1800" dirty="0">
                  <a:solidFill>
                    <a:srgbClr val="C00000"/>
                  </a:solidFill>
                  <a:latin typeface="楷体" panose="02010609060101010101" pitchFamily="49" charset="-122"/>
                  <a:ea typeface="楷体" panose="02010609060101010101" pitchFamily="49" charset="-122"/>
                </a:rPr>
                <a:t>非相对论性的 一维 定态</a:t>
              </a:r>
              <a:r>
                <a:rPr lang="en-US" altLang="zh-CN" dirty="0">
                  <a:solidFill>
                    <a:srgbClr val="C00000"/>
                  </a:solidFill>
                  <a:latin typeface="楷体" panose="02010609060101010101" pitchFamily="49" charset="-122"/>
                  <a:ea typeface="楷体" panose="02010609060101010101" pitchFamily="49" charset="-122"/>
                </a:rPr>
                <a:t> </a:t>
              </a:r>
              <a:r>
                <a:rPr lang="zh-CN" altLang="en-US" dirty="0">
                  <a:solidFill>
                    <a:srgbClr val="C00000"/>
                  </a:solidFill>
                  <a:latin typeface="汉仪文黑-85W" panose="00020600040101010101" pitchFamily="18" charset="-122"/>
                  <a:ea typeface="汉仪文黑-85W" panose="00020600040101010101" pitchFamily="18" charset="-122"/>
                </a:rPr>
                <a:t>薛定谔方程</a:t>
              </a:r>
            </a:p>
          </p:txBody>
        </p:sp>
        <p:cxnSp>
          <p:nvCxnSpPr>
            <p:cNvPr id="50" name="直接连接符 49">
              <a:extLst>
                <a:ext uri="{FF2B5EF4-FFF2-40B4-BE49-F238E27FC236}">
                  <a16:creationId xmlns:a16="http://schemas.microsoft.com/office/drawing/2014/main" id="{35DA3166-7DF3-4AAE-AF76-CE4A6AB419E7}"/>
                </a:ext>
              </a:extLst>
            </p:cNvPr>
            <p:cNvCxnSpPr>
              <a:cxnSpLocks/>
            </p:cNvCxnSpPr>
            <p:nvPr/>
          </p:nvCxnSpPr>
          <p:spPr>
            <a:xfrm flipV="1">
              <a:off x="852024" y="3246375"/>
              <a:ext cx="4308699" cy="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DA17D7B-9011-4E44-85D2-3AD539EC0F90}"/>
                    </a:ext>
                  </a:extLst>
                </p:cNvPr>
                <p:cNvSpPr txBox="1"/>
                <p:nvPr/>
              </p:nvSpPr>
              <p:spPr>
                <a:xfrm>
                  <a:off x="1128650" y="3363324"/>
                  <a:ext cx="3799200" cy="6481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m:rPr>
                                    <m:sty m:val="p"/>
                                  </m:rPr>
                                  <a:rPr lang="en-US" altLang="zh-CN" i="0" smtClean="0">
                                    <a:latin typeface="Cambria Math" panose="02040503050406030204" pitchFamily="18" charset="0"/>
                                  </a:rPr>
                                  <m:t>d</m:t>
                                </m:r>
                              </m:e>
                              <m:sup>
                                <m:r>
                                  <a:rPr lang="en-US" altLang="zh-CN" b="0" i="1" smtClean="0">
                                    <a:latin typeface="Cambria Math" panose="02040503050406030204" pitchFamily="18" charset="0"/>
                                  </a:rPr>
                                  <m:t>2</m:t>
                                </m:r>
                              </m:sup>
                            </m:sSup>
                            <m:r>
                              <m:rPr>
                                <m:sty m:val="p"/>
                              </m:rPr>
                              <a:rPr lang="el-GR" altLang="zh-CN" b="0" i="1" smtClean="0">
                                <a:latin typeface="Cambria Math" panose="02040503050406030204" pitchFamily="18" charset="0"/>
                                <a:ea typeface="Cambria Math" panose="02040503050406030204" pitchFamily="18" charset="0"/>
                              </a:rPr>
                              <m:t>Ψ</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num>
                          <m:den>
                            <m:r>
                              <m:rPr>
                                <m:sty m:val="p"/>
                              </m:rPr>
                              <a:rPr lang="en-US" altLang="zh-CN" b="0" i="0" smtClean="0">
                                <a:latin typeface="Cambria Math" panose="02040503050406030204" pitchFamily="18" charset="0"/>
                              </a:rPr>
                              <m:t>d</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𝑚</m:t>
                            </m:r>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ℏ</m:t>
                                </m:r>
                              </m:e>
                              <m:sup>
                                <m:r>
                                  <a:rPr lang="en-US" altLang="zh-CN" b="0" i="1" smtClean="0">
                                    <a:latin typeface="Cambria Math" panose="02040503050406030204" pitchFamily="18" charset="0"/>
                                    <a:ea typeface="Cambria Math" panose="02040503050406030204" pitchFamily="18" charset="0"/>
                                  </a:rPr>
                                  <m:t>2</m:t>
                                </m:r>
                              </m:sup>
                            </m:sSup>
                          </m:den>
                        </m:f>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=0</m:t>
                        </m:r>
                      </m:oMath>
                    </m:oMathPara>
                  </a14:m>
                  <a:endParaRPr lang="zh-CN" altLang="en-US" dirty="0"/>
                </a:p>
              </p:txBody>
            </p:sp>
          </mc:Choice>
          <mc:Fallback xmlns="">
            <p:sp>
              <p:nvSpPr>
                <p:cNvPr id="51" name="文本框 50">
                  <a:extLst>
                    <a:ext uri="{FF2B5EF4-FFF2-40B4-BE49-F238E27FC236}">
                      <a16:creationId xmlns:a16="http://schemas.microsoft.com/office/drawing/2014/main" id="{EDA17D7B-9011-4E44-85D2-3AD539EC0F90}"/>
                    </a:ext>
                  </a:extLst>
                </p:cNvPr>
                <p:cNvSpPr txBox="1">
                  <a:spLocks noRot="1" noChangeAspect="1" noMove="1" noResize="1" noEditPoints="1" noAdjustHandles="1" noChangeArrowheads="1" noChangeShapeType="1" noTextEdit="1"/>
                </p:cNvSpPr>
                <p:nvPr/>
              </p:nvSpPr>
              <p:spPr>
                <a:xfrm>
                  <a:off x="1128650" y="3363324"/>
                  <a:ext cx="3799200" cy="648191"/>
                </a:xfrm>
                <a:prstGeom prst="rect">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846F851-1CDD-4546-B258-D19EF0F00738}"/>
                  </a:ext>
                </a:extLst>
              </p:cNvPr>
              <p:cNvSpPr txBox="1"/>
              <p:nvPr/>
            </p:nvSpPr>
            <p:spPr>
              <a:xfrm>
                <a:off x="5488442" y="2814076"/>
                <a:ext cx="6127194" cy="895053"/>
              </a:xfrm>
              <a:prstGeom prst="rect">
                <a:avLst/>
              </a:prstGeom>
              <a:noFill/>
            </p:spPr>
            <p:txBody>
              <a:bodyPr wrap="square" lIns="0" tIns="0" rIns="0" bIns="0" rtlCol="0">
                <a:spAutoFit/>
              </a:bodyPr>
              <a:lstStyle/>
              <a:p>
                <a14:m>
                  <m:oMath xmlns:m="http://schemas.openxmlformats.org/officeDocument/2006/math">
                    <m:r>
                      <m:rPr>
                        <m:sty m:val="p"/>
                      </m:rPr>
                      <a:rPr lang="el-GR" altLang="zh-CN" sz="1400" i="1" smtClean="0">
                        <a:latin typeface="Cambria Math" panose="02040503050406030204" pitchFamily="18" charset="0"/>
                        <a:ea typeface="Cambria Math" panose="02040503050406030204" pitchFamily="18" charset="0"/>
                      </a:rPr>
                      <m:t>Ψ</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𝑥</m:t>
                    </m:r>
                    <m:r>
                      <a:rPr lang="en-US" altLang="zh-CN" sz="1400" i="1">
                        <a:latin typeface="Cambria Math" panose="02040503050406030204" pitchFamily="18" charset="0"/>
                        <a:ea typeface="Cambria Math" panose="02040503050406030204" pitchFamily="18" charset="0"/>
                      </a:rPr>
                      <m:t>)</m:t>
                    </m:r>
                  </m:oMath>
                </a14:m>
                <a:r>
                  <a:rPr lang="zh-CN" altLang="en-US" sz="1400" dirty="0">
                    <a:latin typeface="楷体" panose="02010609060101010101" pitchFamily="49" charset="-122"/>
                    <a:ea typeface="楷体" panose="02010609060101010101" pitchFamily="49" charset="-122"/>
                  </a:rPr>
                  <a:t>：一维定态粒子的波函数</a:t>
                </a:r>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en-US" altLang="zh-CN" sz="1400" i="1">
                        <a:latin typeface="Cambria Math" panose="02040503050406030204" pitchFamily="18" charset="0"/>
                      </a:rPr>
                      <m:t>𝑈</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𝑥</m:t>
                        </m:r>
                      </m:e>
                    </m:d>
                  </m:oMath>
                </a14:m>
                <a:r>
                  <a:rPr lang="zh-CN" altLang="en-US" sz="1400" dirty="0">
                    <a:latin typeface="楷体" panose="02010609060101010101" pitchFamily="49" charset="-122"/>
                    <a:ea typeface="楷体" panose="02010609060101010101" pitchFamily="49" charset="-122"/>
                  </a:rPr>
                  <a:t>：粒子在外力场中势能关于位置的函数</a:t>
                </a:r>
                <a:endParaRPr lang="en-US" altLang="zh-CN" sz="1400" dirty="0">
                  <a:latin typeface="楷体" panose="02010609060101010101" pitchFamily="49" charset="-122"/>
                  <a:ea typeface="楷体" panose="02010609060101010101" pitchFamily="49" charset="-122"/>
                </a:endParaRPr>
              </a:p>
              <a:p>
                <a:pPr>
                  <a:spcBef>
                    <a:spcPts val="600"/>
                  </a:spcBef>
                </a:pPr>
                <a14:m>
                  <m:oMath xmlns:m="http://schemas.openxmlformats.org/officeDocument/2006/math">
                    <m:r>
                      <a:rPr lang="en-US" altLang="zh-CN" sz="1400" b="0" i="1" dirty="0" smtClean="0">
                        <a:latin typeface="Cambria Math" panose="02040503050406030204" pitchFamily="18" charset="0"/>
                        <a:ea typeface="楷体" panose="02010609060101010101" pitchFamily="49" charset="-122"/>
                      </a:rPr>
                      <m:t>𝐸</m:t>
                    </m:r>
                  </m:oMath>
                </a14:m>
                <a:r>
                  <a:rPr lang="zh-CN" altLang="en-US" sz="1400" dirty="0">
                    <a:latin typeface="楷体" panose="02010609060101010101" pitchFamily="49" charset="-122"/>
                    <a:ea typeface="楷体" panose="02010609060101010101" pitchFamily="49" charset="-122"/>
                  </a:rPr>
                  <a:t>：粒子的能量    </a:t>
                </a:r>
                <a14:m>
                  <m:oMath xmlns:m="http://schemas.openxmlformats.org/officeDocument/2006/math">
                    <m:r>
                      <a:rPr lang="en-US" altLang="zh-CN" sz="1400" b="0" i="1" smtClean="0">
                        <a:latin typeface="Cambria Math" panose="02040503050406030204" pitchFamily="18" charset="0"/>
                        <a:ea typeface="楷体" panose="02010609060101010101" pitchFamily="49" charset="-122"/>
                      </a:rPr>
                      <m:t>𝑚</m:t>
                    </m:r>
                  </m:oMath>
                </a14:m>
                <a:r>
                  <a:rPr lang="zh-CN" altLang="en-US" sz="1400" dirty="0">
                    <a:latin typeface="楷体" panose="02010609060101010101" pitchFamily="49" charset="-122"/>
                    <a:ea typeface="楷体" panose="02010609060101010101" pitchFamily="49" charset="-122"/>
                  </a:rPr>
                  <a:t>：粒子的质量</a:t>
                </a:r>
                <a:r>
                  <a:rPr lang="en-US" altLang="zh-CN" sz="1400" dirty="0">
                    <a:latin typeface="楷体" panose="02010609060101010101" pitchFamily="49" charset="-122"/>
                    <a:ea typeface="楷体" panose="02010609060101010101" pitchFamily="49" charset="-122"/>
                  </a:rPr>
                  <a:t>  </a:t>
                </a:r>
              </a:p>
              <a:p>
                <a:pPr>
                  <a:spcBef>
                    <a:spcPts val="600"/>
                  </a:spcBef>
                </a:pPr>
                <a14:m>
                  <m:oMath xmlns:m="http://schemas.openxmlformats.org/officeDocument/2006/math">
                    <m:r>
                      <a:rPr lang="en-US" altLang="zh-CN" sz="1400" i="1">
                        <a:latin typeface="Cambria Math" panose="02040503050406030204" pitchFamily="18" charset="0"/>
                        <a:ea typeface="Cambria Math" panose="02040503050406030204" pitchFamily="18" charset="0"/>
                      </a:rPr>
                      <m:t>ℏ</m:t>
                    </m:r>
                  </m:oMath>
                </a14:m>
                <a:r>
                  <a:rPr lang="zh-CN" altLang="en-US" sz="1400" dirty="0">
                    <a:latin typeface="楷体" panose="02010609060101010101" pitchFamily="49" charset="-122"/>
                    <a:ea typeface="楷体" panose="02010609060101010101" pitchFamily="49" charset="-122"/>
                  </a:rPr>
                  <a:t>：约化普朗克常量，</a:t>
                </a:r>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en-US" altLang="zh-CN" sz="1400" i="1">
                        <a:latin typeface="Cambria Math" panose="02040503050406030204" pitchFamily="18" charset="0"/>
                        <a:ea typeface="Cambria Math" panose="02040503050406030204" pitchFamily="18" charset="0"/>
                      </a:rPr>
                      <m:t>ℏ=</m:t>
                    </m:r>
                    <m:f>
                      <m:fPr>
                        <m:ctrlPr>
                          <a:rPr lang="en-US" altLang="zh-CN" sz="1400" i="1">
                            <a:latin typeface="Cambria Math" panose="02040503050406030204" pitchFamily="18" charset="0"/>
                            <a:ea typeface="Cambria Math" panose="02040503050406030204" pitchFamily="18" charset="0"/>
                          </a:rPr>
                        </m:ctrlPr>
                      </m:fPr>
                      <m:num>
                        <m:r>
                          <a:rPr lang="en-US" altLang="zh-CN" sz="1400" i="1">
                            <a:latin typeface="Cambria Math" panose="02040503050406030204" pitchFamily="18" charset="0"/>
                            <a:ea typeface="Cambria Math" panose="02040503050406030204" pitchFamily="18" charset="0"/>
                          </a:rPr>
                          <m:t>h</m:t>
                        </m:r>
                      </m:num>
                      <m:den>
                        <m:r>
                          <a:rPr lang="en-US" altLang="zh-CN" sz="1400" i="1">
                            <a:latin typeface="Cambria Math" panose="02040503050406030204" pitchFamily="18" charset="0"/>
                            <a:ea typeface="Cambria Math" panose="02040503050406030204" pitchFamily="18" charset="0"/>
                          </a:rPr>
                          <m:t>2</m:t>
                        </m:r>
                        <m:r>
                          <a:rPr lang="zh-CN" altLang="en-US" sz="1400" i="1">
                            <a:latin typeface="Cambria Math" panose="02040503050406030204" pitchFamily="18" charset="0"/>
                            <a:ea typeface="Cambria Math" panose="02040503050406030204" pitchFamily="18" charset="0"/>
                          </a:rPr>
                          <m:t>𝜋</m:t>
                        </m:r>
                      </m:den>
                    </m:f>
                    <m:r>
                      <a:rPr lang="en-US" altLang="zh-CN" sz="1400" i="1">
                        <a:latin typeface="Cambria Math" panose="02040503050406030204" pitchFamily="18" charset="0"/>
                        <a:ea typeface="Cambria Math" panose="02040503050406030204" pitchFamily="18" charset="0"/>
                      </a:rPr>
                      <m:t>=1.055×</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10</m:t>
                        </m:r>
                      </m:e>
                      <m:sup>
                        <m:r>
                          <a:rPr lang="en-US" altLang="zh-CN" sz="1400" i="1">
                            <a:latin typeface="Cambria Math" panose="02040503050406030204" pitchFamily="18" charset="0"/>
                            <a:ea typeface="Cambria Math" panose="02040503050406030204" pitchFamily="18" charset="0"/>
                          </a:rPr>
                          <m:t>−34</m:t>
                        </m:r>
                      </m:sup>
                    </m:sSup>
                    <m:r>
                      <a:rPr lang="en-US" altLang="zh-CN" sz="1400" i="1">
                        <a:latin typeface="Cambria Math" panose="02040503050406030204" pitchFamily="18" charset="0"/>
                        <a:ea typeface="Cambria Math" panose="02040503050406030204" pitchFamily="18" charset="0"/>
                      </a:rPr>
                      <m:t> </m:t>
                    </m:r>
                    <m:r>
                      <m:rPr>
                        <m:sty m:val="p"/>
                      </m:rPr>
                      <a:rPr lang="en-US" altLang="zh-CN" sz="1400" i="1">
                        <a:latin typeface="Cambria Math" panose="02040503050406030204" pitchFamily="18" charset="0"/>
                        <a:ea typeface="Cambria Math" panose="02040503050406030204" pitchFamily="18" charset="0"/>
                      </a:rPr>
                      <m:t>J</m:t>
                    </m:r>
                    <m:r>
                      <a:rPr lang="en-US" altLang="zh-CN" sz="1400" i="1">
                        <a:latin typeface="Cambria Math" panose="02040503050406030204" pitchFamily="18" charset="0"/>
                        <a:ea typeface="Cambria Math" panose="02040503050406030204" pitchFamily="18" charset="0"/>
                      </a:rPr>
                      <m:t>·</m:t>
                    </m:r>
                    <m:r>
                      <m:rPr>
                        <m:sty m:val="p"/>
                      </m:rPr>
                      <a:rPr lang="en-US" altLang="zh-CN" sz="1400" i="1">
                        <a:latin typeface="Cambria Math" panose="02040503050406030204" pitchFamily="18" charset="0"/>
                        <a:ea typeface="Cambria Math" panose="02040503050406030204" pitchFamily="18" charset="0"/>
                      </a:rPr>
                      <m:t>s</m:t>
                    </m:r>
                  </m:oMath>
                </a14:m>
                <a:r>
                  <a:rPr lang="zh-CN" altLang="en-US" sz="1400" dirty="0">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p:txBody>
          </p:sp>
        </mc:Choice>
        <mc:Fallback xmlns="">
          <p:sp>
            <p:nvSpPr>
              <p:cNvPr id="57" name="文本框 56">
                <a:extLst>
                  <a:ext uri="{FF2B5EF4-FFF2-40B4-BE49-F238E27FC236}">
                    <a16:creationId xmlns:a16="http://schemas.microsoft.com/office/drawing/2014/main" id="{F846F851-1CDD-4546-B258-D19EF0F00738}"/>
                  </a:ext>
                </a:extLst>
              </p:cNvPr>
              <p:cNvSpPr txBox="1">
                <a:spLocks noRot="1" noChangeAspect="1" noMove="1" noResize="1" noEditPoints="1" noAdjustHandles="1" noChangeArrowheads="1" noChangeShapeType="1" noTextEdit="1"/>
              </p:cNvSpPr>
              <p:nvPr/>
            </p:nvSpPr>
            <p:spPr>
              <a:xfrm>
                <a:off x="5488442" y="2814076"/>
                <a:ext cx="6127194" cy="895053"/>
              </a:xfrm>
              <a:prstGeom prst="rect">
                <a:avLst/>
              </a:prstGeom>
              <a:blipFill>
                <a:blip r:embed="rId5"/>
                <a:stretch>
                  <a:fillRect l="-995" t="-7534" r="-1194" b="-547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91CDDFC6-B4A0-4566-A1D8-C545AF92787F}"/>
              </a:ext>
            </a:extLst>
          </p:cNvPr>
          <p:cNvSpPr txBox="1"/>
          <p:nvPr/>
        </p:nvSpPr>
        <p:spPr>
          <a:xfrm>
            <a:off x="5375709" y="3808101"/>
            <a:ext cx="5991661" cy="307777"/>
          </a:xfrm>
          <a:prstGeom prst="rect">
            <a:avLst/>
          </a:prstGeom>
          <a:noFill/>
        </p:spPr>
        <p:txBody>
          <a:bodyPr wrap="square" rtlCol="0">
            <a:spAutoFit/>
          </a:bodyPr>
          <a:lstStyle/>
          <a:p>
            <a:r>
              <a:rPr lang="zh-CN" altLang="en-US" sz="1400" dirty="0">
                <a:solidFill>
                  <a:srgbClr val="C00000"/>
                </a:solidFill>
                <a:latin typeface="仿宋" panose="02010609060101010101" pitchFamily="49" charset="-122"/>
                <a:ea typeface="仿宋" panose="02010609060101010101" pitchFamily="49" charset="-122"/>
              </a:rPr>
              <a:t>注：推导过程中使用了非相对论的关系，因此不能适用于高速运动的粒子</a:t>
            </a:r>
          </a:p>
        </p:txBody>
      </p:sp>
      <p:grpSp>
        <p:nvGrpSpPr>
          <p:cNvPr id="35" name="组合 34">
            <a:extLst>
              <a:ext uri="{FF2B5EF4-FFF2-40B4-BE49-F238E27FC236}">
                <a16:creationId xmlns:a16="http://schemas.microsoft.com/office/drawing/2014/main" id="{3C84D04C-A87E-4CE1-9A9D-E8658E6DB9A6}"/>
              </a:ext>
            </a:extLst>
          </p:cNvPr>
          <p:cNvGrpSpPr/>
          <p:nvPr/>
        </p:nvGrpSpPr>
        <p:grpSpPr>
          <a:xfrm>
            <a:off x="8637462" y="1617264"/>
            <a:ext cx="2972349" cy="3773085"/>
            <a:chOff x="8567802" y="1606844"/>
            <a:chExt cx="3042009" cy="3773085"/>
          </a:xfrm>
        </p:grpSpPr>
        <p:sp>
          <p:nvSpPr>
            <p:cNvPr id="59" name="矩形 58">
              <a:extLst>
                <a:ext uri="{FF2B5EF4-FFF2-40B4-BE49-F238E27FC236}">
                  <a16:creationId xmlns:a16="http://schemas.microsoft.com/office/drawing/2014/main" id="{9ACFD7B9-879E-4A5F-AF0E-9510E1C91F6C}"/>
                </a:ext>
              </a:extLst>
            </p:cNvPr>
            <p:cNvSpPr/>
            <p:nvPr/>
          </p:nvSpPr>
          <p:spPr>
            <a:xfrm>
              <a:off x="8567802" y="1835063"/>
              <a:ext cx="3042009" cy="3544866"/>
            </a:xfrm>
            <a:prstGeom prst="rect">
              <a:avLst/>
            </a:prstGeom>
            <a:solidFill>
              <a:schemeClr val="bg1">
                <a:alpha val="95000"/>
              </a:schemeClr>
            </a:solidFill>
            <a:ln w="19050">
              <a:solidFill>
                <a:schemeClr val="tx1"/>
              </a:solidFill>
              <a:prstDash val="sys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CBC930C-8500-4A60-B7D2-FE55CB397635}"/>
                </a:ext>
              </a:extLst>
            </p:cNvPr>
            <p:cNvSpPr/>
            <p:nvPr/>
          </p:nvSpPr>
          <p:spPr>
            <a:xfrm>
              <a:off x="9000078" y="1606844"/>
              <a:ext cx="2177456" cy="479008"/>
            </a:xfrm>
            <a:prstGeom prst="rect">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汉仪文黑-85W" panose="00020600040101010101" pitchFamily="18" charset="-122"/>
                  <a:ea typeface="汉仪文黑-85W" panose="00020600040101010101" pitchFamily="18" charset="-122"/>
                </a:rPr>
                <a:t>一维无限深势阱</a:t>
              </a:r>
            </a:p>
          </p:txBody>
        </p:sp>
      </p:grpSp>
      <p:grpSp>
        <p:nvGrpSpPr>
          <p:cNvPr id="54" name="组合 53">
            <a:extLst>
              <a:ext uri="{FF2B5EF4-FFF2-40B4-BE49-F238E27FC236}">
                <a16:creationId xmlns:a16="http://schemas.microsoft.com/office/drawing/2014/main" id="{1B8798C1-3136-4FFC-8122-706A59A8FC9E}"/>
              </a:ext>
            </a:extLst>
          </p:cNvPr>
          <p:cNvGrpSpPr/>
          <p:nvPr/>
        </p:nvGrpSpPr>
        <p:grpSpPr>
          <a:xfrm>
            <a:off x="9234136" y="2415214"/>
            <a:ext cx="588242" cy="2676340"/>
            <a:chOff x="9183244" y="2404794"/>
            <a:chExt cx="588242" cy="2676340"/>
          </a:xfrm>
        </p:grpSpPr>
        <p:cxnSp>
          <p:nvCxnSpPr>
            <p:cNvPr id="37" name="直接箭头连接符 36">
              <a:extLst>
                <a:ext uri="{FF2B5EF4-FFF2-40B4-BE49-F238E27FC236}">
                  <a16:creationId xmlns:a16="http://schemas.microsoft.com/office/drawing/2014/main" id="{4B12D7CB-72E0-43A0-A28E-7EEF32743D87}"/>
                </a:ext>
              </a:extLst>
            </p:cNvPr>
            <p:cNvCxnSpPr>
              <a:cxnSpLocks/>
            </p:cNvCxnSpPr>
            <p:nvPr/>
          </p:nvCxnSpPr>
          <p:spPr>
            <a:xfrm flipV="1">
              <a:off x="9183244" y="2481286"/>
              <a:ext cx="0" cy="2599848"/>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E59612A-BE1C-4FA4-AF67-A33AF9402368}"/>
                    </a:ext>
                  </a:extLst>
                </p:cNvPr>
                <p:cNvSpPr txBox="1"/>
                <p:nvPr/>
              </p:nvSpPr>
              <p:spPr>
                <a:xfrm>
                  <a:off x="9285135" y="2404794"/>
                  <a:ext cx="48635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bg1">
                                <a:lumMod val="65000"/>
                              </a:schemeClr>
                            </a:solidFill>
                            <a:latin typeface="Cambria Math" panose="02040503050406030204" pitchFamily="18" charset="0"/>
                          </a:rPr>
                          <m:t>𝑈</m:t>
                        </m:r>
                        <m:r>
                          <a:rPr lang="en-US" altLang="zh-CN" sz="1600" b="0" i="1" smtClean="0">
                            <a:solidFill>
                              <a:schemeClr val="bg1">
                                <a:lumMod val="65000"/>
                              </a:schemeClr>
                            </a:solidFill>
                            <a:latin typeface="Cambria Math" panose="02040503050406030204" pitchFamily="18" charset="0"/>
                          </a:rPr>
                          <m:t>(</m:t>
                        </m:r>
                        <m:r>
                          <a:rPr lang="en-US" altLang="zh-CN" sz="1600" b="0" i="1" smtClean="0">
                            <a:solidFill>
                              <a:schemeClr val="bg1">
                                <a:lumMod val="65000"/>
                              </a:schemeClr>
                            </a:solidFill>
                            <a:latin typeface="Cambria Math" panose="02040503050406030204" pitchFamily="18" charset="0"/>
                          </a:rPr>
                          <m:t>𝑥</m:t>
                        </m:r>
                        <m:r>
                          <a:rPr lang="en-US" altLang="zh-CN" sz="1600" b="0" i="1" smtClean="0">
                            <a:solidFill>
                              <a:schemeClr val="bg1">
                                <a:lumMod val="65000"/>
                              </a:schemeClr>
                            </a:solidFill>
                            <a:latin typeface="Cambria Math" panose="02040503050406030204" pitchFamily="18" charset="0"/>
                          </a:rPr>
                          <m:t>)</m:t>
                        </m:r>
                      </m:oMath>
                    </m:oMathPara>
                  </a14:m>
                  <a:endParaRPr lang="zh-CN" altLang="en-US" sz="1600" dirty="0">
                    <a:solidFill>
                      <a:schemeClr val="bg1">
                        <a:lumMod val="65000"/>
                      </a:schemeClr>
                    </a:solidFill>
                  </a:endParaRPr>
                </a:p>
              </p:txBody>
            </p:sp>
          </mc:Choice>
          <mc:Fallback xmlns="">
            <p:sp>
              <p:nvSpPr>
                <p:cNvPr id="44" name="文本框 43">
                  <a:extLst>
                    <a:ext uri="{FF2B5EF4-FFF2-40B4-BE49-F238E27FC236}">
                      <a16:creationId xmlns:a16="http://schemas.microsoft.com/office/drawing/2014/main" id="{EE59612A-BE1C-4FA4-AF67-A33AF9402368}"/>
                    </a:ext>
                  </a:extLst>
                </p:cNvPr>
                <p:cNvSpPr txBox="1">
                  <a:spLocks noRot="1" noChangeAspect="1" noMove="1" noResize="1" noEditPoints="1" noAdjustHandles="1" noChangeArrowheads="1" noChangeShapeType="1" noTextEdit="1"/>
                </p:cNvSpPr>
                <p:nvPr/>
              </p:nvSpPr>
              <p:spPr>
                <a:xfrm>
                  <a:off x="9285135" y="2404794"/>
                  <a:ext cx="486351" cy="246221"/>
                </a:xfrm>
                <a:prstGeom prst="rect">
                  <a:avLst/>
                </a:prstGeom>
                <a:blipFill>
                  <a:blip r:embed="rId6"/>
                  <a:stretch>
                    <a:fillRect l="-8861" r="-13924" b="-31707"/>
                  </a:stretch>
                </a:blipFill>
              </p:spPr>
              <p:txBody>
                <a:bodyPr/>
                <a:lstStyle/>
                <a:p>
                  <a:r>
                    <a:rPr lang="zh-CN" altLang="en-US">
                      <a:noFill/>
                    </a:rPr>
                    <a:t> </a:t>
                  </a:r>
                </a:p>
              </p:txBody>
            </p:sp>
          </mc:Fallback>
        </mc:AlternateContent>
      </p:grpSp>
      <p:grpSp>
        <p:nvGrpSpPr>
          <p:cNvPr id="66" name="组合 65">
            <a:extLst>
              <a:ext uri="{FF2B5EF4-FFF2-40B4-BE49-F238E27FC236}">
                <a16:creationId xmlns:a16="http://schemas.microsoft.com/office/drawing/2014/main" id="{8716166C-12C7-47C1-A8A7-1F3DC59A484D}"/>
              </a:ext>
            </a:extLst>
          </p:cNvPr>
          <p:cNvGrpSpPr/>
          <p:nvPr/>
        </p:nvGrpSpPr>
        <p:grpSpPr>
          <a:xfrm>
            <a:off x="8930373" y="2799011"/>
            <a:ext cx="2276506" cy="2030618"/>
            <a:chOff x="8851867" y="2788591"/>
            <a:chExt cx="2276506" cy="2030618"/>
          </a:xfrm>
        </p:grpSpPr>
        <p:grpSp>
          <p:nvGrpSpPr>
            <p:cNvPr id="64" name="组合 63">
              <a:extLst>
                <a:ext uri="{FF2B5EF4-FFF2-40B4-BE49-F238E27FC236}">
                  <a16:creationId xmlns:a16="http://schemas.microsoft.com/office/drawing/2014/main" id="{A2BAD365-E2CD-49E9-A5B0-A7385D35C11F}"/>
                </a:ext>
              </a:extLst>
            </p:cNvPr>
            <p:cNvGrpSpPr/>
            <p:nvPr/>
          </p:nvGrpSpPr>
          <p:grpSpPr>
            <a:xfrm>
              <a:off x="9154856" y="2814076"/>
              <a:ext cx="1698630" cy="2005133"/>
              <a:chOff x="9154856" y="2814076"/>
              <a:chExt cx="1698630" cy="2005133"/>
            </a:xfrm>
          </p:grpSpPr>
          <p:grpSp>
            <p:nvGrpSpPr>
              <p:cNvPr id="63" name="组合 62">
                <a:extLst>
                  <a:ext uri="{FF2B5EF4-FFF2-40B4-BE49-F238E27FC236}">
                    <a16:creationId xmlns:a16="http://schemas.microsoft.com/office/drawing/2014/main" id="{9BBF96F8-8B87-42E9-B742-B1BB8E7FE4F9}"/>
                  </a:ext>
                </a:extLst>
              </p:cNvPr>
              <p:cNvGrpSpPr/>
              <p:nvPr/>
            </p:nvGrpSpPr>
            <p:grpSpPr>
              <a:xfrm>
                <a:off x="9154856" y="2814076"/>
                <a:ext cx="1594" cy="2004541"/>
                <a:chOff x="10124162" y="2814076"/>
                <a:chExt cx="1594" cy="2004541"/>
              </a:xfrm>
            </p:grpSpPr>
            <p:cxnSp>
              <p:nvCxnSpPr>
                <p:cNvPr id="60" name="直接连接符 59">
                  <a:extLst>
                    <a:ext uri="{FF2B5EF4-FFF2-40B4-BE49-F238E27FC236}">
                      <a16:creationId xmlns:a16="http://schemas.microsoft.com/office/drawing/2014/main" id="{FFCED8F6-12BD-4C7E-B7BF-D7AADB7C7ED4}"/>
                    </a:ext>
                  </a:extLst>
                </p:cNvPr>
                <p:cNvCxnSpPr/>
                <p:nvPr/>
              </p:nvCxnSpPr>
              <p:spPr>
                <a:xfrm>
                  <a:off x="10124162" y="3363324"/>
                  <a:ext cx="0" cy="1455293"/>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9A9478D6-2FB6-4EB2-85F2-EDE611B5436C}"/>
                    </a:ext>
                  </a:extLst>
                </p:cNvPr>
                <p:cNvCxnSpPr>
                  <a:cxnSpLocks/>
                </p:cNvCxnSpPr>
                <p:nvPr/>
              </p:nvCxnSpPr>
              <p:spPr>
                <a:xfrm>
                  <a:off x="10125756" y="2814076"/>
                  <a:ext cx="0" cy="6149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2" name="组合 91">
                <a:extLst>
                  <a:ext uri="{FF2B5EF4-FFF2-40B4-BE49-F238E27FC236}">
                    <a16:creationId xmlns:a16="http://schemas.microsoft.com/office/drawing/2014/main" id="{67FE774D-C391-45C2-8E8C-A7F801D99CCC}"/>
                  </a:ext>
                </a:extLst>
              </p:cNvPr>
              <p:cNvGrpSpPr/>
              <p:nvPr/>
            </p:nvGrpSpPr>
            <p:grpSpPr>
              <a:xfrm>
                <a:off x="10851892" y="2814668"/>
                <a:ext cx="1594" cy="2004541"/>
                <a:chOff x="10124162" y="2814076"/>
                <a:chExt cx="1594" cy="2004541"/>
              </a:xfrm>
            </p:grpSpPr>
            <p:cxnSp>
              <p:nvCxnSpPr>
                <p:cNvPr id="93" name="直接连接符 92">
                  <a:extLst>
                    <a:ext uri="{FF2B5EF4-FFF2-40B4-BE49-F238E27FC236}">
                      <a16:creationId xmlns:a16="http://schemas.microsoft.com/office/drawing/2014/main" id="{B6ACF874-5054-4AD6-803D-A3BA44E4C41E}"/>
                    </a:ext>
                  </a:extLst>
                </p:cNvPr>
                <p:cNvCxnSpPr/>
                <p:nvPr/>
              </p:nvCxnSpPr>
              <p:spPr>
                <a:xfrm>
                  <a:off x="10124162" y="3363324"/>
                  <a:ext cx="0" cy="1455293"/>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302B953E-9E1F-469A-84E8-E9090229AEA0}"/>
                    </a:ext>
                  </a:extLst>
                </p:cNvPr>
                <p:cNvCxnSpPr>
                  <a:cxnSpLocks/>
                </p:cNvCxnSpPr>
                <p:nvPr/>
              </p:nvCxnSpPr>
              <p:spPr>
                <a:xfrm>
                  <a:off x="10125756" y="2814076"/>
                  <a:ext cx="0" cy="61492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E1445AA1-AC42-409B-B64A-6C7A538B78AC}"/>
                    </a:ext>
                  </a:extLst>
                </p:cNvPr>
                <p:cNvSpPr txBox="1"/>
                <p:nvPr/>
              </p:nvSpPr>
              <p:spPr>
                <a:xfrm>
                  <a:off x="8851867" y="2788591"/>
                  <a:ext cx="20197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1">
                                <a:lumMod val="50000"/>
                              </a:schemeClr>
                            </a:solidFill>
                            <a:latin typeface="Cambria Math" panose="02040503050406030204" pitchFamily="18" charset="0"/>
                          </a:rPr>
                          <m:t>∞</m:t>
                        </m:r>
                      </m:oMath>
                    </m:oMathPara>
                  </a14:m>
                  <a:endParaRPr lang="zh-CN" altLang="en-US" sz="1400" dirty="0">
                    <a:solidFill>
                      <a:schemeClr val="bg1">
                        <a:lumMod val="50000"/>
                      </a:schemeClr>
                    </a:solidFill>
                  </a:endParaRPr>
                </a:p>
              </p:txBody>
            </p:sp>
          </mc:Choice>
          <mc:Fallback xmlns="">
            <p:sp>
              <p:nvSpPr>
                <p:cNvPr id="65" name="文本框 64">
                  <a:extLst>
                    <a:ext uri="{FF2B5EF4-FFF2-40B4-BE49-F238E27FC236}">
                      <a16:creationId xmlns:a16="http://schemas.microsoft.com/office/drawing/2014/main" id="{E1445AA1-AC42-409B-B64A-6C7A538B78AC}"/>
                    </a:ext>
                  </a:extLst>
                </p:cNvPr>
                <p:cNvSpPr txBox="1">
                  <a:spLocks noRot="1" noChangeAspect="1" noMove="1" noResize="1" noEditPoints="1" noAdjustHandles="1" noChangeArrowheads="1" noChangeShapeType="1" noTextEdit="1"/>
                </p:cNvSpPr>
                <p:nvPr/>
              </p:nvSpPr>
              <p:spPr>
                <a:xfrm>
                  <a:off x="8851867" y="2788591"/>
                  <a:ext cx="201978" cy="215444"/>
                </a:xfrm>
                <a:prstGeom prst="rect">
                  <a:avLst/>
                </a:prstGeom>
                <a:blipFill>
                  <a:blip r:embed="rId7"/>
                  <a:stretch>
                    <a:fillRect l="-12121" r="-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03D6AA0A-7B7C-4AF0-89DD-5B92D79B9683}"/>
                    </a:ext>
                  </a:extLst>
                </p:cNvPr>
                <p:cNvSpPr txBox="1"/>
                <p:nvPr/>
              </p:nvSpPr>
              <p:spPr>
                <a:xfrm>
                  <a:off x="10926395" y="2796154"/>
                  <a:ext cx="20197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400" i="1" smtClean="0">
                            <a:solidFill>
                              <a:schemeClr val="bg1">
                                <a:lumMod val="50000"/>
                              </a:schemeClr>
                            </a:solidFill>
                            <a:latin typeface="Cambria Math" panose="02040503050406030204" pitchFamily="18" charset="0"/>
                          </a:rPr>
                          <m:t>∞</m:t>
                        </m:r>
                      </m:oMath>
                    </m:oMathPara>
                  </a14:m>
                  <a:endParaRPr lang="zh-CN" altLang="en-US" sz="1400" dirty="0">
                    <a:solidFill>
                      <a:schemeClr val="bg1">
                        <a:lumMod val="50000"/>
                      </a:schemeClr>
                    </a:solidFill>
                  </a:endParaRPr>
                </a:p>
              </p:txBody>
            </p:sp>
          </mc:Choice>
          <mc:Fallback xmlns="">
            <p:sp>
              <p:nvSpPr>
                <p:cNvPr id="95" name="文本框 94">
                  <a:extLst>
                    <a:ext uri="{FF2B5EF4-FFF2-40B4-BE49-F238E27FC236}">
                      <a16:creationId xmlns:a16="http://schemas.microsoft.com/office/drawing/2014/main" id="{03D6AA0A-7B7C-4AF0-89DD-5B92D79B9683}"/>
                    </a:ext>
                  </a:extLst>
                </p:cNvPr>
                <p:cNvSpPr txBox="1">
                  <a:spLocks noRot="1" noChangeAspect="1" noMove="1" noResize="1" noEditPoints="1" noAdjustHandles="1" noChangeArrowheads="1" noChangeShapeType="1" noTextEdit="1"/>
                </p:cNvSpPr>
                <p:nvPr/>
              </p:nvSpPr>
              <p:spPr>
                <a:xfrm>
                  <a:off x="10926395" y="2796154"/>
                  <a:ext cx="201978" cy="215444"/>
                </a:xfrm>
                <a:prstGeom prst="rect">
                  <a:avLst/>
                </a:prstGeom>
                <a:blipFill>
                  <a:blip r:embed="rId8"/>
                  <a:stretch>
                    <a:fillRect l="-12121" r="-12121"/>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DDBB569B-E64F-403D-897E-33E12F68EBF7}"/>
              </a:ext>
            </a:extLst>
          </p:cNvPr>
          <p:cNvGrpSpPr/>
          <p:nvPr/>
        </p:nvGrpSpPr>
        <p:grpSpPr>
          <a:xfrm>
            <a:off x="9014122" y="4743323"/>
            <a:ext cx="2353248" cy="362713"/>
            <a:chOff x="8935616" y="4732903"/>
            <a:chExt cx="2353248" cy="362713"/>
          </a:xfrm>
        </p:grpSpPr>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98016EF-7DF4-491E-8C53-7B4483AD515F}"/>
                    </a:ext>
                  </a:extLst>
                </p:cNvPr>
                <p:cNvSpPr txBox="1"/>
                <p:nvPr/>
              </p:nvSpPr>
              <p:spPr>
                <a:xfrm>
                  <a:off x="8935616" y="4818617"/>
                  <a:ext cx="2236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oMath>
                    </m:oMathPara>
                  </a14:m>
                  <a:endParaRPr lang="zh-CN" altLang="en-US" dirty="0"/>
                </a:p>
              </p:txBody>
            </p:sp>
          </mc:Choice>
          <mc:Fallback xmlns="">
            <p:sp>
              <p:nvSpPr>
                <p:cNvPr id="28" name="文本框 27">
                  <a:extLst>
                    <a:ext uri="{FF2B5EF4-FFF2-40B4-BE49-F238E27FC236}">
                      <a16:creationId xmlns:a16="http://schemas.microsoft.com/office/drawing/2014/main" id="{E98016EF-7DF4-491E-8C53-7B4483AD515F}"/>
                    </a:ext>
                  </a:extLst>
                </p:cNvPr>
                <p:cNvSpPr txBox="1">
                  <a:spLocks noRot="1" noChangeAspect="1" noMove="1" noResize="1" noEditPoints="1" noAdjustHandles="1" noChangeArrowheads="1" noChangeShapeType="1" noTextEdit="1"/>
                </p:cNvSpPr>
                <p:nvPr/>
              </p:nvSpPr>
              <p:spPr>
                <a:xfrm>
                  <a:off x="8935616" y="4818617"/>
                  <a:ext cx="223651" cy="276999"/>
                </a:xfrm>
                <a:prstGeom prst="rect">
                  <a:avLst/>
                </a:prstGeom>
                <a:blipFill>
                  <a:blip r:embed="rId9"/>
                  <a:stretch>
                    <a:fillRect l="-25000" r="-22222" b="-6522"/>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E10EF6D3-D079-4F0D-8244-3CFC5E5B0746}"/>
                </a:ext>
              </a:extLst>
            </p:cNvPr>
            <p:cNvGrpSpPr/>
            <p:nvPr/>
          </p:nvGrpSpPr>
          <p:grpSpPr>
            <a:xfrm>
              <a:off x="8962373" y="4732903"/>
              <a:ext cx="2326491" cy="354090"/>
              <a:chOff x="8962373" y="4732903"/>
              <a:chExt cx="2326491" cy="354090"/>
            </a:xfrm>
          </p:grpSpPr>
          <p:grpSp>
            <p:nvGrpSpPr>
              <p:cNvPr id="27" name="组合 26">
                <a:extLst>
                  <a:ext uri="{FF2B5EF4-FFF2-40B4-BE49-F238E27FC236}">
                    <a16:creationId xmlns:a16="http://schemas.microsoft.com/office/drawing/2014/main" id="{F8D9BEAA-AEB8-4EF2-BD46-FE2776BA27CF}"/>
                  </a:ext>
                </a:extLst>
              </p:cNvPr>
              <p:cNvGrpSpPr/>
              <p:nvPr/>
            </p:nvGrpSpPr>
            <p:grpSpPr>
              <a:xfrm>
                <a:off x="8962373" y="4732903"/>
                <a:ext cx="2323579" cy="77091"/>
                <a:chOff x="8962373" y="4732903"/>
                <a:chExt cx="2323579" cy="77091"/>
              </a:xfrm>
            </p:grpSpPr>
            <p:cxnSp>
              <p:nvCxnSpPr>
                <p:cNvPr id="11" name="直接箭头连接符 10">
                  <a:extLst>
                    <a:ext uri="{FF2B5EF4-FFF2-40B4-BE49-F238E27FC236}">
                      <a16:creationId xmlns:a16="http://schemas.microsoft.com/office/drawing/2014/main" id="{E1C12A59-D917-4982-AFBC-5BC3224515CA}"/>
                    </a:ext>
                  </a:extLst>
                </p:cNvPr>
                <p:cNvCxnSpPr>
                  <a:cxnSpLocks/>
                </p:cNvCxnSpPr>
                <p:nvPr/>
              </p:nvCxnSpPr>
              <p:spPr>
                <a:xfrm>
                  <a:off x="8962373" y="4809994"/>
                  <a:ext cx="232357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2EBCA402-04BD-43D6-AA28-4F16D01E6D38}"/>
                    </a:ext>
                  </a:extLst>
                </p:cNvPr>
                <p:cNvCxnSpPr/>
                <p:nvPr/>
              </p:nvCxnSpPr>
              <p:spPr>
                <a:xfrm flipV="1">
                  <a:off x="9155630" y="4732903"/>
                  <a:ext cx="0" cy="77091"/>
                </a:xfrm>
                <a:prstGeom prst="line">
                  <a:avLst/>
                </a:prstGeom>
                <a:ln w="28575"/>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7A5AE60A-4FFF-4C28-A84B-6AFA3E7184A2}"/>
                      </a:ext>
                    </a:extLst>
                  </p:cNvPr>
                  <p:cNvSpPr txBox="1"/>
                  <p:nvPr/>
                </p:nvSpPr>
                <p:spPr>
                  <a:xfrm>
                    <a:off x="11095927" y="4809994"/>
                    <a:ext cx="192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75" name="文本框 74">
                    <a:extLst>
                      <a:ext uri="{FF2B5EF4-FFF2-40B4-BE49-F238E27FC236}">
                        <a16:creationId xmlns:a16="http://schemas.microsoft.com/office/drawing/2014/main" id="{7A5AE60A-4FFF-4C28-A84B-6AFA3E7184A2}"/>
                      </a:ext>
                    </a:extLst>
                  </p:cNvPr>
                  <p:cNvSpPr txBox="1">
                    <a:spLocks noRot="1" noChangeAspect="1" noMove="1" noResize="1" noEditPoints="1" noAdjustHandles="1" noChangeArrowheads="1" noChangeShapeType="1" noTextEdit="1"/>
                  </p:cNvSpPr>
                  <p:nvPr/>
                </p:nvSpPr>
                <p:spPr>
                  <a:xfrm>
                    <a:off x="11095927" y="4809994"/>
                    <a:ext cx="192937" cy="276999"/>
                  </a:xfrm>
                  <a:prstGeom prst="rect">
                    <a:avLst/>
                  </a:prstGeom>
                  <a:blipFill>
                    <a:blip r:embed="rId10"/>
                    <a:stretch>
                      <a:fillRect l="-15625" r="-9375"/>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80" name="Oval 28">
                <a:extLst>
                  <a:ext uri="{FF2B5EF4-FFF2-40B4-BE49-F238E27FC236}">
                    <a16:creationId xmlns:a16="http://schemas.microsoft.com/office/drawing/2014/main" id="{376CFC96-8021-4F18-BB16-1038D35ABDC2}"/>
                  </a:ext>
                </a:extLst>
              </p:cNvPr>
              <p:cNvSpPr>
                <a:spLocks noChangeArrowheads="1"/>
              </p:cNvSpPr>
              <p:nvPr/>
            </p:nvSpPr>
            <p:spPr bwMode="auto">
              <a:xfrm>
                <a:off x="9446895" y="4676637"/>
                <a:ext cx="304800" cy="304800"/>
              </a:xfrm>
              <a:prstGeom prst="ellipse">
                <a:avLst/>
              </a:prstGeom>
              <a:solidFill>
                <a:schemeClr val="accent1"/>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14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1400" b="0" i="1" dirty="0" smtClean="0">
                              <a:solidFill>
                                <a:schemeClr val="bg1"/>
                              </a:solidFill>
                              <a:latin typeface="Cambria Math" panose="02040503050406030204" pitchFamily="18" charset="0"/>
                              <a:ea typeface="宋体" panose="02010600030101010101" pitchFamily="2" charset="-122"/>
                            </a:rPr>
                          </m:ctrlPr>
                        </m:sSupPr>
                        <m:e>
                          <m:r>
                            <a:rPr kumimoji="1" lang="en-US" altLang="zh-CN" sz="1400" i="1" dirty="0" smtClean="0">
                              <a:solidFill>
                                <a:schemeClr val="bg1"/>
                              </a:solidFill>
                              <a:latin typeface="Cambria Math" panose="02040503050406030204" pitchFamily="18" charset="0"/>
                              <a:ea typeface="宋体" panose="02010600030101010101" pitchFamily="2" charset="-122"/>
                            </a:rPr>
                            <m:t>𝑒</m:t>
                          </m:r>
                        </m:e>
                        <m:sup>
                          <m:r>
                            <a:rPr kumimoji="1" lang="en-US" altLang="zh-CN" sz="14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1400" dirty="0">
                  <a:solidFill>
                    <a:schemeClr val="bg1"/>
                  </a:solidFill>
                  <a:latin typeface="Times New Roman" panose="02020603050405020304" pitchFamily="18" charset="0"/>
                  <a:ea typeface="宋体" panose="02010600030101010101" pitchFamily="2" charset="-122"/>
                </a:endParaRPr>
              </a:p>
            </p:txBody>
          </p:sp>
        </mc:Choice>
        <mc:Fallback xmlns="">
          <p:sp>
            <p:nvSpPr>
              <p:cNvPr id="80" name="Oval 28">
                <a:extLst>
                  <a:ext uri="{FF2B5EF4-FFF2-40B4-BE49-F238E27FC236}">
                    <a16:creationId xmlns:a16="http://schemas.microsoft.com/office/drawing/2014/main" id="{376CFC96-8021-4F18-BB16-1038D35ABDC2}"/>
                  </a:ext>
                </a:extLst>
              </p:cNvPr>
              <p:cNvSpPr>
                <a:spLocks noRot="1" noChangeAspect="1" noMove="1" noResize="1" noEditPoints="1" noAdjustHandles="1" noChangeArrowheads="1" noChangeShapeType="1" noTextEdit="1"/>
              </p:cNvSpPr>
              <p:nvPr/>
            </p:nvSpPr>
            <p:spPr bwMode="auto">
              <a:xfrm>
                <a:off x="9446895" y="4676637"/>
                <a:ext cx="304800" cy="304800"/>
              </a:xfrm>
              <a:prstGeom prst="ellipse">
                <a:avLst/>
              </a:prstGeom>
              <a:blipFill>
                <a:blip r:embed="rId11"/>
                <a:stretch>
                  <a:fillRect/>
                </a:stretch>
              </a:blipFill>
              <a:ln w="9525">
                <a:noFill/>
                <a:round/>
                <a:headEnd/>
                <a:tailEnd/>
              </a:ln>
              <a:effectLst/>
            </p:spPr>
            <p:txBody>
              <a:bodyPr/>
              <a:lstStyle/>
              <a:p>
                <a:r>
                  <a:rPr lang="zh-CN" altLang="en-US">
                    <a:noFill/>
                  </a:rPr>
                  <a:t> </a:t>
                </a:r>
              </a:p>
            </p:txBody>
          </p:sp>
        </mc:Fallback>
      </mc:AlternateContent>
      <p:grpSp>
        <p:nvGrpSpPr>
          <p:cNvPr id="105" name="组合 104">
            <a:extLst>
              <a:ext uri="{FF2B5EF4-FFF2-40B4-BE49-F238E27FC236}">
                <a16:creationId xmlns:a16="http://schemas.microsoft.com/office/drawing/2014/main" id="{74528074-5747-4959-9323-C23BFA71D8F2}"/>
              </a:ext>
            </a:extLst>
          </p:cNvPr>
          <p:cNvGrpSpPr/>
          <p:nvPr/>
        </p:nvGrpSpPr>
        <p:grpSpPr>
          <a:xfrm>
            <a:off x="772558" y="4090970"/>
            <a:ext cx="5934303" cy="1359096"/>
            <a:chOff x="772558" y="4090970"/>
            <a:chExt cx="5934303" cy="1359096"/>
          </a:xfrm>
        </p:grpSpPr>
        <p:sp>
          <p:nvSpPr>
            <p:cNvPr id="101" name="文本框 100">
              <a:extLst>
                <a:ext uri="{FF2B5EF4-FFF2-40B4-BE49-F238E27FC236}">
                  <a16:creationId xmlns:a16="http://schemas.microsoft.com/office/drawing/2014/main" id="{7FFBEB18-A9C8-4F76-83FD-31FF797238AC}"/>
                </a:ext>
              </a:extLst>
            </p:cNvPr>
            <p:cNvSpPr txBox="1"/>
            <p:nvPr/>
          </p:nvSpPr>
          <p:spPr>
            <a:xfrm>
              <a:off x="874344" y="4280415"/>
              <a:ext cx="5832517" cy="425694"/>
            </a:xfrm>
            <a:prstGeom prst="rect">
              <a:avLst/>
            </a:prstGeom>
            <a:noFill/>
          </p:spPr>
          <p:txBody>
            <a:bodyPr wrap="square" rtlCol="0">
              <a:spAutoFit/>
            </a:bodyPr>
            <a:lstStyle/>
            <a:p>
              <a:pPr>
                <a:lnSpc>
                  <a:spcPct val="150000"/>
                </a:lnSpc>
              </a:pPr>
              <a:r>
                <a:rPr lang="zh-CN" altLang="en-US" sz="1600" dirty="0">
                  <a:solidFill>
                    <a:schemeClr val="tx1"/>
                  </a:solidFill>
                  <a:latin typeface="方正小标宋简体" panose="02000000000000000000" pitchFamily="2" charset="-122"/>
                  <a:ea typeface="方正小标宋简体" panose="02000000000000000000" pitchFamily="2" charset="-122"/>
                </a:rPr>
                <a:t>受 波函数的归一化条件 等约束，一维无限深势阱中的粒子：</a:t>
              </a:r>
              <a:endParaRPr lang="en-US" altLang="zh-CN" sz="1600" dirty="0">
                <a:solidFill>
                  <a:schemeClr val="tx1"/>
                </a:solidFill>
                <a:latin typeface="楷体" panose="02010609060101010101" pitchFamily="49" charset="-122"/>
                <a:ea typeface="楷体" panose="02010609060101010101" pitchFamily="49" charset="-122"/>
              </a:endParaRPr>
            </a:p>
          </p:txBody>
        </p:sp>
        <p:cxnSp>
          <p:nvCxnSpPr>
            <p:cNvPr id="68" name="直接连接符 67">
              <a:extLst>
                <a:ext uri="{FF2B5EF4-FFF2-40B4-BE49-F238E27FC236}">
                  <a16:creationId xmlns:a16="http://schemas.microsoft.com/office/drawing/2014/main" id="{B10A813C-EDAF-4792-B72B-0A8C2DB1B10E}"/>
                </a:ext>
              </a:extLst>
            </p:cNvPr>
            <p:cNvCxnSpPr>
              <a:cxnSpLocks/>
            </p:cNvCxnSpPr>
            <p:nvPr/>
          </p:nvCxnSpPr>
          <p:spPr>
            <a:xfrm>
              <a:off x="772558" y="4090970"/>
              <a:ext cx="0" cy="1359096"/>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0629279B-E067-4191-9108-F8EE184E08C3}"/>
                </a:ext>
              </a:extLst>
            </p:cNvPr>
            <p:cNvCxnSpPr>
              <a:cxnSpLocks/>
            </p:cNvCxnSpPr>
            <p:nvPr/>
          </p:nvCxnSpPr>
          <p:spPr>
            <a:xfrm>
              <a:off x="772558" y="4971017"/>
              <a:ext cx="626292" cy="0"/>
            </a:xfrm>
            <a:prstGeom prst="line">
              <a:avLst/>
            </a:prstGeom>
            <a:ln w="38100">
              <a:solidFill>
                <a:schemeClr val="accent2">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BAC360D7-EF56-42CA-91B1-8EB3CA95B342}"/>
                </a:ext>
              </a:extLst>
            </p:cNvPr>
            <p:cNvCxnSpPr>
              <a:cxnSpLocks/>
            </p:cNvCxnSpPr>
            <p:nvPr/>
          </p:nvCxnSpPr>
          <p:spPr>
            <a:xfrm>
              <a:off x="772558" y="5437954"/>
              <a:ext cx="626292" cy="0"/>
            </a:xfrm>
            <a:prstGeom prst="line">
              <a:avLst/>
            </a:prstGeom>
            <a:ln w="38100">
              <a:solidFill>
                <a:schemeClr val="accent2">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19D2F46B-C634-4241-8BE2-CA905EB8E096}"/>
                  </a:ext>
                </a:extLst>
              </p:cNvPr>
              <p:cNvSpPr txBox="1"/>
              <p:nvPr/>
            </p:nvSpPr>
            <p:spPr>
              <a:xfrm>
                <a:off x="1500635" y="4798224"/>
                <a:ext cx="2795869" cy="338554"/>
              </a:xfrm>
              <a:prstGeom prst="rect">
                <a:avLst/>
              </a:prstGeom>
              <a:noFill/>
            </p:spPr>
            <p:txBody>
              <a:bodyPr wrap="square" rtlCol="0">
                <a:spAutoFit/>
              </a:bodyPr>
              <a:lstStyle/>
              <a:p>
                <a:r>
                  <a:rPr lang="zh-CN" altLang="en-US" sz="1600" dirty="0">
                    <a:solidFill>
                      <a:srgbClr val="C00000"/>
                    </a:solidFill>
                    <a:latin typeface="钉钉进步体" panose="00020600040101010101" pitchFamily="18" charset="-122"/>
                    <a:ea typeface="钉钉进步体" panose="00020600040101010101" pitchFamily="18" charset="-122"/>
                  </a:rPr>
                  <a:t>能量</a:t>
                </a:r>
                <a14:m>
                  <m:oMath xmlns:m="http://schemas.openxmlformats.org/officeDocument/2006/math">
                    <m:r>
                      <a:rPr lang="en-US" altLang="zh-CN" sz="1600" i="1" dirty="0" smtClean="0">
                        <a:solidFill>
                          <a:srgbClr val="C00000"/>
                        </a:solidFill>
                        <a:latin typeface="Cambria Math" panose="02040503050406030204" pitchFamily="18" charset="0"/>
                        <a:ea typeface="钉钉进步体" panose="00020600040101010101" pitchFamily="18" charset="-122"/>
                      </a:rPr>
                      <m:t>𝐸</m:t>
                    </m:r>
                  </m:oMath>
                </a14:m>
                <a:r>
                  <a:rPr lang="zh-CN" altLang="en-US" sz="1600" dirty="0">
                    <a:latin typeface="钉钉进步体" panose="00020600040101010101" pitchFamily="18" charset="-122"/>
                    <a:ea typeface="钉钉进步体" panose="00020600040101010101" pitchFamily="18" charset="-122"/>
                  </a:rPr>
                  <a:t> 必须取特定的分立值</a:t>
                </a:r>
              </a:p>
            </p:txBody>
          </p:sp>
        </mc:Choice>
        <mc:Fallback xmlns="">
          <p:sp>
            <p:nvSpPr>
              <p:cNvPr id="106" name="文本框 105">
                <a:extLst>
                  <a:ext uri="{FF2B5EF4-FFF2-40B4-BE49-F238E27FC236}">
                    <a16:creationId xmlns:a16="http://schemas.microsoft.com/office/drawing/2014/main" id="{19D2F46B-C634-4241-8BE2-CA905EB8E096}"/>
                  </a:ext>
                </a:extLst>
              </p:cNvPr>
              <p:cNvSpPr txBox="1">
                <a:spLocks noRot="1" noChangeAspect="1" noMove="1" noResize="1" noEditPoints="1" noAdjustHandles="1" noChangeArrowheads="1" noChangeShapeType="1" noTextEdit="1"/>
              </p:cNvSpPr>
              <p:nvPr/>
            </p:nvSpPr>
            <p:spPr>
              <a:xfrm>
                <a:off x="1500635" y="4798224"/>
                <a:ext cx="2795869" cy="338554"/>
              </a:xfrm>
              <a:prstGeom prst="rect">
                <a:avLst/>
              </a:prstGeom>
              <a:blipFill>
                <a:blip r:embed="rId12"/>
                <a:stretch>
                  <a:fillRect l="-1089"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1C242CCA-1FB3-41AF-A4A5-7F9CAC42FCEE}"/>
                  </a:ext>
                </a:extLst>
              </p:cNvPr>
              <p:cNvSpPr txBox="1"/>
              <p:nvPr/>
            </p:nvSpPr>
            <p:spPr>
              <a:xfrm>
                <a:off x="1494810" y="5268677"/>
                <a:ext cx="2972349" cy="338554"/>
              </a:xfrm>
              <a:prstGeom prst="rect">
                <a:avLst/>
              </a:prstGeom>
              <a:noFill/>
            </p:spPr>
            <p:txBody>
              <a:bodyPr wrap="square" rtlCol="0">
                <a:spAutoFit/>
              </a:bodyPr>
              <a:lstStyle/>
              <a:p>
                <a:r>
                  <a:rPr lang="zh-CN" altLang="en-US" sz="1600" dirty="0">
                    <a:solidFill>
                      <a:srgbClr val="C00000"/>
                    </a:solidFill>
                    <a:latin typeface="钉钉进步体" panose="00020600040101010101" pitchFamily="18" charset="-122"/>
                    <a:ea typeface="钉钉进步体" panose="00020600040101010101" pitchFamily="18" charset="-122"/>
                  </a:rPr>
                  <a:t>归一化波函数</a:t>
                </a:r>
                <a14:m>
                  <m:oMath xmlns:m="http://schemas.openxmlformats.org/officeDocument/2006/math">
                    <m:r>
                      <m:rPr>
                        <m:sty m:val="p"/>
                      </m:rPr>
                      <a:rPr lang="el-GR" altLang="zh-CN" sz="1600" i="1" smtClean="0">
                        <a:solidFill>
                          <a:srgbClr val="C00000"/>
                        </a:solidFill>
                        <a:latin typeface="Cambria Math" panose="02040503050406030204" pitchFamily="18" charset="0"/>
                        <a:ea typeface="Cambria Math" panose="02040503050406030204" pitchFamily="18" charset="0"/>
                      </a:rPr>
                      <m:t>Ψ</m:t>
                    </m:r>
                    <m:r>
                      <a:rPr lang="en-US" altLang="zh-CN" sz="1600" i="1">
                        <a:solidFill>
                          <a:srgbClr val="C00000"/>
                        </a:solidFill>
                        <a:latin typeface="Cambria Math" panose="02040503050406030204" pitchFamily="18" charset="0"/>
                        <a:ea typeface="Cambria Math" panose="02040503050406030204" pitchFamily="18" charset="0"/>
                      </a:rPr>
                      <m:t>(</m:t>
                    </m:r>
                    <m:r>
                      <a:rPr lang="en-US" altLang="zh-CN" sz="1600" i="1">
                        <a:solidFill>
                          <a:srgbClr val="C00000"/>
                        </a:solidFill>
                        <a:latin typeface="Cambria Math" panose="02040503050406030204" pitchFamily="18" charset="0"/>
                        <a:ea typeface="Cambria Math" panose="02040503050406030204" pitchFamily="18" charset="0"/>
                      </a:rPr>
                      <m:t>𝑥</m:t>
                    </m:r>
                    <m:r>
                      <a:rPr lang="en-US" altLang="zh-CN" sz="1600" i="1">
                        <a:solidFill>
                          <a:srgbClr val="C00000"/>
                        </a:solidFill>
                        <a:latin typeface="Cambria Math" panose="02040503050406030204" pitchFamily="18" charset="0"/>
                        <a:ea typeface="Cambria Math" panose="02040503050406030204" pitchFamily="18" charset="0"/>
                      </a:rPr>
                      <m:t>)</m:t>
                    </m:r>
                  </m:oMath>
                </a14:m>
                <a:r>
                  <a:rPr lang="zh-CN" altLang="en-US" sz="1600" dirty="0">
                    <a:solidFill>
                      <a:srgbClr val="C00000"/>
                    </a:solidFill>
                    <a:latin typeface="钉钉进步体" panose="00020600040101010101" pitchFamily="18" charset="-122"/>
                    <a:ea typeface="钉钉进步体" panose="00020600040101010101" pitchFamily="18" charset="-122"/>
                  </a:rPr>
                  <a:t> </a:t>
                </a:r>
                <a:r>
                  <a:rPr lang="zh-CN" altLang="en-US" sz="1600" dirty="0">
                    <a:latin typeface="钉钉进步体" panose="00020600040101010101" pitchFamily="18" charset="-122"/>
                    <a:ea typeface="钉钉进步体" panose="00020600040101010101" pitchFamily="18" charset="-122"/>
                  </a:rPr>
                  <a:t>由下式给出</a:t>
                </a:r>
              </a:p>
            </p:txBody>
          </p:sp>
        </mc:Choice>
        <mc:Fallback xmlns="">
          <p:sp>
            <p:nvSpPr>
              <p:cNvPr id="107" name="文本框 106">
                <a:extLst>
                  <a:ext uri="{FF2B5EF4-FFF2-40B4-BE49-F238E27FC236}">
                    <a16:creationId xmlns:a16="http://schemas.microsoft.com/office/drawing/2014/main" id="{1C242CCA-1FB3-41AF-A4A5-7F9CAC42FCEE}"/>
                  </a:ext>
                </a:extLst>
              </p:cNvPr>
              <p:cNvSpPr txBox="1">
                <a:spLocks noRot="1" noChangeAspect="1" noMove="1" noResize="1" noEditPoints="1" noAdjustHandles="1" noChangeArrowheads="1" noChangeShapeType="1" noTextEdit="1"/>
              </p:cNvSpPr>
              <p:nvPr/>
            </p:nvSpPr>
            <p:spPr>
              <a:xfrm>
                <a:off x="1494810" y="5268677"/>
                <a:ext cx="2972349" cy="338554"/>
              </a:xfrm>
              <a:prstGeom prst="rect">
                <a:avLst/>
              </a:prstGeom>
              <a:blipFill>
                <a:blip r:embed="rId13"/>
                <a:stretch>
                  <a:fillRect l="-1025"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18800F47-9F3C-41B9-A610-3C09B8777650}"/>
                  </a:ext>
                </a:extLst>
              </p:cNvPr>
              <p:cNvSpPr txBox="1"/>
              <p:nvPr/>
            </p:nvSpPr>
            <p:spPr>
              <a:xfrm>
                <a:off x="4241865" y="4746262"/>
                <a:ext cx="4480097" cy="644087"/>
              </a:xfrm>
              <a:prstGeom prst="rect">
                <a:avLst/>
              </a:prstGeom>
              <a:noFill/>
            </p:spPr>
            <p:txBody>
              <a:bodyPr wrap="square">
                <a:spAutoFit/>
              </a:bodyPr>
              <a:lstStyle/>
              <a:p>
                <a14:m>
                  <m:oMath xmlns:m="http://schemas.openxmlformats.org/officeDocument/2006/math">
                    <m:sSub>
                      <m:sSubPr>
                        <m:ctrlPr>
                          <a:rPr lang="en-US" altLang="zh-CN" sz="1400" b="0" i="1" smtClean="0">
                            <a:latin typeface="Cambria Math" panose="02040503050406030204" pitchFamily="18" charset="0"/>
                          </a:rPr>
                        </m:ctrlPr>
                      </m:sSubPr>
                      <m:e>
                        <m:r>
                          <a:rPr lang="en-US" altLang="zh-CN" sz="1400" i="1" smtClean="0">
                            <a:latin typeface="Cambria Math" panose="02040503050406030204" pitchFamily="18" charset="0"/>
                          </a:rPr>
                          <m:t>𝐸</m:t>
                        </m:r>
                      </m:e>
                      <m:sub>
                        <m:r>
                          <a:rPr lang="en-US" altLang="zh-CN" sz="1400" b="0" i="1" smtClean="0">
                            <a:latin typeface="Cambria Math" panose="02040503050406030204" pitchFamily="18" charset="0"/>
                          </a:rPr>
                          <m:t>𝑛</m:t>
                        </m:r>
                      </m:sub>
                    </m:sSub>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𝑛</m:t>
                        </m:r>
                      </m:e>
                      <m:sup>
                        <m:r>
                          <a:rPr lang="en-US" altLang="zh-CN" sz="1400" b="0" i="1" smtClean="0">
                            <a:latin typeface="Cambria Math" panose="02040503050406030204" pitchFamily="18" charset="0"/>
                          </a:rPr>
                          <m:t>2</m:t>
                        </m:r>
                      </m:sup>
                    </m:sSup>
                    <m:f>
                      <m:fPr>
                        <m:ctrlPr>
                          <a:rPr lang="en-US" altLang="zh-CN" sz="1400" b="0" i="1" smtClean="0">
                            <a:latin typeface="Cambria Math" panose="02040503050406030204" pitchFamily="18" charset="0"/>
                          </a:rPr>
                        </m:ctrlPr>
                      </m:fPr>
                      <m:num>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h</m:t>
                            </m:r>
                          </m:e>
                          <m:sup>
                            <m:r>
                              <a:rPr lang="en-US" altLang="zh-CN" sz="1400" b="0" i="1" smtClean="0">
                                <a:latin typeface="Cambria Math" panose="02040503050406030204" pitchFamily="18" charset="0"/>
                              </a:rPr>
                              <m:t>2</m:t>
                            </m:r>
                          </m:sup>
                        </m:sSup>
                      </m:num>
                      <m:den>
                        <m:r>
                          <a:rPr lang="en-US" altLang="zh-CN" sz="1400" b="0" i="1" smtClean="0">
                            <a:latin typeface="Cambria Math" panose="02040503050406030204" pitchFamily="18" charset="0"/>
                          </a:rPr>
                          <m:t>8</m:t>
                        </m:r>
                        <m:r>
                          <a:rPr lang="en-US" altLang="zh-CN" sz="1400" b="0" i="1" smtClean="0">
                            <a:latin typeface="Cambria Math" panose="02040503050406030204" pitchFamily="18" charset="0"/>
                          </a:rPr>
                          <m:t>𝑚</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𝑎</m:t>
                            </m:r>
                          </m:e>
                          <m:sup>
                            <m:r>
                              <a:rPr lang="en-US" altLang="zh-CN" sz="1400" b="0" i="1" smtClean="0">
                                <a:latin typeface="Cambria Math" panose="02040503050406030204" pitchFamily="18" charset="0"/>
                              </a:rPr>
                              <m:t>2</m:t>
                            </m:r>
                          </m:sup>
                        </m:sSup>
                      </m:den>
                    </m:f>
                  </m:oMath>
                </a14:m>
                <a:r>
                  <a:rPr lang="zh-CN" altLang="en-US" sz="1400" dirty="0">
                    <a:solidFill>
                      <a:schemeClr val="bg1">
                        <a:lumMod val="50000"/>
                      </a:schemeClr>
                    </a:solidFill>
                    <a:latin typeface="楷体" panose="02010609060101010101" pitchFamily="49" charset="-122"/>
                    <a:ea typeface="楷体" panose="02010609060101010101" pitchFamily="49" charset="-122"/>
                  </a:rPr>
                  <a:t>，其中</a:t>
                </a:r>
                <a14:m>
                  <m:oMath xmlns:m="http://schemas.openxmlformats.org/officeDocument/2006/math">
                    <m:r>
                      <a:rPr lang="en-US" altLang="zh-CN" sz="1400" b="0" i="1" smtClean="0">
                        <a:solidFill>
                          <a:schemeClr val="bg1">
                            <a:lumMod val="50000"/>
                          </a:schemeClr>
                        </a:solidFill>
                        <a:latin typeface="Cambria Math" panose="02040503050406030204" pitchFamily="18" charset="0"/>
                      </a:rPr>
                      <m:t>𝑛</m:t>
                    </m:r>
                    <m:r>
                      <a:rPr lang="en-US" altLang="zh-CN" sz="1400" b="0" i="1" smtClean="0">
                        <a:solidFill>
                          <a:schemeClr val="bg1">
                            <a:lumMod val="50000"/>
                          </a:schemeClr>
                        </a:solidFill>
                        <a:latin typeface="Cambria Math" panose="02040503050406030204" pitchFamily="18" charset="0"/>
                      </a:rPr>
                      <m:t>=1,2,⋯</m:t>
                    </m:r>
                    <m:r>
                      <a:rPr lang="en-US" altLang="zh-CN" sz="1400" b="0" i="0" smtClean="0">
                        <a:solidFill>
                          <a:schemeClr val="bg1">
                            <a:lumMod val="50000"/>
                          </a:schemeClr>
                        </a:solidFill>
                        <a:latin typeface="Cambria Math" panose="02040503050406030204" pitchFamily="18" charset="0"/>
                        <a:ea typeface="Cambria Math" panose="02040503050406030204" pitchFamily="18" charset="0"/>
                      </a:rPr>
                      <m:t>,</m:t>
                    </m:r>
                    <m:r>
                      <a:rPr lang="en-US" altLang="zh-CN" sz="1400" b="0" i="1" smtClean="0">
                        <a:solidFill>
                          <a:schemeClr val="bg1">
                            <a:lumMod val="50000"/>
                          </a:schemeClr>
                        </a:solidFill>
                        <a:latin typeface="Cambria Math" panose="02040503050406030204" pitchFamily="18" charset="0"/>
                        <a:ea typeface="Cambria Math" panose="02040503050406030204" pitchFamily="18" charset="0"/>
                      </a:rPr>
                      <m:t>  </m:t>
                    </m:r>
                    <m:r>
                      <a:rPr lang="en-US" altLang="zh-CN" sz="1400" i="1">
                        <a:solidFill>
                          <a:schemeClr val="bg1">
                            <a:lumMod val="50000"/>
                          </a:schemeClr>
                        </a:solidFill>
                        <a:latin typeface="Cambria Math" panose="02040503050406030204" pitchFamily="18" charset="0"/>
                      </a:rPr>
                      <m:t>h</m:t>
                    </m:r>
                    <m:r>
                      <m:rPr>
                        <m:nor/>
                      </m:rPr>
                      <a:rPr lang="en-US" altLang="zh-CN" sz="1400" b="0" i="0" smtClean="0">
                        <a:solidFill>
                          <a:schemeClr val="bg1">
                            <a:lumMod val="50000"/>
                          </a:schemeClr>
                        </a:solidFill>
                        <a:latin typeface="Cambria Math" panose="02040503050406030204" pitchFamily="18" charset="0"/>
                      </a:rPr>
                      <m:t>=</m:t>
                    </m:r>
                    <m:r>
                      <a:rPr lang="en-US" altLang="zh-CN" sz="1400" i="1">
                        <a:solidFill>
                          <a:schemeClr val="bg1">
                            <a:lumMod val="50000"/>
                          </a:schemeClr>
                        </a:solidFill>
                        <a:latin typeface="Cambria Math" panose="02040503050406030204" pitchFamily="18" charset="0"/>
                      </a:rPr>
                      <m:t>6.63</m:t>
                    </m:r>
                    <m:r>
                      <a:rPr lang="en-US" altLang="zh-CN" sz="1400" i="1">
                        <a:solidFill>
                          <a:schemeClr val="bg1">
                            <a:lumMod val="50000"/>
                          </a:schemeClr>
                        </a:solidFill>
                        <a:latin typeface="Cambria Math" panose="02040503050406030204" pitchFamily="18" charset="0"/>
                        <a:ea typeface="Cambria Math" panose="02040503050406030204" pitchFamily="18" charset="0"/>
                      </a:rPr>
                      <m:t>×</m:t>
                    </m:r>
                    <m:sSup>
                      <m:sSupPr>
                        <m:ctrlPr>
                          <a:rPr lang="en-US" altLang="zh-CN" sz="1400" i="1">
                            <a:solidFill>
                              <a:schemeClr val="bg1">
                                <a:lumMod val="50000"/>
                              </a:schemeClr>
                            </a:solidFill>
                            <a:latin typeface="Cambria Math" panose="02040503050406030204" pitchFamily="18" charset="0"/>
                            <a:ea typeface="Cambria Math" panose="02040503050406030204" pitchFamily="18" charset="0"/>
                          </a:rPr>
                        </m:ctrlPr>
                      </m:sSupPr>
                      <m:e>
                        <m:r>
                          <a:rPr lang="en-US" altLang="zh-CN" sz="1400" i="1">
                            <a:solidFill>
                              <a:schemeClr val="bg1">
                                <a:lumMod val="50000"/>
                              </a:schemeClr>
                            </a:solidFill>
                            <a:latin typeface="Cambria Math" panose="02040503050406030204" pitchFamily="18" charset="0"/>
                            <a:ea typeface="Cambria Math" panose="02040503050406030204" pitchFamily="18" charset="0"/>
                          </a:rPr>
                          <m:t>10</m:t>
                        </m:r>
                      </m:e>
                      <m:sup>
                        <m:r>
                          <a:rPr lang="en-US" altLang="zh-CN" sz="1400" i="1">
                            <a:solidFill>
                              <a:schemeClr val="bg1">
                                <a:lumMod val="50000"/>
                              </a:schemeClr>
                            </a:solidFill>
                            <a:latin typeface="Cambria Math" panose="02040503050406030204" pitchFamily="18" charset="0"/>
                            <a:ea typeface="Cambria Math" panose="02040503050406030204" pitchFamily="18" charset="0"/>
                          </a:rPr>
                          <m:t>−34</m:t>
                        </m:r>
                      </m:sup>
                    </m:sSup>
                    <m:r>
                      <a:rPr lang="en-US" altLang="zh-CN" sz="1400" i="1">
                        <a:solidFill>
                          <a:schemeClr val="bg1">
                            <a:lumMod val="50000"/>
                          </a:schemeClr>
                        </a:solidFill>
                        <a:latin typeface="Cambria Math" panose="02040503050406030204" pitchFamily="18" charset="0"/>
                        <a:ea typeface="Cambria Math" panose="02040503050406030204" pitchFamily="18" charset="0"/>
                      </a:rPr>
                      <m:t> </m:t>
                    </m:r>
                    <m:r>
                      <m:rPr>
                        <m:sty m:val="p"/>
                      </m:rPr>
                      <a:rPr lang="en-US" altLang="zh-CN" sz="1400" i="1">
                        <a:solidFill>
                          <a:schemeClr val="bg1">
                            <a:lumMod val="50000"/>
                          </a:schemeClr>
                        </a:solidFill>
                        <a:latin typeface="Cambria Math" panose="02040503050406030204" pitchFamily="18" charset="0"/>
                        <a:ea typeface="Cambria Math" panose="02040503050406030204" pitchFamily="18" charset="0"/>
                      </a:rPr>
                      <m:t>J</m:t>
                    </m:r>
                    <m:r>
                      <a:rPr lang="en-US" altLang="zh-CN" sz="1400" i="1">
                        <a:solidFill>
                          <a:schemeClr val="bg1">
                            <a:lumMod val="50000"/>
                          </a:schemeClr>
                        </a:solidFill>
                        <a:latin typeface="Cambria Math" panose="02040503050406030204" pitchFamily="18" charset="0"/>
                        <a:ea typeface="Cambria Math" panose="02040503050406030204" pitchFamily="18" charset="0"/>
                      </a:rPr>
                      <m:t>·</m:t>
                    </m:r>
                    <m:r>
                      <m:rPr>
                        <m:sty m:val="p"/>
                      </m:rPr>
                      <a:rPr lang="en-US" altLang="zh-CN" sz="1400" i="1">
                        <a:solidFill>
                          <a:schemeClr val="bg1">
                            <a:lumMod val="50000"/>
                          </a:schemeClr>
                        </a:solidFill>
                        <a:latin typeface="Cambria Math" panose="02040503050406030204" pitchFamily="18" charset="0"/>
                        <a:ea typeface="Cambria Math" panose="02040503050406030204" pitchFamily="18" charset="0"/>
                      </a:rPr>
                      <m:t>s</m:t>
                    </m:r>
                    <m:r>
                      <m:rPr>
                        <m:nor/>
                      </m:rPr>
                      <a:rPr lang="en-US" altLang="zh-CN" sz="1400" dirty="0">
                        <a:solidFill>
                          <a:schemeClr val="bg1">
                            <a:lumMod val="50000"/>
                          </a:schemeClr>
                        </a:solidFill>
                        <a:latin typeface="楷体" panose="02010609060101010101" pitchFamily="49" charset="-122"/>
                        <a:ea typeface="楷体" panose="02010609060101010101" pitchFamily="49" charset="-122"/>
                      </a:rPr>
                      <m:t> </m:t>
                    </m:r>
                  </m:oMath>
                </a14:m>
                <a:endParaRPr lang="en-US" altLang="zh-CN" sz="1400" dirty="0">
                  <a:solidFill>
                    <a:schemeClr val="bg1">
                      <a:lumMod val="50000"/>
                    </a:schemeClr>
                  </a:solidFill>
                  <a:latin typeface="楷体" panose="02010609060101010101" pitchFamily="49" charset="-122"/>
                  <a:ea typeface="楷体" panose="02010609060101010101" pitchFamily="49" charset="-122"/>
                </a:endParaRPr>
              </a:p>
              <a:p>
                <a:endParaRPr lang="zh-CN" altLang="en-US" sz="1400" dirty="0">
                  <a:latin typeface="楷体" panose="02010609060101010101" pitchFamily="49" charset="-122"/>
                  <a:ea typeface="楷体" panose="02010609060101010101" pitchFamily="49" charset="-122"/>
                </a:endParaRPr>
              </a:p>
            </p:txBody>
          </p:sp>
        </mc:Choice>
        <mc:Fallback xmlns="">
          <p:sp>
            <p:nvSpPr>
              <p:cNvPr id="108" name="文本框 107">
                <a:extLst>
                  <a:ext uri="{FF2B5EF4-FFF2-40B4-BE49-F238E27FC236}">
                    <a16:creationId xmlns:a16="http://schemas.microsoft.com/office/drawing/2014/main" id="{18800F47-9F3C-41B9-A610-3C09B8777650}"/>
                  </a:ext>
                </a:extLst>
              </p:cNvPr>
              <p:cNvSpPr txBox="1">
                <a:spLocks noRot="1" noChangeAspect="1" noMove="1" noResize="1" noEditPoints="1" noAdjustHandles="1" noChangeArrowheads="1" noChangeShapeType="1" noTextEdit="1"/>
              </p:cNvSpPr>
              <p:nvPr/>
            </p:nvSpPr>
            <p:spPr>
              <a:xfrm>
                <a:off x="4241865" y="4746262"/>
                <a:ext cx="4480097" cy="6440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CA535D8A-BE1D-490C-AD82-81BCECB89054}"/>
                  </a:ext>
                </a:extLst>
              </p:cNvPr>
              <p:cNvSpPr txBox="1"/>
              <p:nvPr/>
            </p:nvSpPr>
            <p:spPr>
              <a:xfrm>
                <a:off x="4478261" y="5166557"/>
                <a:ext cx="4232601" cy="530723"/>
              </a:xfrm>
              <a:prstGeom prst="rect">
                <a:avLst/>
              </a:prstGeom>
              <a:noFill/>
            </p:spPr>
            <p:txBody>
              <a:bodyPr wrap="square">
                <a:spAutoFit/>
              </a:bodyPr>
              <a:lstStyle/>
              <a:p>
                <a14:m>
                  <m:oMath xmlns:m="http://schemas.openxmlformats.org/officeDocument/2006/math">
                    <m:sSub>
                      <m:sSubPr>
                        <m:ctrlPr>
                          <a:rPr lang="en-US" altLang="zh-CN" sz="1400" b="0" i="1" smtClean="0">
                            <a:solidFill>
                              <a:schemeClr val="tx1"/>
                            </a:solidFill>
                            <a:latin typeface="Cambria Math" panose="02040503050406030204" pitchFamily="18" charset="0"/>
                            <a:ea typeface="Cambria Math" panose="02040503050406030204" pitchFamily="18" charset="0"/>
                          </a:rPr>
                        </m:ctrlPr>
                      </m:sSubPr>
                      <m:e>
                        <m:r>
                          <m:rPr>
                            <m:sty m:val="p"/>
                          </m:rPr>
                          <a:rPr lang="el-GR" altLang="zh-CN" sz="1400" i="1" smtClean="0">
                            <a:solidFill>
                              <a:schemeClr val="tx1"/>
                            </a:solidFill>
                            <a:latin typeface="Cambria Math" panose="02040503050406030204" pitchFamily="18" charset="0"/>
                            <a:ea typeface="Cambria Math" panose="02040503050406030204" pitchFamily="18" charset="0"/>
                          </a:rPr>
                          <m:t>Ψ</m:t>
                        </m:r>
                      </m:e>
                      <m:sub>
                        <m:r>
                          <a:rPr lang="en-US" altLang="zh-CN" sz="1400" b="0" i="1" smtClean="0">
                            <a:solidFill>
                              <a:schemeClr val="tx1"/>
                            </a:solidFill>
                            <a:latin typeface="Cambria Math" panose="02040503050406030204" pitchFamily="18" charset="0"/>
                            <a:ea typeface="Cambria Math" panose="02040503050406030204" pitchFamily="18" charset="0"/>
                          </a:rPr>
                          <m:t>𝑛</m:t>
                        </m:r>
                      </m:sub>
                    </m:sSub>
                    <m:d>
                      <m:dPr>
                        <m:ctrlPr>
                          <a:rPr lang="en-US" altLang="zh-CN" sz="1400" b="0" i="1">
                            <a:solidFill>
                              <a:schemeClr val="tx1"/>
                            </a:solidFill>
                            <a:latin typeface="Cambria Math" panose="02040503050406030204" pitchFamily="18" charset="0"/>
                            <a:ea typeface="Cambria Math" panose="02040503050406030204" pitchFamily="18" charset="0"/>
                          </a:rPr>
                        </m:ctrlPr>
                      </m:dPr>
                      <m:e>
                        <m:r>
                          <a:rPr lang="en-US" altLang="zh-CN" sz="1400" i="1">
                            <a:solidFill>
                              <a:schemeClr val="tx1"/>
                            </a:solidFill>
                            <a:latin typeface="Cambria Math" panose="02040503050406030204" pitchFamily="18" charset="0"/>
                            <a:ea typeface="Cambria Math" panose="02040503050406030204" pitchFamily="18" charset="0"/>
                          </a:rPr>
                          <m:t>𝑥</m:t>
                        </m:r>
                      </m:e>
                    </m:d>
                    <m:r>
                      <a:rPr lang="en-US" altLang="zh-CN" sz="1400" b="0" i="1" smtClean="0">
                        <a:solidFill>
                          <a:schemeClr val="tx1"/>
                        </a:solidFill>
                        <a:latin typeface="Cambria Math" panose="02040503050406030204" pitchFamily="18" charset="0"/>
                      </a:rPr>
                      <m:t>=±</m:t>
                    </m:r>
                    <m:rad>
                      <m:radPr>
                        <m:degHide m:val="on"/>
                        <m:ctrlPr>
                          <a:rPr lang="en-US" altLang="zh-CN" sz="1400" b="0" i="1" smtClean="0">
                            <a:solidFill>
                              <a:schemeClr val="tx1"/>
                            </a:solidFill>
                            <a:latin typeface="Cambria Math" panose="02040503050406030204" pitchFamily="18" charset="0"/>
                          </a:rPr>
                        </m:ctrlPr>
                      </m:radPr>
                      <m:deg/>
                      <m:e>
                        <m:f>
                          <m:fPr>
                            <m:ctrlPr>
                              <a:rPr lang="en-US" altLang="zh-CN" sz="1400" b="0" i="1" smtClean="0">
                                <a:solidFill>
                                  <a:schemeClr val="tx1"/>
                                </a:solidFill>
                                <a:latin typeface="Cambria Math" panose="02040503050406030204" pitchFamily="18" charset="0"/>
                              </a:rPr>
                            </m:ctrlPr>
                          </m:fPr>
                          <m:num>
                            <m:r>
                              <a:rPr lang="en-US" altLang="zh-CN" sz="1400" b="0" i="1" smtClean="0">
                                <a:solidFill>
                                  <a:schemeClr val="tx1"/>
                                </a:solidFill>
                                <a:latin typeface="Cambria Math" panose="02040503050406030204" pitchFamily="18" charset="0"/>
                              </a:rPr>
                              <m:t>2</m:t>
                            </m:r>
                          </m:num>
                          <m:den>
                            <m:r>
                              <a:rPr lang="en-US" altLang="zh-CN" sz="1400" b="0" i="1" smtClean="0">
                                <a:solidFill>
                                  <a:schemeClr val="tx1"/>
                                </a:solidFill>
                                <a:latin typeface="Cambria Math" panose="02040503050406030204" pitchFamily="18" charset="0"/>
                              </a:rPr>
                              <m:t>𝑎</m:t>
                            </m:r>
                          </m:den>
                        </m:f>
                      </m:e>
                    </m:rad>
                    <m:func>
                      <m:funcPr>
                        <m:ctrlPr>
                          <a:rPr lang="en-US" altLang="zh-CN" sz="1400" b="0" i="1" smtClean="0">
                            <a:solidFill>
                              <a:schemeClr val="tx1"/>
                            </a:solidFill>
                            <a:latin typeface="Cambria Math" panose="02040503050406030204" pitchFamily="18" charset="0"/>
                          </a:rPr>
                        </m:ctrlPr>
                      </m:funcPr>
                      <m:fName>
                        <m:r>
                          <m:rPr>
                            <m:sty m:val="p"/>
                          </m:rPr>
                          <a:rPr lang="en-US" altLang="zh-CN" sz="1400" b="0" i="0" smtClean="0">
                            <a:solidFill>
                              <a:schemeClr val="tx1"/>
                            </a:solidFill>
                            <a:latin typeface="Cambria Math" panose="02040503050406030204" pitchFamily="18" charset="0"/>
                          </a:rPr>
                          <m:t>sin</m:t>
                        </m:r>
                      </m:fName>
                      <m:e>
                        <m:f>
                          <m:fPr>
                            <m:ctrlPr>
                              <a:rPr lang="en-US" altLang="zh-CN" sz="1400" b="0" i="1" smtClean="0">
                                <a:solidFill>
                                  <a:schemeClr val="tx1"/>
                                </a:solidFill>
                                <a:latin typeface="Cambria Math" panose="02040503050406030204" pitchFamily="18" charset="0"/>
                              </a:rPr>
                            </m:ctrlPr>
                          </m:fPr>
                          <m:num>
                            <m:r>
                              <a:rPr lang="en-US" altLang="zh-CN" sz="1400" b="0" i="1" smtClean="0">
                                <a:solidFill>
                                  <a:schemeClr val="tx1"/>
                                </a:solidFill>
                                <a:latin typeface="Cambria Math" panose="02040503050406030204" pitchFamily="18" charset="0"/>
                              </a:rPr>
                              <m:t>𝑛</m:t>
                            </m:r>
                            <m:r>
                              <a:rPr lang="zh-CN" altLang="en-US" sz="1400" b="0" i="1" smtClean="0">
                                <a:solidFill>
                                  <a:schemeClr val="tx1"/>
                                </a:solidFill>
                                <a:latin typeface="Cambria Math" panose="02040503050406030204" pitchFamily="18" charset="0"/>
                              </a:rPr>
                              <m:t>𝜋</m:t>
                            </m:r>
                          </m:num>
                          <m:den>
                            <m:r>
                              <a:rPr lang="en-US" altLang="zh-CN" sz="1400" b="0" i="1" smtClean="0">
                                <a:solidFill>
                                  <a:schemeClr val="tx1"/>
                                </a:solidFill>
                                <a:latin typeface="Cambria Math" panose="02040503050406030204" pitchFamily="18" charset="0"/>
                              </a:rPr>
                              <m:t>𝑎</m:t>
                            </m:r>
                          </m:den>
                        </m:f>
                        <m:r>
                          <a:rPr lang="en-US" altLang="zh-CN" sz="1400" b="0" i="1" smtClean="0">
                            <a:solidFill>
                              <a:schemeClr val="tx1"/>
                            </a:solidFill>
                            <a:latin typeface="Cambria Math" panose="02040503050406030204" pitchFamily="18" charset="0"/>
                          </a:rPr>
                          <m:t>𝑥</m:t>
                        </m:r>
                      </m:e>
                    </m:func>
                    <m:r>
                      <a:rPr lang="en-US" altLang="zh-CN" sz="1400" b="0" i="1" smtClean="0">
                        <a:solidFill>
                          <a:schemeClr val="tx1"/>
                        </a:solidFill>
                        <a:latin typeface="Cambria Math" panose="02040503050406030204" pitchFamily="18" charset="0"/>
                      </a:rPr>
                      <m:t>(0≤</m:t>
                    </m:r>
                    <m:r>
                      <a:rPr lang="en-US" altLang="zh-CN" sz="1400" b="0" i="1" smtClean="0">
                        <a:solidFill>
                          <a:schemeClr val="tx1"/>
                        </a:solidFill>
                        <a:latin typeface="Cambria Math" panose="02040503050406030204" pitchFamily="18" charset="0"/>
                      </a:rPr>
                      <m:t>𝑥</m:t>
                    </m:r>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𝑎</m:t>
                    </m:r>
                    <m:r>
                      <a:rPr lang="en-US" altLang="zh-CN" sz="1400" b="0" i="1" smtClean="0">
                        <a:solidFill>
                          <a:schemeClr val="tx1"/>
                        </a:solidFill>
                        <a:latin typeface="Cambria Math" panose="02040503050406030204" pitchFamily="18" charset="0"/>
                      </a:rPr>
                      <m:t>)</m:t>
                    </m:r>
                  </m:oMath>
                </a14:m>
                <a:r>
                  <a:rPr lang="zh-CN" altLang="en-US" sz="1400" dirty="0">
                    <a:solidFill>
                      <a:schemeClr val="bg1">
                        <a:lumMod val="50000"/>
                      </a:schemeClr>
                    </a:solidFill>
                    <a:latin typeface="楷体" panose="02010609060101010101" pitchFamily="49" charset="-122"/>
                    <a:ea typeface="楷体" panose="02010609060101010101" pitchFamily="49" charset="-122"/>
                  </a:rPr>
                  <a:t>，其中</a:t>
                </a:r>
                <a14:m>
                  <m:oMath xmlns:m="http://schemas.openxmlformats.org/officeDocument/2006/math">
                    <m:r>
                      <a:rPr lang="en-US" altLang="zh-CN" sz="1400" b="0" i="1" smtClean="0">
                        <a:solidFill>
                          <a:schemeClr val="bg1">
                            <a:lumMod val="50000"/>
                          </a:schemeClr>
                        </a:solidFill>
                        <a:latin typeface="Cambria Math" panose="02040503050406030204" pitchFamily="18" charset="0"/>
                      </a:rPr>
                      <m:t>𝑛</m:t>
                    </m:r>
                    <m:r>
                      <a:rPr lang="en-US" altLang="zh-CN" sz="1400" b="0" i="1" smtClean="0">
                        <a:solidFill>
                          <a:schemeClr val="bg1">
                            <a:lumMod val="50000"/>
                          </a:schemeClr>
                        </a:solidFill>
                        <a:latin typeface="Cambria Math" panose="02040503050406030204" pitchFamily="18" charset="0"/>
                      </a:rPr>
                      <m:t>=1,2,⋯</m:t>
                    </m:r>
                  </m:oMath>
                </a14:m>
                <a:endParaRPr lang="zh-CN" altLang="en-US" sz="1400" dirty="0">
                  <a:solidFill>
                    <a:schemeClr val="tx1"/>
                  </a:solidFill>
                  <a:latin typeface="楷体" panose="02010609060101010101" pitchFamily="49" charset="-122"/>
                  <a:ea typeface="楷体" panose="02010609060101010101" pitchFamily="49" charset="-122"/>
                </a:endParaRPr>
              </a:p>
            </p:txBody>
          </p:sp>
        </mc:Choice>
        <mc:Fallback xmlns="">
          <p:sp>
            <p:nvSpPr>
              <p:cNvPr id="109" name="文本框 108">
                <a:extLst>
                  <a:ext uri="{FF2B5EF4-FFF2-40B4-BE49-F238E27FC236}">
                    <a16:creationId xmlns:a16="http://schemas.microsoft.com/office/drawing/2014/main" id="{CA535D8A-BE1D-490C-AD82-81BCECB89054}"/>
                  </a:ext>
                </a:extLst>
              </p:cNvPr>
              <p:cNvSpPr txBox="1">
                <a:spLocks noRot="1" noChangeAspect="1" noMove="1" noResize="1" noEditPoints="1" noAdjustHandles="1" noChangeArrowheads="1" noChangeShapeType="1" noTextEdit="1"/>
              </p:cNvSpPr>
              <p:nvPr/>
            </p:nvSpPr>
            <p:spPr>
              <a:xfrm>
                <a:off x="4478261" y="5166557"/>
                <a:ext cx="4232601" cy="530723"/>
              </a:xfrm>
              <a:prstGeom prst="rect">
                <a:avLst/>
              </a:prstGeom>
              <a:blipFill>
                <a:blip r:embed="rId15"/>
                <a:stretch>
                  <a:fillRect/>
                </a:stretch>
              </a:blipFill>
            </p:spPr>
            <p:txBody>
              <a:bodyPr/>
              <a:lstStyle/>
              <a:p>
                <a:r>
                  <a:rPr lang="zh-CN" altLang="en-US">
                    <a:noFill/>
                  </a:rPr>
                  <a:t> </a:t>
                </a:r>
              </a:p>
            </p:txBody>
          </p:sp>
        </mc:Fallback>
      </mc:AlternateContent>
      <p:pic>
        <p:nvPicPr>
          <p:cNvPr id="111" name="图片 110">
            <a:extLst>
              <a:ext uri="{FF2B5EF4-FFF2-40B4-BE49-F238E27FC236}">
                <a16:creationId xmlns:a16="http://schemas.microsoft.com/office/drawing/2014/main" id="{E8AC88C6-0A4D-4793-8761-B79C9BB65AFB}"/>
              </a:ext>
            </a:extLst>
          </p:cNvPr>
          <p:cNvPicPr>
            <a:picLocks noChangeAspect="1"/>
          </p:cNvPicPr>
          <p:nvPr/>
        </p:nvPicPr>
        <p:blipFill>
          <a:blip r:embed="rId16"/>
          <a:stretch>
            <a:fillRect/>
          </a:stretch>
        </p:blipFill>
        <p:spPr>
          <a:xfrm>
            <a:off x="577724" y="1840763"/>
            <a:ext cx="3678414" cy="3549585"/>
          </a:xfrm>
          <a:prstGeom prst="rect">
            <a:avLst/>
          </a:prstGeom>
          <a:ln w="19050">
            <a:solidFill>
              <a:schemeClr val="tx1"/>
            </a:solidFill>
            <a:prstDash val="sysDash"/>
          </a:ln>
          <a:effectLst>
            <a:outerShdw blurRad="50800" dist="38100" dir="8100000" algn="tr" rotWithShape="0">
              <a:prstClr val="black">
                <a:alpha val="40000"/>
              </a:prstClr>
            </a:outerShdw>
          </a:effectLst>
        </p:spPr>
      </p:pic>
      <p:sp>
        <p:nvSpPr>
          <p:cNvPr id="113" name="文本框 112">
            <a:extLst>
              <a:ext uri="{FF2B5EF4-FFF2-40B4-BE49-F238E27FC236}">
                <a16:creationId xmlns:a16="http://schemas.microsoft.com/office/drawing/2014/main" id="{D2756C11-A799-47B9-82E8-D2FDDE90DC8D}"/>
              </a:ext>
            </a:extLst>
          </p:cNvPr>
          <p:cNvSpPr txBox="1"/>
          <p:nvPr/>
        </p:nvSpPr>
        <p:spPr>
          <a:xfrm>
            <a:off x="507458" y="496110"/>
            <a:ext cx="3703051"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波函数 薛定谔方程</a:t>
            </a:r>
          </a:p>
        </p:txBody>
      </p:sp>
      <p:sp>
        <p:nvSpPr>
          <p:cNvPr id="114" name="文本框 113">
            <a:extLst>
              <a:ext uri="{FF2B5EF4-FFF2-40B4-BE49-F238E27FC236}">
                <a16:creationId xmlns:a16="http://schemas.microsoft.com/office/drawing/2014/main" id="{E55B57AC-3ED3-49AE-BD50-DA4A1AFF5B29}"/>
              </a:ext>
            </a:extLst>
          </p:cNvPr>
          <p:cNvSpPr txBox="1"/>
          <p:nvPr/>
        </p:nvSpPr>
        <p:spPr>
          <a:xfrm>
            <a:off x="4256138" y="775742"/>
            <a:ext cx="2032058"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一维定态薛定谔方程</a:t>
            </a:r>
            <a:endParaRPr lang="en-US" altLang="zh-CN" sz="1600" dirty="0">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A86E5C4-56CB-441D-9532-5AA6BBC2292D}"/>
                  </a:ext>
                </a:extLst>
              </p:cNvPr>
              <p:cNvSpPr txBox="1"/>
              <p:nvPr/>
            </p:nvSpPr>
            <p:spPr>
              <a:xfrm>
                <a:off x="10770565" y="4844595"/>
                <a:ext cx="1964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oMath>
                  </m:oMathPara>
                </a14:m>
                <a:endParaRPr lang="zh-CN" altLang="en-US" dirty="0"/>
              </a:p>
            </p:txBody>
          </p:sp>
        </mc:Choice>
        <mc:Fallback xmlns="">
          <p:sp>
            <p:nvSpPr>
              <p:cNvPr id="52" name="文本框 51">
                <a:extLst>
                  <a:ext uri="{FF2B5EF4-FFF2-40B4-BE49-F238E27FC236}">
                    <a16:creationId xmlns:a16="http://schemas.microsoft.com/office/drawing/2014/main" id="{BA86E5C4-56CB-441D-9532-5AA6BBC2292D}"/>
                  </a:ext>
                </a:extLst>
              </p:cNvPr>
              <p:cNvSpPr txBox="1">
                <a:spLocks noRot="1" noChangeAspect="1" noMove="1" noResize="1" noEditPoints="1" noAdjustHandles="1" noChangeArrowheads="1" noChangeShapeType="1" noTextEdit="1"/>
              </p:cNvSpPr>
              <p:nvPr/>
            </p:nvSpPr>
            <p:spPr>
              <a:xfrm>
                <a:off x="10770565" y="4844595"/>
                <a:ext cx="196400" cy="276999"/>
              </a:xfrm>
              <a:prstGeom prst="rect">
                <a:avLst/>
              </a:prstGeom>
              <a:blipFill>
                <a:blip r:embed="rId17"/>
                <a:stretch>
                  <a:fillRect l="-15625" r="-1250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52223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xEl>
                                              <p:pRg st="1" end="1"/>
                                            </p:txEl>
                                          </p:spTgt>
                                        </p:tgtEl>
                                        <p:attrNameLst>
                                          <p:attrName>style.visibility</p:attrName>
                                        </p:attrNameLst>
                                      </p:cBhvr>
                                      <p:to>
                                        <p:strVal val="visible"/>
                                      </p:to>
                                    </p:set>
                                    <p:animEffect transition="in" filter="fade">
                                      <p:cBhvr>
                                        <p:cTn id="12" dur="500"/>
                                        <p:tgtEl>
                                          <p:spTgt spid="41">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1">
                                            <p:txEl>
                                              <p:pRg st="2" end="2"/>
                                            </p:txEl>
                                          </p:spTgt>
                                        </p:tgtEl>
                                        <p:attrNameLst>
                                          <p:attrName>style.visibility</p:attrName>
                                        </p:attrNameLst>
                                      </p:cBhvr>
                                      <p:to>
                                        <p:strVal val="visible"/>
                                      </p:to>
                                    </p:set>
                                    <p:animEffect transition="in" filter="fade">
                                      <p:cBhvr>
                                        <p:cTn id="16" dur="500"/>
                                        <p:tgtEl>
                                          <p:spTgt spid="41">
                                            <p:txEl>
                                              <p:pRg st="2" end="2"/>
                                            </p:txEl>
                                          </p:spTgt>
                                        </p:tgtEl>
                                      </p:cBhvr>
                                    </p:animEffect>
                                  </p:childTnLst>
                                </p:cTn>
                              </p:par>
                            </p:childTnLst>
                          </p:cTn>
                        </p:par>
                        <p:par>
                          <p:cTn id="17" fill="hold">
                            <p:stCondLst>
                              <p:cond delay="1000"/>
                            </p:stCondLst>
                            <p:childTnLst>
                              <p:par>
                                <p:cTn id="18" presetID="42" presetClass="entr" presetSubtype="0" fill="hold" nodeType="after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1000"/>
                                        <p:tgtEl>
                                          <p:spTgt spid="35"/>
                                        </p:tgtEl>
                                      </p:cBhvr>
                                    </p:animEffect>
                                    <p:anim calcmode="lin" valueType="num">
                                      <p:cBhvr>
                                        <p:cTn id="37" dur="1000" fill="hold"/>
                                        <p:tgtEl>
                                          <p:spTgt spid="35"/>
                                        </p:tgtEl>
                                        <p:attrNameLst>
                                          <p:attrName>ppt_x</p:attrName>
                                        </p:attrNameLst>
                                      </p:cBhvr>
                                      <p:tavLst>
                                        <p:tav tm="0">
                                          <p:val>
                                            <p:strVal val="#ppt_x"/>
                                          </p:val>
                                        </p:tav>
                                        <p:tav tm="100000">
                                          <p:val>
                                            <p:strVal val="#ppt_x"/>
                                          </p:val>
                                        </p:tav>
                                      </p:tavLst>
                                    </p:anim>
                                    <p:anim calcmode="lin" valueType="num">
                                      <p:cBhvr>
                                        <p:cTn id="38" dur="1000" fill="hold"/>
                                        <p:tgtEl>
                                          <p:spTgt spid="35"/>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down)">
                                      <p:cBhvr>
                                        <p:cTn id="52" dur="500"/>
                                        <p:tgtEl>
                                          <p:spTgt spid="54"/>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105"/>
                                        </p:tgtEl>
                                        <p:attrNameLst>
                                          <p:attrName>style.visibility</p:attrName>
                                        </p:attrNameLst>
                                      </p:cBhvr>
                                      <p:to>
                                        <p:strVal val="visible"/>
                                      </p:to>
                                    </p:set>
                                    <p:animEffect transition="in" filter="wipe(up)">
                                      <p:cBhvr>
                                        <p:cTn id="64" dur="500"/>
                                        <p:tgtEl>
                                          <p:spTgt spid="105"/>
                                        </p:tgtEl>
                                      </p:cBhvr>
                                    </p:animEffect>
                                  </p:childTnLst>
                                </p:cTn>
                              </p:par>
                            </p:childTnLst>
                          </p:cTn>
                        </p:par>
                        <p:par>
                          <p:cTn id="65" fill="hold">
                            <p:stCondLst>
                              <p:cond delay="500"/>
                            </p:stCondLst>
                            <p:childTnLst>
                              <p:par>
                                <p:cTn id="66" presetID="22" presetClass="entr" presetSubtype="8" fill="hold" grpId="0" nodeType="afterEffect">
                                  <p:stCondLst>
                                    <p:cond delay="500"/>
                                  </p:stCondLst>
                                  <p:childTnLst>
                                    <p:set>
                                      <p:cBhvr>
                                        <p:cTn id="67" dur="1" fill="hold">
                                          <p:stCondLst>
                                            <p:cond delay="0"/>
                                          </p:stCondLst>
                                        </p:cTn>
                                        <p:tgtEl>
                                          <p:spTgt spid="106"/>
                                        </p:tgtEl>
                                        <p:attrNameLst>
                                          <p:attrName>style.visibility</p:attrName>
                                        </p:attrNameLst>
                                      </p:cBhvr>
                                      <p:to>
                                        <p:strVal val="visible"/>
                                      </p:to>
                                    </p:set>
                                    <p:animEffect transition="in" filter="wipe(left)">
                                      <p:cBhvr>
                                        <p:cTn id="68" dur="500"/>
                                        <p:tgtEl>
                                          <p:spTgt spid="106"/>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108"/>
                                        </p:tgtEl>
                                        <p:attrNameLst>
                                          <p:attrName>style.visibility</p:attrName>
                                        </p:attrNameLst>
                                      </p:cBhvr>
                                      <p:to>
                                        <p:strVal val="visible"/>
                                      </p:to>
                                    </p:set>
                                    <p:animEffect transition="in" filter="fade">
                                      <p:cBhvr>
                                        <p:cTn id="72" dur="500"/>
                                        <p:tgtEl>
                                          <p:spTgt spid="108"/>
                                        </p:tgtEl>
                                      </p:cBhvr>
                                    </p:animEffect>
                                  </p:childTnLst>
                                </p:cTn>
                              </p:par>
                            </p:childTnLst>
                          </p:cTn>
                        </p:par>
                        <p:par>
                          <p:cTn id="73" fill="hold">
                            <p:stCondLst>
                              <p:cond delay="2000"/>
                            </p:stCondLst>
                            <p:childTnLst>
                              <p:par>
                                <p:cTn id="74" presetID="22" presetClass="entr" presetSubtype="8" fill="hold" grpId="0" nodeType="afterEffect">
                                  <p:stCondLst>
                                    <p:cond delay="500"/>
                                  </p:stCondLst>
                                  <p:childTnLst>
                                    <p:set>
                                      <p:cBhvr>
                                        <p:cTn id="75" dur="1" fill="hold">
                                          <p:stCondLst>
                                            <p:cond delay="0"/>
                                          </p:stCondLst>
                                        </p:cTn>
                                        <p:tgtEl>
                                          <p:spTgt spid="107"/>
                                        </p:tgtEl>
                                        <p:attrNameLst>
                                          <p:attrName>style.visibility</p:attrName>
                                        </p:attrNameLst>
                                      </p:cBhvr>
                                      <p:to>
                                        <p:strVal val="visible"/>
                                      </p:to>
                                    </p:set>
                                    <p:animEffect transition="in" filter="wipe(left)">
                                      <p:cBhvr>
                                        <p:cTn id="76" dur="500"/>
                                        <p:tgtEl>
                                          <p:spTgt spid="107"/>
                                        </p:tgtEl>
                                      </p:cBhvr>
                                    </p:animEffect>
                                  </p:childTnLst>
                                </p:cTn>
                              </p:par>
                            </p:childTnLst>
                          </p:cTn>
                        </p:par>
                        <p:par>
                          <p:cTn id="77" fill="hold">
                            <p:stCondLst>
                              <p:cond delay="3000"/>
                            </p:stCondLst>
                            <p:childTnLst>
                              <p:par>
                                <p:cTn id="78" presetID="10" presetClass="entr" presetSubtype="0" fill="hold" grpId="0" nodeType="afterEffect">
                                  <p:stCondLst>
                                    <p:cond delay="0"/>
                                  </p:stCondLst>
                                  <p:childTnLst>
                                    <p:set>
                                      <p:cBhvr>
                                        <p:cTn id="79" dur="1" fill="hold">
                                          <p:stCondLst>
                                            <p:cond delay="0"/>
                                          </p:stCondLst>
                                        </p:cTn>
                                        <p:tgtEl>
                                          <p:spTgt spid="109"/>
                                        </p:tgtEl>
                                        <p:attrNameLst>
                                          <p:attrName>style.visibility</p:attrName>
                                        </p:attrNameLst>
                                      </p:cBhvr>
                                      <p:to>
                                        <p:strVal val="visible"/>
                                      </p:to>
                                    </p:set>
                                    <p:animEffect transition="in" filter="fade">
                                      <p:cBhvr>
                                        <p:cTn id="80" dur="500"/>
                                        <p:tgtEl>
                                          <p:spTgt spid="10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11"/>
                                        </p:tgtEl>
                                        <p:attrNameLst>
                                          <p:attrName>style.visibility</p:attrName>
                                        </p:attrNameLst>
                                      </p:cBhvr>
                                      <p:to>
                                        <p:strVal val="visible"/>
                                      </p:to>
                                    </p:set>
                                    <p:animEffect transition="in" filter="fade">
                                      <p:cBhvr>
                                        <p:cTn id="8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57" grpId="0"/>
      <p:bldP spid="9" grpId="0"/>
      <p:bldP spid="80" grpId="0" animBg="1"/>
      <p:bldP spid="106" grpId="0"/>
      <p:bldP spid="107" grpId="0"/>
      <p:bldP spid="108" grpId="0"/>
      <p:bldP spid="109" grpId="0"/>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B7D3FD-5C66-4632-8C15-EA1D99CDDF29}"/>
                  </a:ext>
                </a:extLst>
              </p:cNvPr>
              <p:cNvSpPr txBox="1"/>
              <p:nvPr/>
            </p:nvSpPr>
            <p:spPr>
              <a:xfrm>
                <a:off x="507456" y="1252797"/>
                <a:ext cx="11108180" cy="1297022"/>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7.1</a:t>
                </a:r>
                <a:r>
                  <a:rPr lang="zh-CN" altLang="en-US" sz="1600" dirty="0">
                    <a:latin typeface="华文宋体" panose="02010600040101010101" pitchFamily="2" charset="-122"/>
                    <a:ea typeface="华文宋体" panose="02010600040101010101" pitchFamily="2" charset="-122"/>
                  </a:rPr>
                  <a:t>：粒子在宽为</a:t>
                </a:r>
                <a14:m>
                  <m:oMath xmlns:m="http://schemas.openxmlformats.org/officeDocument/2006/math">
                    <m:r>
                      <a:rPr lang="en-US" altLang="zh-CN" sz="1600" i="1" dirty="0" smtClean="0">
                        <a:latin typeface="Cambria Math" panose="02040503050406030204" pitchFamily="18" charset="0"/>
                        <a:ea typeface="华文宋体" panose="02010600040101010101" pitchFamily="2" charset="-122"/>
                      </a:rPr>
                      <m:t>𝑎</m:t>
                    </m:r>
                  </m:oMath>
                </a14:m>
                <a:r>
                  <a:rPr lang="zh-CN" altLang="en-US" sz="1600" dirty="0">
                    <a:latin typeface="华文宋体" panose="02010600040101010101" pitchFamily="2" charset="-122"/>
                    <a:ea typeface="华文宋体" panose="02010600040101010101" pitchFamily="2" charset="-122"/>
                  </a:rPr>
                  <a:t>的一维无限深势阱中运动，其波函数为</a:t>
                </a:r>
                <a14:m>
                  <m:oMath xmlns:m="http://schemas.openxmlformats.org/officeDocument/2006/math">
                    <m:r>
                      <m:rPr>
                        <m:sty m:val="p"/>
                      </m:rPr>
                      <a:rPr lang="el-GR" altLang="zh-CN" sz="1600" i="1" smtClean="0">
                        <a:latin typeface="Cambria Math" panose="02040503050406030204" pitchFamily="18" charset="0"/>
                        <a:ea typeface="Cambria Math" panose="02040503050406030204" pitchFamily="18" charset="0"/>
                      </a:rPr>
                      <m:t>Ψ</m:t>
                    </m:r>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𝑥</m:t>
                        </m:r>
                      </m:e>
                    </m:d>
                    <m:r>
                      <a:rPr lang="en-US" altLang="zh-CN" sz="1600" b="0" i="1" smtClean="0">
                        <a:latin typeface="Cambria Math" panose="02040503050406030204" pitchFamily="18" charset="0"/>
                        <a:ea typeface="Cambria Math" panose="02040503050406030204" pitchFamily="18" charset="0"/>
                      </a:rPr>
                      <m:t>=</m:t>
                    </m:r>
                    <m:rad>
                      <m:radPr>
                        <m:degHide m:val="on"/>
                        <m:ctrlPr>
                          <a:rPr lang="en-US" altLang="zh-CN" sz="1600" b="0" i="1" smtClean="0">
                            <a:latin typeface="Cambria Math" panose="02040503050406030204" pitchFamily="18" charset="0"/>
                            <a:ea typeface="Cambria Math" panose="02040503050406030204" pitchFamily="18" charset="0"/>
                          </a:rPr>
                        </m:ctrlPr>
                      </m:radPr>
                      <m:deg/>
                      <m:e>
                        <m:f>
                          <m:fPr>
                            <m:ctrlPr>
                              <a:rPr lang="en-US" altLang="zh-CN" sz="1600" b="0" i="1" smtClean="0">
                                <a:latin typeface="Cambria Math" panose="02040503050406030204" pitchFamily="18" charset="0"/>
                                <a:ea typeface="Cambria Math" panose="02040503050406030204" pitchFamily="18" charset="0"/>
                              </a:rPr>
                            </m:ctrlPr>
                          </m:fPr>
                          <m:num>
                            <m:r>
                              <a:rPr lang="en-US" altLang="zh-CN" sz="1600" b="0" i="1" smtClean="0">
                                <a:latin typeface="Cambria Math" panose="02040503050406030204" pitchFamily="18" charset="0"/>
                                <a:ea typeface="Cambria Math" panose="02040503050406030204" pitchFamily="18" charset="0"/>
                              </a:rPr>
                              <m:t>2</m:t>
                            </m:r>
                          </m:num>
                          <m:den>
                            <m:r>
                              <a:rPr lang="en-US" altLang="zh-CN" sz="1600" b="0" i="1" smtClean="0">
                                <a:latin typeface="Cambria Math" panose="02040503050406030204" pitchFamily="18" charset="0"/>
                                <a:ea typeface="Cambria Math" panose="02040503050406030204" pitchFamily="18" charset="0"/>
                              </a:rPr>
                              <m:t>𝑎</m:t>
                            </m:r>
                          </m:den>
                        </m:f>
                      </m:e>
                    </m:rad>
                    <m:func>
                      <m:funcPr>
                        <m:ctrlPr>
                          <a:rPr lang="en-US" altLang="zh-CN" sz="1600" b="0" i="1" smtClean="0">
                            <a:latin typeface="Cambria Math" panose="02040503050406030204" pitchFamily="18" charset="0"/>
                            <a:ea typeface="Cambria Math" panose="02040503050406030204" pitchFamily="18" charset="0"/>
                          </a:rPr>
                        </m:ctrlPr>
                      </m:funcPr>
                      <m:fName>
                        <m:r>
                          <m:rPr>
                            <m:sty m:val="p"/>
                          </m:rPr>
                          <a:rPr lang="en-US" altLang="zh-CN" sz="1600" b="0" i="0" smtClean="0">
                            <a:latin typeface="Cambria Math" panose="02040503050406030204" pitchFamily="18" charset="0"/>
                            <a:ea typeface="Cambria Math" panose="02040503050406030204" pitchFamily="18" charset="0"/>
                          </a:rPr>
                          <m:t>sin</m:t>
                        </m:r>
                      </m:fName>
                      <m:e>
                        <m:f>
                          <m:fPr>
                            <m:ctrlPr>
                              <a:rPr lang="en-US" altLang="zh-CN" sz="1600" b="0" i="1" smtClean="0">
                                <a:latin typeface="Cambria Math" panose="02040503050406030204" pitchFamily="18" charset="0"/>
                                <a:ea typeface="Cambria Math" panose="02040503050406030204" pitchFamily="18" charset="0"/>
                              </a:rPr>
                            </m:ctrlPr>
                          </m:fPr>
                          <m:num>
                            <m:r>
                              <a:rPr lang="en-US" altLang="zh-CN" sz="1600" b="0" i="1" smtClean="0">
                                <a:latin typeface="Cambria Math" panose="02040503050406030204" pitchFamily="18" charset="0"/>
                                <a:ea typeface="Cambria Math" panose="02040503050406030204" pitchFamily="18" charset="0"/>
                              </a:rPr>
                              <m:t>𝑛</m:t>
                            </m:r>
                            <m:r>
                              <a:rPr lang="zh-CN" altLang="en-US" sz="1600" b="0" i="1" smtClean="0">
                                <a:latin typeface="Cambria Math" panose="02040503050406030204" pitchFamily="18" charset="0"/>
                                <a:ea typeface="Cambria Math" panose="02040503050406030204" pitchFamily="18" charset="0"/>
                              </a:rPr>
                              <m:t>𝜋</m:t>
                            </m:r>
                            <m:r>
                              <a:rPr lang="en-US" altLang="zh-CN" sz="1600" b="0" i="1" smtClean="0">
                                <a:latin typeface="Cambria Math" panose="02040503050406030204" pitchFamily="18" charset="0"/>
                                <a:ea typeface="Cambria Math" panose="02040503050406030204" pitchFamily="18" charset="0"/>
                              </a:rPr>
                              <m:t>𝑥</m:t>
                            </m:r>
                          </m:num>
                          <m:den>
                            <m:r>
                              <a:rPr lang="en-US" altLang="zh-CN" sz="1600" b="0" i="1" smtClean="0">
                                <a:latin typeface="Cambria Math" panose="02040503050406030204" pitchFamily="18" charset="0"/>
                                <a:ea typeface="Cambria Math" panose="02040503050406030204" pitchFamily="18" charset="0"/>
                              </a:rPr>
                              <m:t>𝑎</m:t>
                            </m:r>
                          </m:den>
                        </m:f>
                      </m:e>
                    </m:func>
                    <m:r>
                      <a:rPr lang="en-US" altLang="zh-CN" sz="1600" b="0" i="1" smtClean="0">
                        <a:latin typeface="Cambria Math" panose="02040503050406030204" pitchFamily="18" charset="0"/>
                        <a:ea typeface="Cambria Math" panose="02040503050406030204" pitchFamily="18" charset="0"/>
                      </a:rPr>
                      <m:t>(0&lt;</m:t>
                    </m:r>
                    <m:r>
                      <a:rPr lang="en-US" altLang="zh-CN" sz="1600" b="0" i="1" smtClean="0">
                        <a:latin typeface="Cambria Math" panose="02040503050406030204" pitchFamily="18" charset="0"/>
                        <a:ea typeface="Cambria Math" panose="02040503050406030204" pitchFamily="18" charset="0"/>
                      </a:rPr>
                      <m:t>𝑥</m:t>
                    </m:r>
                    <m:r>
                      <a:rPr lang="en-US" altLang="zh-CN" sz="1600" b="0" i="1" smtClean="0">
                        <a:latin typeface="Cambria Math" panose="02040503050406030204" pitchFamily="18" charset="0"/>
                        <a:ea typeface="Cambria Math" panose="02040503050406030204" pitchFamily="18" charset="0"/>
                      </a:rPr>
                      <m:t>&lt;</m:t>
                    </m:r>
                    <m:r>
                      <a:rPr lang="en-US" altLang="zh-CN" sz="1600" b="0" i="1" smtClean="0">
                        <a:latin typeface="Cambria Math" panose="02040503050406030204" pitchFamily="18" charset="0"/>
                        <a:ea typeface="Cambria Math" panose="02040503050406030204" pitchFamily="18" charset="0"/>
                      </a:rPr>
                      <m:t>𝑎</m:t>
                    </m:r>
                    <m:r>
                      <a:rPr lang="en-US" altLang="zh-CN" sz="1600" b="0" i="1" smtClean="0">
                        <a:latin typeface="Cambria Math" panose="02040503050406030204" pitchFamily="18" charset="0"/>
                        <a:ea typeface="Cambria Math" panose="02040503050406030204" pitchFamily="18" charset="0"/>
                      </a:rPr>
                      <m:t>)</m:t>
                    </m:r>
                  </m:oMath>
                </a14:m>
                <a:r>
                  <a:rPr lang="zh-CN" altLang="en-US" sz="1600" b="0" dirty="0">
                    <a:latin typeface="华文宋体" panose="02010600040101010101" pitchFamily="2" charset="-122"/>
                    <a:ea typeface="华文宋体" panose="02010600040101010101" pitchFamily="2" charset="-122"/>
                  </a:rPr>
                  <a:t>，试求：</a:t>
                </a:r>
                <a:endParaRPr lang="en-US" altLang="zh-CN" sz="1600" b="0" dirty="0">
                  <a:latin typeface="华文宋体" panose="02010600040101010101" pitchFamily="2" charset="-122"/>
                  <a:ea typeface="华文宋体" panose="02010600040101010101" pitchFamily="2" charset="-122"/>
                </a:endParaRPr>
              </a:p>
              <a:p>
                <a:pPr>
                  <a:lnSpc>
                    <a:spcPct val="150000"/>
                  </a:lnSpc>
                </a:pPr>
                <a:r>
                  <a:rPr lang="en-US" altLang="zh-CN" sz="1600" b="0" dirty="0">
                    <a:latin typeface="华文宋体" panose="02010600040101010101" pitchFamily="2" charset="-122"/>
                    <a:ea typeface="华文宋体" panose="02010600040101010101" pitchFamily="2" charset="-122"/>
                  </a:rPr>
                  <a:t>(1)</a:t>
                </a:r>
                <a:r>
                  <a:rPr lang="zh-CN" altLang="en-US" sz="1600" dirty="0">
                    <a:latin typeface="华文宋体" panose="02010600040101010101" pitchFamily="2" charset="-122"/>
                    <a:ea typeface="华文宋体" panose="02010600040101010101" pitchFamily="2" charset="-122"/>
                  </a:rPr>
                  <a:t>粒子处于基态时，在</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𝑥</m:t>
                    </m:r>
                    <m:r>
                      <a:rPr lang="en-US" altLang="zh-CN" sz="1600" b="0" i="1" smtClean="0">
                        <a:latin typeface="Cambria Math" panose="02040503050406030204" pitchFamily="18" charset="0"/>
                        <a:ea typeface="华文宋体" panose="02010600040101010101" pitchFamily="2" charset="-122"/>
                      </a:rPr>
                      <m:t>=0</m:t>
                    </m:r>
                  </m:oMath>
                </a14:m>
                <a:r>
                  <a:rPr lang="zh-CN" altLang="en-US" sz="1600" b="0" dirty="0">
                    <a:latin typeface="华文宋体" panose="02010600040101010101" pitchFamily="2" charset="-122"/>
                    <a:ea typeface="华文宋体" panose="02010600040101010101" pitchFamily="2" charset="-122"/>
                  </a:rPr>
                  <a:t>到</a:t>
                </a:r>
                <a14:m>
                  <m:oMath xmlns:m="http://schemas.openxmlformats.org/officeDocument/2006/math">
                    <m:r>
                      <a:rPr lang="en-US" altLang="zh-CN" sz="1600" b="0" i="1" dirty="0" smtClean="0">
                        <a:latin typeface="Cambria Math" panose="02040503050406030204" pitchFamily="18" charset="0"/>
                        <a:ea typeface="华文宋体" panose="02010600040101010101" pitchFamily="2" charset="-122"/>
                      </a:rPr>
                      <m:t>𝑥</m:t>
                    </m:r>
                    <m:r>
                      <a:rPr lang="en-US" altLang="zh-CN" sz="1600" b="0" i="1" dirty="0" smtClean="0">
                        <a:latin typeface="Cambria Math" panose="02040503050406030204" pitchFamily="18" charset="0"/>
                        <a:ea typeface="华文宋体" panose="02010600040101010101" pitchFamily="2" charset="-122"/>
                      </a:rPr>
                      <m:t>=</m:t>
                    </m:r>
                    <m:f>
                      <m:fPr>
                        <m:ctrlPr>
                          <a:rPr lang="en-US" altLang="zh-CN" sz="1600" b="0" i="1" dirty="0" smtClean="0">
                            <a:latin typeface="Cambria Math" panose="02040503050406030204" pitchFamily="18" charset="0"/>
                            <a:ea typeface="华文宋体" panose="02010600040101010101" pitchFamily="2" charset="-122"/>
                          </a:rPr>
                        </m:ctrlPr>
                      </m:fPr>
                      <m:num>
                        <m:r>
                          <a:rPr lang="en-US" altLang="zh-CN" sz="1600" b="0" i="1" dirty="0" smtClean="0">
                            <a:latin typeface="Cambria Math" panose="02040503050406030204" pitchFamily="18" charset="0"/>
                            <a:ea typeface="华文宋体" panose="02010600040101010101" pitchFamily="2" charset="-122"/>
                          </a:rPr>
                          <m:t>𝑎</m:t>
                        </m:r>
                      </m:num>
                      <m:den>
                        <m:r>
                          <a:rPr lang="en-US" altLang="zh-CN" sz="1600" b="0" i="1" dirty="0" smtClean="0">
                            <a:latin typeface="Cambria Math" panose="02040503050406030204" pitchFamily="18" charset="0"/>
                            <a:ea typeface="华文宋体" panose="02010600040101010101" pitchFamily="2" charset="-122"/>
                          </a:rPr>
                          <m:t>3</m:t>
                        </m:r>
                      </m:den>
                    </m:f>
                  </m:oMath>
                </a14:m>
                <a:r>
                  <a:rPr lang="zh-CN" altLang="en-US" sz="1600" b="0" dirty="0">
                    <a:latin typeface="华文宋体" panose="02010600040101010101" pitchFamily="2" charset="-122"/>
                    <a:ea typeface="华文宋体" panose="02010600040101010101" pitchFamily="2" charset="-122"/>
                  </a:rPr>
                  <a:t>之间找到粒子的概率；</a:t>
                </a:r>
                <a:r>
                  <a:rPr lang="en-US" altLang="zh-CN" sz="1600" b="0" dirty="0">
                    <a:latin typeface="华文宋体" panose="02010600040101010101" pitchFamily="2" charset="-122"/>
                    <a:ea typeface="华文宋体" panose="02010600040101010101" pitchFamily="2" charset="-122"/>
                  </a:rPr>
                  <a:t>(2)</a:t>
                </a:r>
                <a:r>
                  <a:rPr lang="zh-CN" altLang="en-US" sz="1600" dirty="0">
                    <a:latin typeface="华文宋体" panose="02010600040101010101" pitchFamily="2" charset="-122"/>
                    <a:ea typeface="华文宋体" panose="02010600040101010101" pitchFamily="2" charset="-122"/>
                  </a:rPr>
                  <a:t>粒子处于</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𝑛</m:t>
                    </m:r>
                    <m:r>
                      <a:rPr lang="en-US" altLang="zh-CN" sz="1600" b="0" i="1" smtClean="0">
                        <a:latin typeface="Cambria Math" panose="02040503050406030204" pitchFamily="18" charset="0"/>
                        <a:ea typeface="华文宋体" panose="02010600040101010101" pitchFamily="2" charset="-122"/>
                      </a:rPr>
                      <m:t>=3</m:t>
                    </m:r>
                  </m:oMath>
                </a14:m>
                <a:r>
                  <a:rPr lang="zh-CN" altLang="en-US" sz="1600" b="0" dirty="0">
                    <a:latin typeface="华文宋体" panose="02010600040101010101" pitchFamily="2" charset="-122"/>
                    <a:ea typeface="华文宋体" panose="02010600040101010101" pitchFamily="2" charset="-122"/>
                  </a:rPr>
                  <a:t>状态时，粒子出现的概率密度最大的位置。</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3" name="文本框 12">
                <a:extLst>
                  <a:ext uri="{FF2B5EF4-FFF2-40B4-BE49-F238E27FC236}">
                    <a16:creationId xmlns:a16="http://schemas.microsoft.com/office/drawing/2014/main" id="{5BB7D3FD-5C66-4632-8C15-EA1D99CDDF29}"/>
                  </a:ext>
                </a:extLst>
              </p:cNvPr>
              <p:cNvSpPr txBox="1">
                <a:spLocks noRot="1" noChangeAspect="1" noMove="1" noResize="1" noEditPoints="1" noAdjustHandles="1" noChangeArrowheads="1" noChangeShapeType="1" noTextEdit="1"/>
              </p:cNvSpPr>
              <p:nvPr/>
            </p:nvSpPr>
            <p:spPr>
              <a:xfrm>
                <a:off x="507456" y="1252797"/>
                <a:ext cx="11108180" cy="1297022"/>
              </a:xfrm>
              <a:prstGeom prst="rect">
                <a:avLst/>
              </a:prstGeom>
              <a:blipFill>
                <a:blip r:embed="rId3"/>
                <a:stretch>
                  <a:fillRect l="-274" b="-23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5FF8B3-EA77-400B-8758-CA970920F729}"/>
                  </a:ext>
                </a:extLst>
              </p:cNvPr>
              <p:cNvSpPr txBox="1"/>
              <p:nvPr/>
            </p:nvSpPr>
            <p:spPr>
              <a:xfrm>
                <a:off x="507456" y="2549819"/>
                <a:ext cx="11108180" cy="2689454"/>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a:t>
                </a:r>
                <a:r>
                  <a:rPr lang="en-US" altLang="zh-CN" sz="1600" dirty="0">
                    <a:solidFill>
                      <a:schemeClr val="tx1"/>
                    </a:solidFill>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粒子处于基态时</a:t>
                </a:r>
                <a14:m>
                  <m:oMath xmlns:m="http://schemas.openxmlformats.org/officeDocument/2006/math">
                    <m:r>
                      <a:rPr lang="en-US" altLang="zh-CN" sz="1600" b="0" i="1" smtClean="0">
                        <a:latin typeface="Cambria Math" panose="02040503050406030204" pitchFamily="18" charset="0"/>
                        <a:ea typeface="楷体" panose="02010609060101010101" pitchFamily="49" charset="-122"/>
                      </a:rPr>
                      <m:t>𝑛</m:t>
                    </m:r>
                    <m:r>
                      <a:rPr lang="en-US" altLang="zh-CN" sz="1600" b="0" i="1" smtClean="0">
                        <a:latin typeface="Cambria Math" panose="02040503050406030204" pitchFamily="18" charset="0"/>
                        <a:ea typeface="楷体" panose="02010609060101010101" pitchFamily="49" charset="-122"/>
                      </a:rPr>
                      <m:t>=1</m:t>
                    </m:r>
                  </m:oMath>
                </a14:m>
                <a:r>
                  <a:rPr lang="zh-CN" altLang="en-US" sz="1600" dirty="0">
                    <a:latin typeface="楷体" panose="02010609060101010101" pitchFamily="49" charset="-122"/>
                    <a:ea typeface="楷体" panose="02010609060101010101" pitchFamily="49" charset="-122"/>
                  </a:rPr>
                  <a:t>，则波函数为</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Ψ</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m:t>
                    </m:r>
                    <m:rad>
                      <m:radPr>
                        <m:degHide m:val="on"/>
                        <m:ctrlPr>
                          <a:rPr lang="en-US" altLang="zh-CN" sz="1600" i="1">
                            <a:latin typeface="Cambria Math" panose="02040503050406030204" pitchFamily="18" charset="0"/>
                            <a:ea typeface="Cambria Math" panose="02040503050406030204" pitchFamily="18" charset="0"/>
                          </a:rPr>
                        </m:ctrlPr>
                      </m:radPr>
                      <m:deg/>
                      <m:e>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2</m:t>
                            </m:r>
                          </m:num>
                          <m:den>
                            <m:r>
                              <a:rPr lang="en-US" altLang="zh-CN" sz="1600" i="1">
                                <a:latin typeface="Cambria Math" panose="02040503050406030204" pitchFamily="18" charset="0"/>
                                <a:ea typeface="Cambria Math" panose="02040503050406030204" pitchFamily="18" charset="0"/>
                              </a:rPr>
                              <m:t>𝑎</m:t>
                            </m:r>
                          </m:den>
                        </m:f>
                      </m:e>
                    </m:rad>
                    <m:func>
                      <m:funcPr>
                        <m:ctrlPr>
                          <a:rPr lang="en-US" altLang="zh-CN" sz="1600" i="1">
                            <a:latin typeface="Cambria Math" panose="02040503050406030204" pitchFamily="18" charset="0"/>
                            <a:ea typeface="Cambria Math" panose="02040503050406030204" pitchFamily="18" charset="0"/>
                          </a:rPr>
                        </m:ctrlPr>
                      </m:funcPr>
                      <m:fName>
                        <m:r>
                          <m:rPr>
                            <m:sty m:val="p"/>
                          </m:rPr>
                          <a:rPr lang="en-US" altLang="zh-CN" sz="1600">
                            <a:latin typeface="Cambria Math" panose="02040503050406030204" pitchFamily="18" charset="0"/>
                            <a:ea typeface="Cambria Math" panose="02040503050406030204" pitchFamily="18" charset="0"/>
                          </a:rPr>
                          <m:t>sin</m:t>
                        </m:r>
                      </m:fName>
                      <m:e>
                        <m:f>
                          <m:fPr>
                            <m:ctrlPr>
                              <a:rPr lang="en-US" altLang="zh-CN" sz="1600" i="1">
                                <a:latin typeface="Cambria Math" panose="02040503050406030204" pitchFamily="18" charset="0"/>
                                <a:ea typeface="Cambria Math" panose="02040503050406030204" pitchFamily="18" charset="0"/>
                              </a:rPr>
                            </m:ctrlPr>
                          </m:fPr>
                          <m:num>
                            <m:r>
                              <a:rPr lang="zh-CN" altLang="en-US" sz="1600" i="1">
                                <a:latin typeface="Cambria Math" panose="02040503050406030204" pitchFamily="18" charset="0"/>
                                <a:ea typeface="Cambria Math" panose="02040503050406030204" pitchFamily="18" charset="0"/>
                              </a:rPr>
                              <m:t>𝜋</m:t>
                            </m:r>
                            <m:r>
                              <a:rPr lang="en-US" altLang="zh-CN" sz="1600" i="1">
                                <a:latin typeface="Cambria Math" panose="02040503050406030204" pitchFamily="18" charset="0"/>
                                <a:ea typeface="Cambria Math" panose="02040503050406030204" pitchFamily="18" charset="0"/>
                              </a:rPr>
                              <m:t>𝑥</m:t>
                            </m:r>
                          </m:num>
                          <m:den>
                            <m:r>
                              <a:rPr lang="en-US" altLang="zh-CN" sz="1600" i="1">
                                <a:latin typeface="Cambria Math" panose="02040503050406030204" pitchFamily="18" charset="0"/>
                                <a:ea typeface="Cambria Math" panose="02040503050406030204" pitchFamily="18" charset="0"/>
                              </a:rPr>
                              <m:t>𝑎</m:t>
                            </m:r>
                          </m:den>
                        </m:f>
                      </m:e>
                    </m:func>
                    <m:r>
                      <a:rPr lang="en-US" altLang="zh-CN" sz="1600" i="1">
                        <a:latin typeface="Cambria Math" panose="02040503050406030204" pitchFamily="18" charset="0"/>
                        <a:ea typeface="Cambria Math" panose="02040503050406030204" pitchFamily="18" charset="0"/>
                      </a:rPr>
                      <m:t>(0&lt;</m:t>
                    </m:r>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&lt;</m:t>
                    </m:r>
                    <m:r>
                      <a:rPr lang="en-US" altLang="zh-CN" sz="1600" i="1">
                        <a:latin typeface="Cambria Math" panose="02040503050406030204" pitchFamily="18" charset="0"/>
                        <a:ea typeface="Cambria Math" panose="02040503050406030204" pitchFamily="18" charset="0"/>
                      </a:rPr>
                      <m:t>𝑎</m:t>
                    </m:r>
                    <m:r>
                      <a:rPr lang="en-US" altLang="zh-CN" sz="1600" i="1">
                        <a:latin typeface="Cambria Math" panose="02040503050406030204" pitchFamily="18" charset="0"/>
                        <a:ea typeface="Cambria Math" panose="02040503050406030204" pitchFamily="18" charset="0"/>
                      </a:rPr>
                      <m:t>)</m:t>
                    </m:r>
                  </m:oMath>
                </a14:m>
                <a:r>
                  <a:rPr lang="zh-CN" altLang="en-US" sz="1600" dirty="0">
                    <a:latin typeface="楷体" panose="02010609060101010101" pitchFamily="49" charset="-122"/>
                    <a:ea typeface="楷体" panose="02010609060101010101" pitchFamily="49" charset="-122"/>
                  </a:rPr>
                  <a:t>，则概率密度为</a:t>
                </a:r>
                <a14:m>
                  <m:oMath xmlns:m="http://schemas.openxmlformats.org/officeDocument/2006/math">
                    <m:sSup>
                      <m:sSupPr>
                        <m:ctrlPr>
                          <a:rPr lang="en-US" altLang="zh-CN" sz="1600" b="0" i="1" smtClean="0">
                            <a:latin typeface="Cambria Math" panose="02040503050406030204" pitchFamily="18" charset="0"/>
                            <a:ea typeface="Cambria Math" panose="02040503050406030204" pitchFamily="18" charset="0"/>
                          </a:rPr>
                        </m:ctrlPr>
                      </m:sSupPr>
                      <m:e>
                        <m:d>
                          <m:dPr>
                            <m:begChr m:val="|"/>
                            <m:endChr m:val="|"/>
                            <m:ctrlPr>
                              <a:rPr lang="en-US" altLang="zh-CN" sz="1600" b="0" i="1" smtClean="0">
                                <a:latin typeface="Cambria Math" panose="02040503050406030204" pitchFamily="18" charset="0"/>
                                <a:ea typeface="Cambria Math" panose="02040503050406030204" pitchFamily="18" charset="0"/>
                              </a:rPr>
                            </m:ctrlPr>
                          </m:dPr>
                          <m:e>
                            <m:r>
                              <m:rPr>
                                <m:sty m:val="p"/>
                              </m:rPr>
                              <a:rPr lang="el-GR" altLang="zh-CN" sz="1600" i="1">
                                <a:latin typeface="Cambria Math" panose="02040503050406030204" pitchFamily="18" charset="0"/>
                                <a:ea typeface="Cambria Math" panose="02040503050406030204" pitchFamily="18" charset="0"/>
                              </a:rPr>
                              <m:t>Ψ</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e>
                        </m:d>
                      </m:e>
                      <m:sup>
                        <m:r>
                          <a:rPr lang="en-US" altLang="zh-CN" sz="1600" b="0" i="1" smtClean="0">
                            <a:latin typeface="Cambria Math" panose="02040503050406030204" pitchFamily="18" charset="0"/>
                            <a:ea typeface="Cambria Math" panose="02040503050406030204" pitchFamily="18" charset="0"/>
                          </a:rPr>
                          <m:t>2</m:t>
                        </m:r>
                      </m:sup>
                    </m:sSup>
                    <m:r>
                      <a:rPr lang="en-US" altLang="zh-CN" sz="1600" i="1">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2</m:t>
                        </m:r>
                      </m:num>
                      <m:den>
                        <m:r>
                          <a:rPr lang="en-US" altLang="zh-CN" sz="1600" i="1">
                            <a:latin typeface="Cambria Math" panose="02040503050406030204" pitchFamily="18" charset="0"/>
                            <a:ea typeface="Cambria Math" panose="02040503050406030204" pitchFamily="18" charset="0"/>
                          </a:rPr>
                          <m:t>𝑎</m:t>
                        </m:r>
                      </m:den>
                    </m:f>
                    <m:func>
                      <m:funcPr>
                        <m:ctrlPr>
                          <a:rPr lang="en-US" altLang="zh-CN" sz="1600" i="1">
                            <a:latin typeface="Cambria Math" panose="02040503050406030204" pitchFamily="18" charset="0"/>
                            <a:ea typeface="Cambria Math" panose="02040503050406030204" pitchFamily="18" charset="0"/>
                          </a:rPr>
                        </m:ctrlPr>
                      </m:funcPr>
                      <m:fName>
                        <m:sSup>
                          <m:sSupPr>
                            <m:ctrlPr>
                              <a:rPr lang="en-US" altLang="zh-CN" sz="1600" b="0" i="1" smtClean="0">
                                <a:latin typeface="Cambria Math" panose="02040503050406030204" pitchFamily="18" charset="0"/>
                                <a:ea typeface="Cambria Math" panose="02040503050406030204" pitchFamily="18" charset="0"/>
                              </a:rPr>
                            </m:ctrlPr>
                          </m:sSupPr>
                          <m:e>
                            <m:r>
                              <m:rPr>
                                <m:sty m:val="p"/>
                              </m:rPr>
                              <a:rPr lang="en-US" altLang="zh-CN" sz="1600">
                                <a:latin typeface="Cambria Math" panose="02040503050406030204" pitchFamily="18" charset="0"/>
                                <a:ea typeface="Cambria Math" panose="02040503050406030204" pitchFamily="18" charset="0"/>
                              </a:rPr>
                              <m:t>sin</m:t>
                            </m:r>
                          </m:e>
                          <m:sup>
                            <m:r>
                              <a:rPr lang="en-US" altLang="zh-CN" sz="1600" b="0" i="0" smtClean="0">
                                <a:latin typeface="Cambria Math" panose="02040503050406030204" pitchFamily="18" charset="0"/>
                                <a:ea typeface="Cambria Math" panose="02040503050406030204" pitchFamily="18" charset="0"/>
                              </a:rPr>
                              <m:t>2</m:t>
                            </m:r>
                          </m:sup>
                        </m:sSup>
                      </m:fName>
                      <m:e>
                        <m:f>
                          <m:fPr>
                            <m:ctrlPr>
                              <a:rPr lang="en-US" altLang="zh-CN" sz="1600" i="1">
                                <a:latin typeface="Cambria Math" panose="02040503050406030204" pitchFamily="18" charset="0"/>
                                <a:ea typeface="Cambria Math" panose="02040503050406030204" pitchFamily="18" charset="0"/>
                              </a:rPr>
                            </m:ctrlPr>
                          </m:fPr>
                          <m:num>
                            <m:r>
                              <a:rPr lang="zh-CN" altLang="en-US" sz="1600" i="1">
                                <a:latin typeface="Cambria Math" panose="02040503050406030204" pitchFamily="18" charset="0"/>
                                <a:ea typeface="Cambria Math" panose="02040503050406030204" pitchFamily="18" charset="0"/>
                              </a:rPr>
                              <m:t>𝜋</m:t>
                            </m:r>
                            <m:r>
                              <a:rPr lang="en-US" altLang="zh-CN" sz="1600" i="1">
                                <a:latin typeface="Cambria Math" panose="02040503050406030204" pitchFamily="18" charset="0"/>
                                <a:ea typeface="Cambria Math" panose="02040503050406030204" pitchFamily="18" charset="0"/>
                              </a:rPr>
                              <m:t>𝑥</m:t>
                            </m:r>
                          </m:num>
                          <m:den>
                            <m:r>
                              <a:rPr lang="en-US" altLang="zh-CN" sz="1600" i="1">
                                <a:latin typeface="Cambria Math" panose="02040503050406030204" pitchFamily="18" charset="0"/>
                                <a:ea typeface="Cambria Math" panose="02040503050406030204" pitchFamily="18" charset="0"/>
                              </a:rPr>
                              <m:t>𝑎</m:t>
                            </m:r>
                          </m:den>
                        </m:f>
                      </m:e>
                    </m:func>
                    <m:r>
                      <a:rPr lang="en-US" altLang="zh-CN" sz="1600" i="1">
                        <a:latin typeface="Cambria Math" panose="02040503050406030204" pitchFamily="18" charset="0"/>
                        <a:ea typeface="Cambria Math" panose="02040503050406030204" pitchFamily="18" charset="0"/>
                      </a:rPr>
                      <m:t>(0&lt;</m:t>
                    </m:r>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&lt;</m:t>
                    </m:r>
                    <m:r>
                      <a:rPr lang="en-US" altLang="zh-CN" sz="1600" i="1">
                        <a:latin typeface="Cambria Math" panose="02040503050406030204" pitchFamily="18" charset="0"/>
                        <a:ea typeface="Cambria Math" panose="02040503050406030204" pitchFamily="18" charset="0"/>
                      </a:rPr>
                      <m:t>𝑎</m:t>
                    </m:r>
                    <m:r>
                      <a:rPr lang="en-US" altLang="zh-CN" sz="1600" i="1">
                        <a:latin typeface="Cambria Math" panose="02040503050406030204" pitchFamily="18" charset="0"/>
                        <a:ea typeface="Cambria Math" panose="02040503050406030204" pitchFamily="18" charset="0"/>
                      </a:rPr>
                      <m:t>)</m:t>
                    </m:r>
                  </m:oMath>
                </a14:m>
                <a:r>
                  <a:rPr lang="en-US" altLang="zh-CN" sz="1600" dirty="0">
                    <a:latin typeface="楷体" panose="02010609060101010101" pitchFamily="49" charset="-122"/>
                    <a:ea typeface="楷体" panose="02010609060101010101" pitchFamily="49" charset="-122"/>
                  </a:rPr>
                  <a:t>.</a:t>
                </a:r>
              </a:p>
              <a:p>
                <a:pPr>
                  <a:lnSpc>
                    <a:spcPct val="150000"/>
                  </a:lnSpc>
                </a:pP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则找到粒子的概率为</a:t>
                </a:r>
                <a14:m>
                  <m:oMath xmlns:m="http://schemas.openxmlformats.org/officeDocument/2006/math">
                    <m:nary>
                      <m:naryPr>
                        <m:ctrlPr>
                          <a:rPr lang="zh-CN" altLang="en-US" sz="1600" i="1" smtClean="0">
                            <a:latin typeface="Cambria Math" panose="02040503050406030204" pitchFamily="18" charset="0"/>
                            <a:ea typeface="楷体" panose="02010609060101010101" pitchFamily="49" charset="-122"/>
                          </a:rPr>
                        </m:ctrlPr>
                      </m:naryPr>
                      <m:sub>
                        <m:r>
                          <m:rPr>
                            <m:brk m:alnAt="23"/>
                          </m:rPr>
                          <a:rPr lang="en-US" altLang="zh-CN" sz="1600" b="0" i="1" smtClean="0">
                            <a:latin typeface="Cambria Math" panose="02040503050406030204" pitchFamily="18" charset="0"/>
                            <a:ea typeface="楷体" panose="02010609060101010101" pitchFamily="49" charset="-122"/>
                          </a:rPr>
                          <m:t>0</m:t>
                        </m:r>
                      </m:sub>
                      <m:sup>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𝑎</m:t>
                            </m:r>
                          </m:num>
                          <m:den>
                            <m:r>
                              <a:rPr lang="en-US" altLang="zh-CN" sz="1600" b="0" i="1" smtClean="0">
                                <a:latin typeface="Cambria Math" panose="02040503050406030204" pitchFamily="18" charset="0"/>
                                <a:ea typeface="楷体" panose="02010609060101010101" pitchFamily="49" charset="-122"/>
                              </a:rPr>
                              <m:t>3</m:t>
                            </m:r>
                          </m:den>
                        </m:f>
                      </m:sup>
                      <m:e>
                        <m:sSup>
                          <m:sSupPr>
                            <m:ctrlPr>
                              <a:rPr lang="en-US" altLang="zh-CN" sz="1600" i="1">
                                <a:latin typeface="Cambria Math" panose="02040503050406030204" pitchFamily="18" charset="0"/>
                                <a:ea typeface="Cambria Math" panose="02040503050406030204" pitchFamily="18" charset="0"/>
                              </a:rPr>
                            </m:ctrlPr>
                          </m:sSupPr>
                          <m:e>
                            <m:d>
                              <m:dPr>
                                <m:begChr m:val="|"/>
                                <m:endChr m:val="|"/>
                                <m:ctrlPr>
                                  <a:rPr lang="en-US" altLang="zh-CN" sz="1600" i="1">
                                    <a:latin typeface="Cambria Math" panose="02040503050406030204" pitchFamily="18" charset="0"/>
                                    <a:ea typeface="Cambria Math" panose="02040503050406030204" pitchFamily="18" charset="0"/>
                                  </a:rPr>
                                </m:ctrlPr>
                              </m:dPr>
                              <m:e>
                                <m:r>
                                  <m:rPr>
                                    <m:sty m:val="p"/>
                                  </m:rPr>
                                  <a:rPr lang="el-GR" altLang="zh-CN" sz="1600" i="1">
                                    <a:latin typeface="Cambria Math" panose="02040503050406030204" pitchFamily="18" charset="0"/>
                                    <a:ea typeface="Cambria Math" panose="02040503050406030204" pitchFamily="18" charset="0"/>
                                  </a:rPr>
                                  <m:t>Ψ</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e>
                            </m:d>
                          </m:e>
                          <m:sup>
                            <m:r>
                              <a:rPr lang="en-US" altLang="zh-CN" sz="1600" i="1">
                                <a:latin typeface="Cambria Math" panose="02040503050406030204" pitchFamily="18" charset="0"/>
                                <a:ea typeface="Cambria Math" panose="02040503050406030204" pitchFamily="18" charset="0"/>
                              </a:rPr>
                              <m:t>2</m:t>
                            </m:r>
                          </m:sup>
                        </m:sSup>
                        <m:r>
                          <m:rPr>
                            <m:sty m:val="p"/>
                          </m:rPr>
                          <a:rPr lang="en-US" altLang="zh-CN" sz="1600" b="0" i="0" smtClean="0">
                            <a:latin typeface="Cambria Math" panose="02040503050406030204" pitchFamily="18" charset="0"/>
                            <a:ea typeface="Cambria Math" panose="02040503050406030204" pitchFamily="18" charset="0"/>
                          </a:rPr>
                          <m:t>d</m:t>
                        </m:r>
                        <m:r>
                          <a:rPr lang="en-US" altLang="zh-CN" sz="1600" b="0" i="1" smtClean="0">
                            <a:latin typeface="Cambria Math" panose="02040503050406030204" pitchFamily="18" charset="0"/>
                            <a:ea typeface="Cambria Math" panose="02040503050406030204" pitchFamily="18" charset="0"/>
                          </a:rPr>
                          <m:t>𝑥</m:t>
                        </m:r>
                      </m:e>
                    </m:nary>
                    <m:r>
                      <a:rPr lang="en-US" altLang="zh-CN" sz="1600" b="0" i="1" smtClean="0">
                        <a:latin typeface="Cambria Math" panose="02040503050406030204" pitchFamily="18" charset="0"/>
                        <a:ea typeface="楷体" panose="02010609060101010101" pitchFamily="49" charset="-122"/>
                      </a:rPr>
                      <m:t>=</m:t>
                    </m:r>
                    <m:nary>
                      <m:naryPr>
                        <m:ctrlPr>
                          <a:rPr lang="zh-CN" altLang="en-US" sz="1600" i="1">
                            <a:latin typeface="Cambria Math" panose="02040503050406030204" pitchFamily="18" charset="0"/>
                            <a:ea typeface="楷体" panose="02010609060101010101" pitchFamily="49" charset="-122"/>
                          </a:rPr>
                        </m:ctrlPr>
                      </m:naryPr>
                      <m:sub>
                        <m:r>
                          <m:rPr>
                            <m:brk m:alnAt="23"/>
                          </m:rPr>
                          <a:rPr lang="en-US" altLang="zh-CN" sz="1600" i="1">
                            <a:latin typeface="Cambria Math" panose="02040503050406030204" pitchFamily="18" charset="0"/>
                            <a:ea typeface="楷体" panose="02010609060101010101" pitchFamily="49" charset="-122"/>
                          </a:rPr>
                          <m:t>0</m:t>
                        </m:r>
                      </m:sub>
                      <m:sup>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𝑎</m:t>
                            </m:r>
                          </m:num>
                          <m:den>
                            <m:r>
                              <a:rPr lang="en-US" altLang="zh-CN" sz="1600" i="1">
                                <a:latin typeface="Cambria Math" panose="02040503050406030204" pitchFamily="18" charset="0"/>
                                <a:ea typeface="楷体" panose="02010609060101010101" pitchFamily="49" charset="-122"/>
                              </a:rPr>
                              <m:t>3</m:t>
                            </m:r>
                          </m:den>
                        </m:f>
                      </m:sup>
                      <m:e>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2</m:t>
                            </m:r>
                          </m:num>
                          <m:den>
                            <m:r>
                              <a:rPr lang="en-US" altLang="zh-CN" sz="1600" i="1">
                                <a:latin typeface="Cambria Math" panose="02040503050406030204" pitchFamily="18" charset="0"/>
                                <a:ea typeface="Cambria Math" panose="02040503050406030204" pitchFamily="18" charset="0"/>
                              </a:rPr>
                              <m:t>𝑎</m:t>
                            </m:r>
                          </m:den>
                        </m:f>
                        <m:func>
                          <m:funcPr>
                            <m:ctrlPr>
                              <a:rPr lang="en-US" altLang="zh-CN" sz="1600" i="1">
                                <a:latin typeface="Cambria Math" panose="02040503050406030204" pitchFamily="18" charset="0"/>
                                <a:ea typeface="Cambria Math" panose="02040503050406030204" pitchFamily="18" charset="0"/>
                              </a:rPr>
                            </m:ctrlPr>
                          </m:funcPr>
                          <m:fName>
                            <m:sSup>
                              <m:sSupPr>
                                <m:ctrlPr>
                                  <a:rPr lang="en-US" altLang="zh-CN" sz="1600" i="1">
                                    <a:latin typeface="Cambria Math" panose="02040503050406030204" pitchFamily="18" charset="0"/>
                                    <a:ea typeface="Cambria Math" panose="02040503050406030204" pitchFamily="18" charset="0"/>
                                  </a:rPr>
                                </m:ctrlPr>
                              </m:sSupPr>
                              <m:e>
                                <m:r>
                                  <m:rPr>
                                    <m:sty m:val="p"/>
                                  </m:rPr>
                                  <a:rPr lang="en-US" altLang="zh-CN" sz="1600">
                                    <a:latin typeface="Cambria Math" panose="02040503050406030204" pitchFamily="18" charset="0"/>
                                    <a:ea typeface="Cambria Math" panose="02040503050406030204" pitchFamily="18" charset="0"/>
                                  </a:rPr>
                                  <m:t>sin</m:t>
                                </m:r>
                              </m:e>
                              <m:sup>
                                <m:r>
                                  <a:rPr lang="en-US" altLang="zh-CN" sz="1600">
                                    <a:latin typeface="Cambria Math" panose="02040503050406030204" pitchFamily="18" charset="0"/>
                                    <a:ea typeface="Cambria Math" panose="02040503050406030204" pitchFamily="18" charset="0"/>
                                  </a:rPr>
                                  <m:t>2</m:t>
                                </m:r>
                              </m:sup>
                            </m:sSup>
                          </m:fName>
                          <m:e>
                            <m:f>
                              <m:fPr>
                                <m:ctrlPr>
                                  <a:rPr lang="en-US" altLang="zh-CN" sz="1600" i="1">
                                    <a:latin typeface="Cambria Math" panose="02040503050406030204" pitchFamily="18" charset="0"/>
                                    <a:ea typeface="Cambria Math" panose="02040503050406030204" pitchFamily="18" charset="0"/>
                                  </a:rPr>
                                </m:ctrlPr>
                              </m:fPr>
                              <m:num>
                                <m:r>
                                  <a:rPr lang="zh-CN" altLang="en-US" sz="1600" i="1">
                                    <a:latin typeface="Cambria Math" panose="02040503050406030204" pitchFamily="18" charset="0"/>
                                    <a:ea typeface="Cambria Math" panose="02040503050406030204" pitchFamily="18" charset="0"/>
                                  </a:rPr>
                                  <m:t>𝜋</m:t>
                                </m:r>
                                <m:r>
                                  <a:rPr lang="en-US" altLang="zh-CN" sz="1600" i="1">
                                    <a:latin typeface="Cambria Math" panose="02040503050406030204" pitchFamily="18" charset="0"/>
                                    <a:ea typeface="Cambria Math" panose="02040503050406030204" pitchFamily="18" charset="0"/>
                                  </a:rPr>
                                  <m:t>𝑥</m:t>
                                </m:r>
                              </m:num>
                              <m:den>
                                <m:r>
                                  <a:rPr lang="en-US" altLang="zh-CN" sz="1600" i="1">
                                    <a:latin typeface="Cambria Math" panose="02040503050406030204" pitchFamily="18" charset="0"/>
                                    <a:ea typeface="Cambria Math" panose="02040503050406030204" pitchFamily="18" charset="0"/>
                                  </a:rPr>
                                  <m:t>𝑎</m:t>
                                </m:r>
                              </m:den>
                            </m:f>
                          </m:e>
                        </m:func>
                        <m:r>
                          <m:rPr>
                            <m:sty m:val="p"/>
                          </m:rPr>
                          <a:rPr lang="en-US" altLang="zh-CN" sz="1600">
                            <a:latin typeface="Cambria Math" panose="02040503050406030204" pitchFamily="18" charset="0"/>
                            <a:ea typeface="Cambria Math" panose="02040503050406030204" pitchFamily="18" charset="0"/>
                          </a:rPr>
                          <m:t>d</m:t>
                        </m:r>
                        <m:r>
                          <a:rPr lang="en-US" altLang="zh-CN" sz="1600" i="1">
                            <a:latin typeface="Cambria Math" panose="02040503050406030204" pitchFamily="18" charset="0"/>
                            <a:ea typeface="Cambria Math" panose="02040503050406030204" pitchFamily="18" charset="0"/>
                          </a:rPr>
                          <m:t>𝑥</m:t>
                        </m:r>
                      </m:e>
                    </m:nary>
                    <m:r>
                      <a:rPr lang="en-US" altLang="zh-CN" sz="1600" b="0" i="1" smtClean="0">
                        <a:latin typeface="Cambria Math" panose="02040503050406030204" pitchFamily="18" charset="0"/>
                        <a:ea typeface="Cambria Math" panose="02040503050406030204" pitchFamily="18" charset="0"/>
                      </a:rPr>
                      <m:t>=</m:t>
                    </m:r>
                    <m:nary>
                      <m:naryPr>
                        <m:ctrlPr>
                          <a:rPr lang="zh-CN" altLang="en-US" sz="1600" i="1">
                            <a:latin typeface="Cambria Math" panose="02040503050406030204" pitchFamily="18" charset="0"/>
                            <a:ea typeface="楷体" panose="02010609060101010101" pitchFamily="49" charset="-122"/>
                          </a:rPr>
                        </m:ctrlPr>
                      </m:naryPr>
                      <m:sub>
                        <m:r>
                          <m:rPr>
                            <m:brk m:alnAt="23"/>
                          </m:rPr>
                          <a:rPr lang="en-US" altLang="zh-CN" sz="1600" i="1">
                            <a:latin typeface="Cambria Math" panose="02040503050406030204" pitchFamily="18" charset="0"/>
                            <a:ea typeface="楷体" panose="02010609060101010101" pitchFamily="49" charset="-122"/>
                          </a:rPr>
                          <m:t>0</m:t>
                        </m:r>
                      </m:sub>
                      <m:sup>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𝑎</m:t>
                            </m:r>
                          </m:num>
                          <m:den>
                            <m:r>
                              <a:rPr lang="en-US" altLang="zh-CN" sz="1600" i="1">
                                <a:latin typeface="Cambria Math" panose="02040503050406030204" pitchFamily="18" charset="0"/>
                                <a:ea typeface="楷体" panose="02010609060101010101" pitchFamily="49" charset="-122"/>
                              </a:rPr>
                              <m:t>3</m:t>
                            </m:r>
                          </m:den>
                        </m:f>
                      </m:sup>
                      <m:e>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2</m:t>
                            </m:r>
                          </m:num>
                          <m:den>
                            <m:r>
                              <a:rPr lang="en-US" altLang="zh-CN" sz="1600" i="1">
                                <a:latin typeface="Cambria Math" panose="02040503050406030204" pitchFamily="18" charset="0"/>
                                <a:ea typeface="Cambria Math" panose="02040503050406030204" pitchFamily="18" charset="0"/>
                              </a:rPr>
                              <m:t>𝑎</m:t>
                            </m:r>
                          </m:den>
                        </m:f>
                        <m:f>
                          <m:fPr>
                            <m:ctrlPr>
                              <a:rPr lang="en-US" altLang="zh-CN" sz="1600" i="1" smtClean="0">
                                <a:latin typeface="Cambria Math" panose="02040503050406030204" pitchFamily="18" charset="0"/>
                                <a:ea typeface="Cambria Math" panose="02040503050406030204" pitchFamily="18" charset="0"/>
                              </a:rPr>
                            </m:ctrlPr>
                          </m:fPr>
                          <m:num>
                            <m:r>
                              <a:rPr lang="en-US" altLang="zh-CN" sz="1600" b="0" i="1" smtClean="0">
                                <a:latin typeface="Cambria Math" panose="02040503050406030204" pitchFamily="18" charset="0"/>
                                <a:ea typeface="Cambria Math" panose="02040503050406030204" pitchFamily="18" charset="0"/>
                              </a:rPr>
                              <m:t>1</m:t>
                            </m:r>
                          </m:num>
                          <m:den>
                            <m:r>
                              <a:rPr lang="en-US" altLang="zh-CN" sz="1600" b="0" i="1" smtClean="0">
                                <a:latin typeface="Cambria Math" panose="02040503050406030204" pitchFamily="18" charset="0"/>
                                <a:ea typeface="Cambria Math" panose="02040503050406030204" pitchFamily="18" charset="0"/>
                              </a:rPr>
                              <m:t>2</m:t>
                            </m:r>
                          </m:den>
                        </m:f>
                        <m:r>
                          <a:rPr lang="en-US" altLang="zh-CN" sz="1600" b="0" i="1" smtClean="0">
                            <a:latin typeface="Cambria Math" panose="02040503050406030204" pitchFamily="18" charset="0"/>
                            <a:ea typeface="Cambria Math" panose="02040503050406030204" pitchFamily="18" charset="0"/>
                          </a:rPr>
                          <m:t>(1−</m:t>
                        </m:r>
                        <m:func>
                          <m:funcPr>
                            <m:ctrlPr>
                              <a:rPr lang="en-US" altLang="zh-CN" sz="1600" b="0" i="1" smtClean="0">
                                <a:latin typeface="Cambria Math" panose="02040503050406030204" pitchFamily="18" charset="0"/>
                                <a:ea typeface="Cambria Math" panose="02040503050406030204" pitchFamily="18" charset="0"/>
                              </a:rPr>
                            </m:ctrlPr>
                          </m:funcPr>
                          <m:fName>
                            <m:r>
                              <m:rPr>
                                <m:sty m:val="p"/>
                              </m:rPr>
                              <a:rPr lang="en-US" altLang="zh-CN" sz="1600" b="0" i="0" smtClean="0">
                                <a:latin typeface="Cambria Math" panose="02040503050406030204" pitchFamily="18" charset="0"/>
                                <a:ea typeface="Cambria Math" panose="02040503050406030204" pitchFamily="18" charset="0"/>
                              </a:rPr>
                              <m:t>cos</m:t>
                            </m:r>
                          </m:fName>
                          <m:e>
                            <m:f>
                              <m:fPr>
                                <m:ctrlPr>
                                  <a:rPr lang="en-US" altLang="zh-CN" sz="1600" i="1">
                                    <a:latin typeface="Cambria Math" panose="02040503050406030204" pitchFamily="18" charset="0"/>
                                    <a:ea typeface="Cambria Math" panose="02040503050406030204" pitchFamily="18" charset="0"/>
                                  </a:rPr>
                                </m:ctrlPr>
                              </m:fPr>
                              <m:num>
                                <m:r>
                                  <a:rPr lang="en-US" altLang="zh-CN" sz="1600" b="0" i="1" smtClean="0">
                                    <a:latin typeface="Cambria Math" panose="02040503050406030204" pitchFamily="18" charset="0"/>
                                    <a:ea typeface="Cambria Math" panose="02040503050406030204" pitchFamily="18" charset="0"/>
                                  </a:rPr>
                                  <m:t>2</m:t>
                                </m:r>
                                <m:r>
                                  <a:rPr lang="zh-CN" altLang="en-US" sz="1600" i="1">
                                    <a:latin typeface="Cambria Math" panose="02040503050406030204" pitchFamily="18" charset="0"/>
                                    <a:ea typeface="Cambria Math" panose="02040503050406030204" pitchFamily="18" charset="0"/>
                                  </a:rPr>
                                  <m:t>𝜋</m:t>
                                </m:r>
                                <m:r>
                                  <a:rPr lang="en-US" altLang="zh-CN" sz="1600" i="1">
                                    <a:latin typeface="Cambria Math" panose="02040503050406030204" pitchFamily="18" charset="0"/>
                                    <a:ea typeface="Cambria Math" panose="02040503050406030204" pitchFamily="18" charset="0"/>
                                  </a:rPr>
                                  <m:t>𝑥</m:t>
                                </m:r>
                              </m:num>
                              <m:den>
                                <m:r>
                                  <a:rPr lang="en-US" altLang="zh-CN" sz="1600" i="1">
                                    <a:latin typeface="Cambria Math" panose="02040503050406030204" pitchFamily="18" charset="0"/>
                                    <a:ea typeface="Cambria Math" panose="02040503050406030204" pitchFamily="18" charset="0"/>
                                  </a:rPr>
                                  <m:t>𝑎</m:t>
                                </m:r>
                              </m:den>
                            </m:f>
                          </m:e>
                        </m:func>
                        <m:r>
                          <a:rPr lang="en-US" altLang="zh-CN" sz="1600" b="0" i="1" smtClean="0">
                            <a:latin typeface="Cambria Math" panose="02040503050406030204" pitchFamily="18" charset="0"/>
                            <a:ea typeface="Cambria Math" panose="02040503050406030204" pitchFamily="18" charset="0"/>
                          </a:rPr>
                          <m:t>)</m:t>
                        </m:r>
                        <m:r>
                          <m:rPr>
                            <m:sty m:val="p"/>
                          </m:rPr>
                          <a:rPr lang="en-US" altLang="zh-CN" sz="1600">
                            <a:latin typeface="Cambria Math" panose="02040503050406030204" pitchFamily="18" charset="0"/>
                            <a:ea typeface="Cambria Math" panose="02040503050406030204" pitchFamily="18" charset="0"/>
                          </a:rPr>
                          <m:t>d</m:t>
                        </m:r>
                        <m:r>
                          <a:rPr lang="en-US" altLang="zh-CN" sz="1600" i="1">
                            <a:latin typeface="Cambria Math" panose="02040503050406030204" pitchFamily="18" charset="0"/>
                            <a:ea typeface="Cambria Math" panose="02040503050406030204" pitchFamily="18" charset="0"/>
                          </a:rPr>
                          <m:t>𝑥</m:t>
                        </m:r>
                      </m:e>
                    </m:nary>
                    <m:r>
                      <a:rPr lang="en-US" altLang="zh-CN" sz="1600" i="1">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1</m:t>
                        </m:r>
                      </m:num>
                      <m:den>
                        <m:r>
                          <a:rPr lang="en-US" altLang="zh-CN" sz="1600" i="1">
                            <a:latin typeface="Cambria Math" panose="02040503050406030204" pitchFamily="18" charset="0"/>
                            <a:ea typeface="Cambria Math" panose="02040503050406030204" pitchFamily="18" charset="0"/>
                          </a:rPr>
                          <m:t>3</m:t>
                        </m:r>
                      </m:den>
                    </m:f>
                    <m:r>
                      <a:rPr lang="en-US" altLang="zh-CN" sz="1600" i="1">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ea typeface="Cambria Math" panose="02040503050406030204" pitchFamily="18" charset="0"/>
                          </a:rPr>
                        </m:ctrlPr>
                      </m:fPr>
                      <m:num>
                        <m:rad>
                          <m:radPr>
                            <m:degHide m:val="on"/>
                            <m:ctrlPr>
                              <a:rPr lang="en-US" altLang="zh-CN" sz="1600" i="1">
                                <a:latin typeface="Cambria Math" panose="02040503050406030204" pitchFamily="18" charset="0"/>
                                <a:ea typeface="Cambria Math" panose="02040503050406030204" pitchFamily="18" charset="0"/>
                              </a:rPr>
                            </m:ctrlPr>
                          </m:radPr>
                          <m:deg/>
                          <m:e>
                            <m:r>
                              <a:rPr lang="en-US" altLang="zh-CN" sz="1600" i="1">
                                <a:latin typeface="Cambria Math" panose="02040503050406030204" pitchFamily="18" charset="0"/>
                                <a:ea typeface="Cambria Math" panose="02040503050406030204" pitchFamily="18" charset="0"/>
                              </a:rPr>
                              <m:t>3</m:t>
                            </m:r>
                          </m:e>
                        </m:rad>
                      </m:num>
                      <m:den>
                        <m:r>
                          <a:rPr lang="en-US" altLang="zh-CN" sz="1600" i="1">
                            <a:latin typeface="Cambria Math" panose="02040503050406030204" pitchFamily="18" charset="0"/>
                            <a:ea typeface="Cambria Math" panose="02040503050406030204" pitchFamily="18" charset="0"/>
                          </a:rPr>
                          <m:t>4</m:t>
                        </m:r>
                        <m:r>
                          <a:rPr lang="zh-CN" altLang="en-US" sz="1600" i="1">
                            <a:latin typeface="Cambria Math" panose="02040503050406030204" pitchFamily="18" charset="0"/>
                            <a:ea typeface="Cambria Math" panose="02040503050406030204" pitchFamily="18" charset="0"/>
                          </a:rPr>
                          <m:t>𝜋</m:t>
                        </m:r>
                      </m:den>
                    </m:f>
                    <m:r>
                      <a:rPr lang="en-US" altLang="zh-CN" sz="1600" b="0" i="1" smtClean="0">
                        <a:latin typeface="Cambria Math" panose="02040503050406030204" pitchFamily="18" charset="0"/>
                        <a:ea typeface="Cambria Math" panose="02040503050406030204" pitchFamily="18" charset="0"/>
                      </a:rPr>
                      <m:t>=19.5%</m:t>
                    </m:r>
                  </m:oMath>
                </a14:m>
                <a:r>
                  <a:rPr lang="en-US" altLang="zh-CN" sz="1600" dirty="0">
                    <a:latin typeface="楷体" panose="02010609060101010101" pitchFamily="49" charset="-122"/>
                    <a:ea typeface="楷体" panose="02010609060101010101" pitchFamily="49" charset="-122"/>
                  </a:rPr>
                  <a:t>.</a:t>
                </a:r>
              </a:p>
              <a:p>
                <a:pPr>
                  <a:lnSpc>
                    <a:spcPct val="150000"/>
                  </a:lnSpc>
                </a:pPr>
                <a:r>
                  <a:rPr lang="en-US" altLang="zh-CN" sz="1600" dirty="0">
                    <a:latin typeface="楷体" panose="02010609060101010101" pitchFamily="49" charset="-122"/>
                    <a:ea typeface="楷体" panose="02010609060101010101" pitchFamily="49" charset="-122"/>
                  </a:rPr>
                  <a:t>    (2)</a:t>
                </a:r>
                <a:r>
                  <a:rPr lang="zh-CN" altLang="en-US" sz="1600" dirty="0">
                    <a:latin typeface="楷体" panose="02010609060101010101" pitchFamily="49" charset="-122"/>
                    <a:ea typeface="楷体" panose="02010609060101010101" pitchFamily="49" charset="-122"/>
                  </a:rPr>
                  <a:t>粒子处于</a:t>
                </a:r>
                <a14:m>
                  <m:oMath xmlns:m="http://schemas.openxmlformats.org/officeDocument/2006/math">
                    <m:r>
                      <a:rPr lang="en-US" altLang="zh-CN" sz="1600" i="1">
                        <a:latin typeface="Cambria Math" panose="02040503050406030204" pitchFamily="18" charset="0"/>
                        <a:ea typeface="楷体" panose="02010609060101010101" pitchFamily="49" charset="-122"/>
                      </a:rPr>
                      <m:t>𝑛</m:t>
                    </m:r>
                    <m:r>
                      <a:rPr lang="en-US" altLang="zh-CN" sz="1600" i="1">
                        <a:latin typeface="Cambria Math" panose="02040503050406030204" pitchFamily="18" charset="0"/>
                        <a:ea typeface="楷体" panose="02010609060101010101" pitchFamily="49" charset="-122"/>
                      </a:rPr>
                      <m:t>=3</m:t>
                    </m:r>
                  </m:oMath>
                </a14:m>
                <a:r>
                  <a:rPr lang="zh-CN" altLang="en-US" sz="1600" dirty="0">
                    <a:latin typeface="楷体" panose="02010609060101010101" pitchFamily="49" charset="-122"/>
                    <a:ea typeface="楷体" panose="02010609060101010101" pitchFamily="49" charset="-122"/>
                  </a:rPr>
                  <a:t>状态，波函数为</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Ψ</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i="1">
                        <a:latin typeface="Cambria Math" panose="02040503050406030204" pitchFamily="18" charset="0"/>
                        <a:ea typeface="Cambria Math" panose="02040503050406030204" pitchFamily="18" charset="0"/>
                      </a:rPr>
                      <m:t>=</m:t>
                    </m:r>
                    <m:rad>
                      <m:radPr>
                        <m:degHide m:val="on"/>
                        <m:ctrlPr>
                          <a:rPr lang="en-US" altLang="zh-CN" sz="1600" i="1">
                            <a:latin typeface="Cambria Math" panose="02040503050406030204" pitchFamily="18" charset="0"/>
                            <a:ea typeface="Cambria Math" panose="02040503050406030204" pitchFamily="18" charset="0"/>
                          </a:rPr>
                        </m:ctrlPr>
                      </m:radPr>
                      <m:deg/>
                      <m:e>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2</m:t>
                            </m:r>
                          </m:num>
                          <m:den>
                            <m:r>
                              <a:rPr lang="en-US" altLang="zh-CN" sz="1600" i="1">
                                <a:latin typeface="Cambria Math" panose="02040503050406030204" pitchFamily="18" charset="0"/>
                                <a:ea typeface="Cambria Math" panose="02040503050406030204" pitchFamily="18" charset="0"/>
                              </a:rPr>
                              <m:t>𝑎</m:t>
                            </m:r>
                          </m:den>
                        </m:f>
                      </m:e>
                    </m:rad>
                    <m:func>
                      <m:funcPr>
                        <m:ctrlPr>
                          <a:rPr lang="en-US" altLang="zh-CN" sz="1600" i="1">
                            <a:latin typeface="Cambria Math" panose="02040503050406030204" pitchFamily="18" charset="0"/>
                            <a:ea typeface="Cambria Math" panose="02040503050406030204" pitchFamily="18" charset="0"/>
                          </a:rPr>
                        </m:ctrlPr>
                      </m:funcPr>
                      <m:fName>
                        <m:r>
                          <m:rPr>
                            <m:sty m:val="p"/>
                          </m:rPr>
                          <a:rPr lang="en-US" altLang="zh-CN" sz="1600">
                            <a:latin typeface="Cambria Math" panose="02040503050406030204" pitchFamily="18" charset="0"/>
                            <a:ea typeface="Cambria Math" panose="02040503050406030204" pitchFamily="18" charset="0"/>
                          </a:rPr>
                          <m:t>sin</m:t>
                        </m:r>
                      </m:fName>
                      <m:e>
                        <m:f>
                          <m:fPr>
                            <m:ctrlPr>
                              <a:rPr lang="en-US" altLang="zh-CN" sz="1600" i="1">
                                <a:latin typeface="Cambria Math" panose="02040503050406030204" pitchFamily="18" charset="0"/>
                                <a:ea typeface="Cambria Math" panose="02040503050406030204" pitchFamily="18" charset="0"/>
                              </a:rPr>
                            </m:ctrlPr>
                          </m:fPr>
                          <m:num>
                            <m:r>
                              <a:rPr lang="en-US" altLang="zh-CN" sz="1600" b="0" i="1" smtClean="0">
                                <a:latin typeface="Cambria Math" panose="02040503050406030204" pitchFamily="18" charset="0"/>
                                <a:ea typeface="Cambria Math" panose="02040503050406030204" pitchFamily="18" charset="0"/>
                              </a:rPr>
                              <m:t>3</m:t>
                            </m:r>
                            <m:r>
                              <a:rPr lang="zh-CN" altLang="en-US" sz="1600" i="1">
                                <a:latin typeface="Cambria Math" panose="02040503050406030204" pitchFamily="18" charset="0"/>
                                <a:ea typeface="Cambria Math" panose="02040503050406030204" pitchFamily="18" charset="0"/>
                              </a:rPr>
                              <m:t>𝜋</m:t>
                            </m:r>
                            <m:r>
                              <a:rPr lang="en-US" altLang="zh-CN" sz="1600" i="1">
                                <a:latin typeface="Cambria Math" panose="02040503050406030204" pitchFamily="18" charset="0"/>
                                <a:ea typeface="Cambria Math" panose="02040503050406030204" pitchFamily="18" charset="0"/>
                              </a:rPr>
                              <m:t>𝑥</m:t>
                            </m:r>
                          </m:num>
                          <m:den>
                            <m:r>
                              <a:rPr lang="en-US" altLang="zh-CN" sz="1600" i="1">
                                <a:latin typeface="Cambria Math" panose="02040503050406030204" pitchFamily="18" charset="0"/>
                                <a:ea typeface="Cambria Math" panose="02040503050406030204" pitchFamily="18" charset="0"/>
                              </a:rPr>
                              <m:t>𝑎</m:t>
                            </m:r>
                          </m:den>
                        </m:f>
                      </m:e>
                    </m:func>
                    <m:r>
                      <a:rPr lang="en-US" altLang="zh-CN" sz="1600" i="1">
                        <a:latin typeface="Cambria Math" panose="02040503050406030204" pitchFamily="18" charset="0"/>
                        <a:ea typeface="Cambria Math" panose="02040503050406030204" pitchFamily="18" charset="0"/>
                      </a:rPr>
                      <m:t>(0&lt;</m:t>
                    </m:r>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&lt;</m:t>
                    </m:r>
                    <m:r>
                      <a:rPr lang="en-US" altLang="zh-CN" sz="1600" i="1">
                        <a:latin typeface="Cambria Math" panose="02040503050406030204" pitchFamily="18" charset="0"/>
                        <a:ea typeface="Cambria Math" panose="02040503050406030204" pitchFamily="18" charset="0"/>
                      </a:rPr>
                      <m:t>𝑎</m:t>
                    </m:r>
                    <m:r>
                      <a:rPr lang="en-US" altLang="zh-CN" sz="1600" i="1">
                        <a:latin typeface="Cambria Math" panose="02040503050406030204" pitchFamily="18" charset="0"/>
                        <a:ea typeface="Cambria Math" panose="02040503050406030204" pitchFamily="18" charset="0"/>
                      </a:rPr>
                      <m:t>)</m:t>
                    </m:r>
                  </m:oMath>
                </a14:m>
                <a:r>
                  <a:rPr lang="zh-CN" altLang="en-US" sz="1600" dirty="0">
                    <a:latin typeface="楷体" panose="02010609060101010101" pitchFamily="49" charset="-122"/>
                    <a:ea typeface="楷体" panose="02010609060101010101" pitchFamily="49" charset="-122"/>
                  </a:rPr>
                  <a:t>，则概率密度为</a:t>
                </a:r>
                <a14:m>
                  <m:oMath xmlns:m="http://schemas.openxmlformats.org/officeDocument/2006/math">
                    <m:sSup>
                      <m:sSupPr>
                        <m:ctrlPr>
                          <a:rPr lang="en-US" altLang="zh-CN" sz="1600" i="1">
                            <a:latin typeface="Cambria Math" panose="02040503050406030204" pitchFamily="18" charset="0"/>
                            <a:ea typeface="Cambria Math" panose="02040503050406030204" pitchFamily="18" charset="0"/>
                          </a:rPr>
                        </m:ctrlPr>
                      </m:sSupPr>
                      <m:e>
                        <m:d>
                          <m:dPr>
                            <m:begChr m:val="|"/>
                            <m:endChr m:val="|"/>
                            <m:ctrlPr>
                              <a:rPr lang="en-US" altLang="zh-CN" sz="1600" i="1">
                                <a:latin typeface="Cambria Math" panose="02040503050406030204" pitchFamily="18" charset="0"/>
                                <a:ea typeface="Cambria Math" panose="02040503050406030204" pitchFamily="18" charset="0"/>
                              </a:rPr>
                            </m:ctrlPr>
                          </m:dPr>
                          <m:e>
                            <m:r>
                              <m:rPr>
                                <m:sty m:val="p"/>
                              </m:rPr>
                              <a:rPr lang="el-GR" altLang="zh-CN" sz="1600" i="1">
                                <a:latin typeface="Cambria Math" panose="02040503050406030204" pitchFamily="18" charset="0"/>
                                <a:ea typeface="Cambria Math" panose="02040503050406030204" pitchFamily="18" charset="0"/>
                              </a:rPr>
                              <m:t>Ψ</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e>
                        </m:d>
                      </m:e>
                      <m:sup>
                        <m:r>
                          <a:rPr lang="en-US" altLang="zh-CN" sz="1600" i="1">
                            <a:latin typeface="Cambria Math" panose="02040503050406030204" pitchFamily="18" charset="0"/>
                            <a:ea typeface="Cambria Math" panose="02040503050406030204" pitchFamily="18" charset="0"/>
                          </a:rPr>
                          <m:t>2</m:t>
                        </m:r>
                      </m:sup>
                    </m:sSup>
                    <m:r>
                      <a:rPr lang="en-US" altLang="zh-CN" sz="1600" i="1">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2</m:t>
                        </m:r>
                      </m:num>
                      <m:den>
                        <m:r>
                          <a:rPr lang="en-US" altLang="zh-CN" sz="1600" i="1">
                            <a:latin typeface="Cambria Math" panose="02040503050406030204" pitchFamily="18" charset="0"/>
                            <a:ea typeface="Cambria Math" panose="02040503050406030204" pitchFamily="18" charset="0"/>
                          </a:rPr>
                          <m:t>𝑎</m:t>
                        </m:r>
                      </m:den>
                    </m:f>
                    <m:func>
                      <m:funcPr>
                        <m:ctrlPr>
                          <a:rPr lang="en-US" altLang="zh-CN" sz="1600" i="1">
                            <a:latin typeface="Cambria Math" panose="02040503050406030204" pitchFamily="18" charset="0"/>
                            <a:ea typeface="Cambria Math" panose="02040503050406030204" pitchFamily="18" charset="0"/>
                          </a:rPr>
                        </m:ctrlPr>
                      </m:funcPr>
                      <m:fName>
                        <m:sSup>
                          <m:sSupPr>
                            <m:ctrlPr>
                              <a:rPr lang="en-US" altLang="zh-CN" sz="1600" i="1">
                                <a:latin typeface="Cambria Math" panose="02040503050406030204" pitchFamily="18" charset="0"/>
                                <a:ea typeface="Cambria Math" panose="02040503050406030204" pitchFamily="18" charset="0"/>
                              </a:rPr>
                            </m:ctrlPr>
                          </m:sSupPr>
                          <m:e>
                            <m:r>
                              <m:rPr>
                                <m:sty m:val="p"/>
                              </m:rPr>
                              <a:rPr lang="en-US" altLang="zh-CN" sz="1600">
                                <a:latin typeface="Cambria Math" panose="02040503050406030204" pitchFamily="18" charset="0"/>
                                <a:ea typeface="Cambria Math" panose="02040503050406030204" pitchFamily="18" charset="0"/>
                              </a:rPr>
                              <m:t>sin</m:t>
                            </m:r>
                          </m:e>
                          <m:sup>
                            <m:r>
                              <a:rPr lang="en-US" altLang="zh-CN" sz="1600">
                                <a:latin typeface="Cambria Math" panose="02040503050406030204" pitchFamily="18" charset="0"/>
                                <a:ea typeface="Cambria Math" panose="02040503050406030204" pitchFamily="18" charset="0"/>
                              </a:rPr>
                              <m:t>2</m:t>
                            </m:r>
                          </m:sup>
                        </m:sSup>
                      </m:fName>
                      <m:e>
                        <m:f>
                          <m:fPr>
                            <m:ctrlPr>
                              <a:rPr lang="en-US" altLang="zh-CN" sz="1600" i="1">
                                <a:latin typeface="Cambria Math" panose="02040503050406030204" pitchFamily="18" charset="0"/>
                                <a:ea typeface="Cambria Math" panose="02040503050406030204" pitchFamily="18" charset="0"/>
                              </a:rPr>
                            </m:ctrlPr>
                          </m:fPr>
                          <m:num>
                            <m:r>
                              <a:rPr lang="en-US" altLang="zh-CN" sz="1600" b="0" i="1" smtClean="0">
                                <a:latin typeface="Cambria Math" panose="02040503050406030204" pitchFamily="18" charset="0"/>
                                <a:ea typeface="Cambria Math" panose="02040503050406030204" pitchFamily="18" charset="0"/>
                              </a:rPr>
                              <m:t>3</m:t>
                            </m:r>
                            <m:r>
                              <a:rPr lang="zh-CN" altLang="en-US" sz="1600" i="1">
                                <a:latin typeface="Cambria Math" panose="02040503050406030204" pitchFamily="18" charset="0"/>
                                <a:ea typeface="Cambria Math" panose="02040503050406030204" pitchFamily="18" charset="0"/>
                              </a:rPr>
                              <m:t>𝜋</m:t>
                            </m:r>
                            <m:r>
                              <a:rPr lang="en-US" altLang="zh-CN" sz="1600" i="1">
                                <a:latin typeface="Cambria Math" panose="02040503050406030204" pitchFamily="18" charset="0"/>
                                <a:ea typeface="Cambria Math" panose="02040503050406030204" pitchFamily="18" charset="0"/>
                              </a:rPr>
                              <m:t>𝑥</m:t>
                            </m:r>
                          </m:num>
                          <m:den>
                            <m:r>
                              <a:rPr lang="en-US" altLang="zh-CN" sz="1600" i="1">
                                <a:latin typeface="Cambria Math" panose="02040503050406030204" pitchFamily="18" charset="0"/>
                                <a:ea typeface="Cambria Math" panose="02040503050406030204" pitchFamily="18" charset="0"/>
                              </a:rPr>
                              <m:t>𝑎</m:t>
                            </m:r>
                          </m:den>
                        </m:f>
                      </m:e>
                    </m:func>
                    <m:r>
                      <a:rPr lang="en-US" altLang="zh-CN" sz="1600" i="1">
                        <a:latin typeface="Cambria Math" panose="02040503050406030204" pitchFamily="18" charset="0"/>
                        <a:ea typeface="Cambria Math" panose="02040503050406030204" pitchFamily="18" charset="0"/>
                      </a:rPr>
                      <m:t>(0&lt;</m:t>
                    </m:r>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&lt;</m:t>
                    </m:r>
                    <m:r>
                      <a:rPr lang="en-US" altLang="zh-CN" sz="1600" i="1">
                        <a:latin typeface="Cambria Math" panose="02040503050406030204" pitchFamily="18" charset="0"/>
                        <a:ea typeface="Cambria Math" panose="02040503050406030204" pitchFamily="18" charset="0"/>
                      </a:rPr>
                      <m:t>𝑎</m:t>
                    </m:r>
                    <m:r>
                      <a:rPr lang="en-US" altLang="zh-CN" sz="1600" i="1">
                        <a:latin typeface="Cambria Math" panose="02040503050406030204" pitchFamily="18" charset="0"/>
                        <a:ea typeface="Cambria Math" panose="02040503050406030204" pitchFamily="18" charset="0"/>
                      </a:rPr>
                      <m:t>)</m:t>
                    </m:r>
                  </m:oMath>
                </a14:m>
                <a:r>
                  <a:rPr lang="en-US" altLang="zh-CN" sz="1600" dirty="0">
                    <a:latin typeface="楷体" panose="02010609060101010101" pitchFamily="49" charset="-122"/>
                    <a:ea typeface="楷体" panose="02010609060101010101" pitchFamily="49" charset="-122"/>
                  </a:rPr>
                  <a:t>.</a:t>
                </a:r>
              </a:p>
              <a:p>
                <a:pPr>
                  <a:lnSpc>
                    <a:spcPct val="150000"/>
                  </a:lnSpc>
                </a:pP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当</a:t>
                </a:r>
                <a14:m>
                  <m:oMath xmlns:m="http://schemas.openxmlformats.org/officeDocument/2006/math">
                    <m:func>
                      <m:funcPr>
                        <m:ctrlPr>
                          <a:rPr lang="en-US" altLang="zh-CN" sz="1600" i="1">
                            <a:latin typeface="Cambria Math" panose="02040503050406030204" pitchFamily="18" charset="0"/>
                            <a:ea typeface="Cambria Math" panose="02040503050406030204" pitchFamily="18" charset="0"/>
                          </a:rPr>
                        </m:ctrlPr>
                      </m:funcPr>
                      <m:fName>
                        <m:sSup>
                          <m:sSupPr>
                            <m:ctrlPr>
                              <a:rPr lang="en-US" altLang="zh-CN" sz="1600" i="1">
                                <a:latin typeface="Cambria Math" panose="02040503050406030204" pitchFamily="18" charset="0"/>
                                <a:ea typeface="Cambria Math" panose="02040503050406030204" pitchFamily="18" charset="0"/>
                              </a:rPr>
                            </m:ctrlPr>
                          </m:sSupPr>
                          <m:e>
                            <m:r>
                              <m:rPr>
                                <m:sty m:val="p"/>
                              </m:rPr>
                              <a:rPr lang="en-US" altLang="zh-CN" sz="1600">
                                <a:latin typeface="Cambria Math" panose="02040503050406030204" pitchFamily="18" charset="0"/>
                                <a:ea typeface="Cambria Math" panose="02040503050406030204" pitchFamily="18" charset="0"/>
                              </a:rPr>
                              <m:t>sin</m:t>
                            </m:r>
                          </m:e>
                          <m:sup>
                            <m:r>
                              <a:rPr lang="en-US" altLang="zh-CN" sz="1600">
                                <a:latin typeface="Cambria Math" panose="02040503050406030204" pitchFamily="18" charset="0"/>
                                <a:ea typeface="Cambria Math" panose="02040503050406030204" pitchFamily="18" charset="0"/>
                              </a:rPr>
                              <m:t>2</m:t>
                            </m:r>
                          </m:sup>
                        </m:sSup>
                      </m:fName>
                      <m:e>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3</m:t>
                            </m:r>
                            <m:r>
                              <a:rPr lang="zh-CN" altLang="en-US" sz="1600" i="1">
                                <a:latin typeface="Cambria Math" panose="02040503050406030204" pitchFamily="18" charset="0"/>
                                <a:ea typeface="Cambria Math" panose="02040503050406030204" pitchFamily="18" charset="0"/>
                              </a:rPr>
                              <m:t>𝜋</m:t>
                            </m:r>
                            <m:r>
                              <a:rPr lang="en-US" altLang="zh-CN" sz="1600" i="1">
                                <a:latin typeface="Cambria Math" panose="02040503050406030204" pitchFamily="18" charset="0"/>
                                <a:ea typeface="Cambria Math" panose="02040503050406030204" pitchFamily="18" charset="0"/>
                              </a:rPr>
                              <m:t>𝑥</m:t>
                            </m:r>
                          </m:num>
                          <m:den>
                            <m:r>
                              <a:rPr lang="en-US" altLang="zh-CN" sz="1600" i="1">
                                <a:latin typeface="Cambria Math" panose="02040503050406030204" pitchFamily="18" charset="0"/>
                                <a:ea typeface="Cambria Math" panose="02040503050406030204" pitchFamily="18" charset="0"/>
                              </a:rPr>
                              <m:t>𝑎</m:t>
                            </m:r>
                          </m:den>
                        </m:f>
                      </m:e>
                    </m:func>
                    <m:r>
                      <a:rPr lang="en-US" altLang="zh-CN" sz="1600" b="0" i="1" smtClean="0">
                        <a:latin typeface="Cambria Math" panose="02040503050406030204" pitchFamily="18" charset="0"/>
                        <a:ea typeface="Cambria Math" panose="02040503050406030204" pitchFamily="18" charset="0"/>
                      </a:rPr>
                      <m:t>=1</m:t>
                    </m:r>
                  </m:oMath>
                </a14:m>
                <a:r>
                  <a:rPr lang="zh-CN" altLang="en-US" sz="1600" dirty="0">
                    <a:latin typeface="楷体" panose="02010609060101010101" pitchFamily="49" charset="-122"/>
                    <a:ea typeface="楷体" panose="02010609060101010101" pitchFamily="49" charset="-122"/>
                  </a:rPr>
                  <a:t>即</a:t>
                </a:r>
                <a14:m>
                  <m:oMath xmlns:m="http://schemas.openxmlformats.org/officeDocument/2006/math">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3</m:t>
                        </m:r>
                        <m:r>
                          <a:rPr lang="zh-CN" altLang="en-US" sz="1600" i="1">
                            <a:latin typeface="Cambria Math" panose="02040503050406030204" pitchFamily="18" charset="0"/>
                            <a:ea typeface="Cambria Math" panose="02040503050406030204" pitchFamily="18" charset="0"/>
                          </a:rPr>
                          <m:t>𝜋</m:t>
                        </m:r>
                        <m:r>
                          <a:rPr lang="en-US" altLang="zh-CN" sz="1600" i="1">
                            <a:latin typeface="Cambria Math" panose="02040503050406030204" pitchFamily="18" charset="0"/>
                            <a:ea typeface="Cambria Math" panose="02040503050406030204" pitchFamily="18" charset="0"/>
                          </a:rPr>
                          <m:t>𝑥</m:t>
                        </m:r>
                      </m:num>
                      <m:den>
                        <m:r>
                          <a:rPr lang="en-US" altLang="zh-CN" sz="1600" i="1">
                            <a:latin typeface="Cambria Math" panose="02040503050406030204" pitchFamily="18" charset="0"/>
                            <a:ea typeface="Cambria Math" panose="02040503050406030204" pitchFamily="18" charset="0"/>
                          </a:rPr>
                          <m:t>𝑎</m:t>
                        </m:r>
                      </m:den>
                    </m:f>
                    <m:r>
                      <a:rPr lang="en-US" altLang="zh-CN" sz="1600" b="0" i="1" smtClean="0">
                        <a:latin typeface="Cambria Math" panose="02040503050406030204" pitchFamily="18" charset="0"/>
                        <a:ea typeface="Cambria Math" panose="02040503050406030204" pitchFamily="18" charset="0"/>
                      </a:rPr>
                      <m:t>=</m:t>
                    </m:r>
                    <m:f>
                      <m:fPr>
                        <m:ctrlPr>
                          <a:rPr lang="en-US" altLang="zh-CN" sz="1600" b="0" i="1" smtClean="0">
                            <a:latin typeface="Cambria Math" panose="02040503050406030204" pitchFamily="18" charset="0"/>
                            <a:ea typeface="Cambria Math" panose="02040503050406030204" pitchFamily="18" charset="0"/>
                          </a:rPr>
                        </m:ctrlPr>
                      </m:fPr>
                      <m:num>
                        <m:r>
                          <a:rPr lang="zh-CN" altLang="en-US" sz="1600" b="0" i="1" smtClean="0">
                            <a:latin typeface="Cambria Math" panose="02040503050406030204" pitchFamily="18" charset="0"/>
                            <a:ea typeface="Cambria Math" panose="02040503050406030204" pitchFamily="18" charset="0"/>
                          </a:rPr>
                          <m:t>𝜋</m:t>
                        </m:r>
                      </m:num>
                      <m:den>
                        <m:r>
                          <a:rPr lang="en-US" altLang="zh-CN" sz="1600" b="0" i="1" smtClean="0">
                            <a:latin typeface="Cambria Math" panose="02040503050406030204" pitchFamily="18" charset="0"/>
                            <a:ea typeface="Cambria Math" panose="02040503050406030204" pitchFamily="18" charset="0"/>
                          </a:rPr>
                          <m:t>2</m:t>
                        </m:r>
                      </m:den>
                    </m:f>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𝑘</m:t>
                    </m:r>
                    <m:r>
                      <a:rPr lang="zh-CN" altLang="en-US" sz="1600" b="0" i="1" smtClean="0">
                        <a:latin typeface="Cambria Math" panose="02040503050406030204" pitchFamily="18" charset="0"/>
                        <a:ea typeface="Cambria Math" panose="02040503050406030204" pitchFamily="18" charset="0"/>
                      </a:rPr>
                      <m:t>𝜋</m:t>
                    </m:r>
                  </m:oMath>
                </a14:m>
                <a:r>
                  <a:rPr lang="zh-CN" altLang="en-US" sz="1600" dirty="0">
                    <a:latin typeface="楷体" panose="02010609060101010101" pitchFamily="49" charset="-122"/>
                    <a:ea typeface="楷体" panose="02010609060101010101" pitchFamily="49" charset="-122"/>
                  </a:rPr>
                  <a:t>时密度函数有最大值，则</a:t>
                </a:r>
                <a14:m>
                  <m:oMath xmlns:m="http://schemas.openxmlformats.org/officeDocument/2006/math">
                    <m:r>
                      <a:rPr lang="en-US" altLang="zh-CN" sz="1600" b="0" i="1" smtClean="0">
                        <a:latin typeface="Cambria Math" panose="02040503050406030204" pitchFamily="18" charset="0"/>
                        <a:ea typeface="楷体" panose="02010609060101010101" pitchFamily="49" charset="-122"/>
                      </a:rPr>
                      <m:t>𝑥</m:t>
                    </m:r>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𝑎</m:t>
                        </m:r>
                      </m:num>
                      <m:den>
                        <m:r>
                          <a:rPr lang="en-US" altLang="zh-CN" sz="1600" b="0" i="1" smtClean="0">
                            <a:latin typeface="Cambria Math" panose="02040503050406030204" pitchFamily="18" charset="0"/>
                            <a:ea typeface="楷体" panose="02010609060101010101" pitchFamily="49" charset="-122"/>
                          </a:rPr>
                          <m:t>6</m:t>
                        </m:r>
                      </m:den>
                    </m:f>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𝑎</m:t>
                        </m:r>
                      </m:num>
                      <m:den>
                        <m:r>
                          <a:rPr lang="en-US" altLang="zh-CN" sz="1600" b="0" i="1" smtClean="0">
                            <a:latin typeface="Cambria Math" panose="02040503050406030204" pitchFamily="18" charset="0"/>
                            <a:ea typeface="楷体" panose="02010609060101010101" pitchFamily="49" charset="-122"/>
                          </a:rPr>
                          <m:t>2</m:t>
                        </m:r>
                      </m:den>
                    </m:f>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5</m:t>
                        </m:r>
                        <m:r>
                          <a:rPr lang="en-US" altLang="zh-CN" sz="1600" b="0" i="1" smtClean="0">
                            <a:latin typeface="Cambria Math" panose="02040503050406030204" pitchFamily="18" charset="0"/>
                            <a:ea typeface="楷体" panose="02010609060101010101" pitchFamily="49" charset="-122"/>
                          </a:rPr>
                          <m:t>𝑎</m:t>
                        </m:r>
                      </m:num>
                      <m:den>
                        <m:r>
                          <a:rPr lang="en-US" altLang="zh-CN" sz="1600" b="0" i="1" smtClean="0">
                            <a:latin typeface="Cambria Math" panose="02040503050406030204" pitchFamily="18" charset="0"/>
                            <a:ea typeface="楷体" panose="02010609060101010101" pitchFamily="49" charset="-122"/>
                          </a:rPr>
                          <m:t>6</m:t>
                        </m:r>
                      </m:den>
                    </m:f>
                  </m:oMath>
                </a14:m>
                <a:r>
                  <a:rPr lang="en-US" altLang="zh-CN" sz="1600" dirty="0">
                    <a:latin typeface="楷体" panose="02010609060101010101" pitchFamily="49" charset="-122"/>
                    <a:ea typeface="楷体" panose="02010609060101010101" pitchFamily="49" charset="-122"/>
                  </a:rPr>
                  <a:t>.</a:t>
                </a:r>
              </a:p>
            </p:txBody>
          </p:sp>
        </mc:Choice>
        <mc:Fallback xmlns="">
          <p:sp>
            <p:nvSpPr>
              <p:cNvPr id="14" name="文本框 13">
                <a:extLst>
                  <a:ext uri="{FF2B5EF4-FFF2-40B4-BE49-F238E27FC236}">
                    <a16:creationId xmlns:a16="http://schemas.microsoft.com/office/drawing/2014/main" id="{3C5FF8B3-EA77-400B-8758-CA970920F729}"/>
                  </a:ext>
                </a:extLst>
              </p:cNvPr>
              <p:cNvSpPr txBox="1">
                <a:spLocks noRot="1" noChangeAspect="1" noMove="1" noResize="1" noEditPoints="1" noAdjustHandles="1" noChangeArrowheads="1" noChangeShapeType="1" noTextEdit="1"/>
              </p:cNvSpPr>
              <p:nvPr/>
            </p:nvSpPr>
            <p:spPr>
              <a:xfrm>
                <a:off x="507456" y="2549819"/>
                <a:ext cx="11108180" cy="2689454"/>
              </a:xfrm>
              <a:prstGeom prst="rect">
                <a:avLst/>
              </a:prstGeom>
              <a:blipFill>
                <a:blip r:embed="rId4"/>
                <a:stretch>
                  <a:fillRect l="-274"/>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DFA0FA1E-EBC1-4453-BE65-D9AC3DAB77A0}"/>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量子力学的理论假设</a:t>
            </a:r>
          </a:p>
        </p:txBody>
      </p:sp>
      <p:sp>
        <p:nvSpPr>
          <p:cNvPr id="9" name="文本框 8">
            <a:extLst>
              <a:ext uri="{FF2B5EF4-FFF2-40B4-BE49-F238E27FC236}">
                <a16:creationId xmlns:a16="http://schemas.microsoft.com/office/drawing/2014/main" id="{52FC6CD4-1C3B-4E53-B61A-5F63865E0F3A}"/>
              </a:ext>
            </a:extLst>
          </p:cNvPr>
          <p:cNvSpPr txBox="1"/>
          <p:nvPr/>
        </p:nvSpPr>
        <p:spPr>
          <a:xfrm>
            <a:off x="507458" y="496110"/>
            <a:ext cx="3703051"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波函数 薛定谔方程</a:t>
            </a:r>
          </a:p>
        </p:txBody>
      </p:sp>
      <p:sp>
        <p:nvSpPr>
          <p:cNvPr id="10" name="文本框 9">
            <a:extLst>
              <a:ext uri="{FF2B5EF4-FFF2-40B4-BE49-F238E27FC236}">
                <a16:creationId xmlns:a16="http://schemas.microsoft.com/office/drawing/2014/main" id="{3CADD437-8167-4B31-B34F-1B359D418CA4}"/>
              </a:ext>
            </a:extLst>
          </p:cNvPr>
          <p:cNvSpPr txBox="1"/>
          <p:nvPr/>
        </p:nvSpPr>
        <p:spPr>
          <a:xfrm>
            <a:off x="4256138" y="775740"/>
            <a:ext cx="1744612"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相关概念与计算</a:t>
            </a:r>
            <a:endParaRPr lang="en-US" altLang="zh-CN" sz="1600" dirty="0">
              <a:latin typeface="方正清刻本悦宋简体" panose="02000000000000000000" pitchFamily="2" charset="-122"/>
              <a:ea typeface="方正清刻本悦宋简体" panose="02000000000000000000" pitchFamily="2" charset="-122"/>
            </a:endParaRPr>
          </a:p>
        </p:txBody>
      </p:sp>
    </p:spTree>
    <p:custDataLst>
      <p:tags r:id="rId1"/>
    </p:custDataLst>
    <p:extLst>
      <p:ext uri="{BB962C8B-B14F-4D97-AF65-F5344CB8AC3E}">
        <p14:creationId xmlns:p14="http://schemas.microsoft.com/office/powerpoint/2010/main" val="116319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animEffect transition="in" filter="fade">
                                      <p:cBhvr>
                                        <p:cTn id="27"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B7D3FD-5C66-4632-8C15-EA1D99CDDF29}"/>
                  </a:ext>
                </a:extLst>
              </p:cNvPr>
              <p:cNvSpPr txBox="1"/>
              <p:nvPr/>
            </p:nvSpPr>
            <p:spPr>
              <a:xfrm>
                <a:off x="507456" y="1486109"/>
                <a:ext cx="11108180" cy="1528495"/>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7.2</a:t>
                </a:r>
                <a:r>
                  <a:rPr lang="zh-CN" altLang="en-US" sz="1600" dirty="0">
                    <a:latin typeface="华文宋体" panose="02010600040101010101" pitchFamily="2" charset="-122"/>
                    <a:ea typeface="华文宋体" panose="02010600040101010101" pitchFamily="2" charset="-122"/>
                  </a:rPr>
                  <a:t>：一维无限深势阱中粒子的波函数为</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Ψ</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oMath>
                </a14:m>
                <a:r>
                  <a:rPr lang="zh-CN" altLang="en-US" sz="1600" b="0" dirty="0">
                    <a:latin typeface="华文宋体" panose="02010600040101010101" pitchFamily="2" charset="-122"/>
                    <a:ea typeface="华文宋体" panose="02010600040101010101" pitchFamily="2" charset="-122"/>
                  </a:rPr>
                  <a:t>，在势阱边界处</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Ψ</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e>
                    </m:d>
                    <m:r>
                      <a:rPr lang="en-US" altLang="zh-CN" sz="1600" b="0" i="1" smtClean="0">
                        <a:latin typeface="Cambria Math" panose="02040503050406030204" pitchFamily="18" charset="0"/>
                        <a:ea typeface="Cambria Math" panose="02040503050406030204" pitchFamily="18" charset="0"/>
                      </a:rPr>
                      <m:t>=0</m:t>
                    </m:r>
                  </m:oMath>
                </a14:m>
                <a:r>
                  <a:rPr lang="zh-CN" altLang="en-US" sz="1600" b="0" dirty="0">
                    <a:latin typeface="华文宋体" panose="02010600040101010101" pitchFamily="2" charset="-122"/>
                    <a:ea typeface="华文宋体" panose="02010600040101010101" pitchFamily="2" charset="-122"/>
                  </a:rPr>
                  <a:t>，因此这种定态物质波相当于两端固定的弦中的稳定驻波，因而势阱宽度</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𝑎</m:t>
                    </m:r>
                  </m:oMath>
                </a14:m>
                <a:r>
                  <a:rPr lang="zh-CN" altLang="en-US" sz="1600" b="0" dirty="0">
                    <a:latin typeface="华文宋体" panose="02010600040101010101" pitchFamily="2" charset="-122"/>
                    <a:ea typeface="华文宋体" panose="02010600040101010101" pitchFamily="2" charset="-122"/>
                  </a:rPr>
                  <a:t>和粒子的德布罗意波长</a:t>
                </a:r>
                <a14:m>
                  <m:oMath xmlns:m="http://schemas.openxmlformats.org/officeDocument/2006/math">
                    <m:r>
                      <a:rPr lang="zh-CN" altLang="en-US" sz="1600" b="0" i="1" smtClean="0">
                        <a:latin typeface="Cambria Math" panose="02040503050406030204" pitchFamily="18" charset="0"/>
                        <a:ea typeface="华文宋体" panose="02010600040101010101" pitchFamily="2" charset="-122"/>
                      </a:rPr>
                      <m:t>𝜆</m:t>
                    </m:r>
                  </m:oMath>
                </a14:m>
                <a:r>
                  <a:rPr lang="zh-CN" altLang="en-US" sz="1600" b="0" dirty="0">
                    <a:latin typeface="华文宋体" panose="02010600040101010101" pitchFamily="2" charset="-122"/>
                    <a:ea typeface="华文宋体" panose="02010600040101010101" pitchFamily="2" charset="-122"/>
                  </a:rPr>
                  <a:t>必然存在如下关系：</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𝑎</m:t>
                    </m:r>
                    <m:r>
                      <a:rPr lang="en-US" altLang="zh-CN" sz="1600" b="0" i="1" smtClean="0">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𝑛</m:t>
                    </m:r>
                    <m:f>
                      <m:fPr>
                        <m:ctrlPr>
                          <a:rPr lang="en-US" altLang="zh-CN" sz="1600" b="0" i="1" smtClean="0">
                            <a:latin typeface="Cambria Math" panose="02040503050406030204" pitchFamily="18" charset="0"/>
                            <a:ea typeface="华文宋体" panose="02010600040101010101" pitchFamily="2" charset="-122"/>
                          </a:rPr>
                        </m:ctrlPr>
                      </m:fPr>
                      <m:num>
                        <m:r>
                          <a:rPr lang="zh-CN" altLang="en-US" sz="1600" b="0" i="1" smtClean="0">
                            <a:latin typeface="Cambria Math" panose="02040503050406030204" pitchFamily="18" charset="0"/>
                            <a:ea typeface="华文宋体" panose="02010600040101010101" pitchFamily="2" charset="-122"/>
                          </a:rPr>
                          <m:t>𝜆</m:t>
                        </m:r>
                      </m:num>
                      <m:den>
                        <m:r>
                          <a:rPr lang="en-US" altLang="zh-CN" sz="1600" b="0" i="1" smtClean="0">
                            <a:latin typeface="Cambria Math" panose="02040503050406030204" pitchFamily="18" charset="0"/>
                            <a:ea typeface="华文宋体" panose="02010600040101010101" pitchFamily="2" charset="-122"/>
                          </a:rPr>
                          <m:t>2</m:t>
                        </m:r>
                      </m:den>
                    </m:f>
                    <m:r>
                      <a:rPr lang="en-US" altLang="zh-CN" sz="1600" b="0" i="1" smtClean="0">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𝑛</m:t>
                    </m:r>
                    <m:r>
                      <a:rPr lang="en-US" altLang="zh-CN" sz="1600" b="0" i="1" smtClean="0">
                        <a:latin typeface="Cambria Math" panose="02040503050406030204" pitchFamily="18" charset="0"/>
                        <a:ea typeface="华文宋体" panose="02010600040101010101" pitchFamily="2" charset="-122"/>
                      </a:rPr>
                      <m:t>=1,2,⋯)</m:t>
                    </m:r>
                  </m:oMath>
                </a14:m>
                <a:r>
                  <a:rPr lang="zh-CN" altLang="en-US" sz="1600" b="0" dirty="0">
                    <a:latin typeface="华文宋体" panose="02010600040101010101" pitchFamily="2" charset="-122"/>
                    <a:ea typeface="华文宋体" panose="02010600040101010101" pitchFamily="2" charset="-122"/>
                  </a:rPr>
                  <a:t>，试根据以上联想导出粒子的能量量子化公式：</a:t>
                </a:r>
                <a14:m>
                  <m:oMath xmlns:m="http://schemas.openxmlformats.org/officeDocument/2006/math">
                    <m:sSub>
                      <m:sSubPr>
                        <m:ctrlPr>
                          <a:rPr lang="en-US" altLang="zh-CN" sz="1600" b="0" i="1" smtClean="0">
                            <a:latin typeface="Cambria Math" panose="02040503050406030204" pitchFamily="18" charset="0"/>
                            <a:ea typeface="华文宋体" panose="02010600040101010101" pitchFamily="2" charset="-122"/>
                          </a:rPr>
                        </m:ctrlPr>
                      </m:sSubPr>
                      <m:e>
                        <m:r>
                          <a:rPr lang="en-US" altLang="zh-CN" sz="1600" b="0" i="1" smtClean="0">
                            <a:latin typeface="Cambria Math" panose="02040503050406030204" pitchFamily="18" charset="0"/>
                            <a:ea typeface="华文宋体" panose="02010600040101010101" pitchFamily="2" charset="-122"/>
                          </a:rPr>
                          <m:t>𝐸</m:t>
                        </m:r>
                      </m:e>
                      <m:sub>
                        <m:r>
                          <a:rPr lang="en-US" altLang="zh-CN" sz="1600" b="0" i="1" smtClean="0">
                            <a:latin typeface="Cambria Math" panose="02040503050406030204" pitchFamily="18" charset="0"/>
                            <a:ea typeface="华文宋体" panose="02010600040101010101" pitchFamily="2" charset="-122"/>
                          </a:rPr>
                          <m:t>𝑛</m:t>
                        </m:r>
                      </m:sub>
                    </m:sSub>
                    <m:r>
                      <a:rPr lang="en-US" altLang="zh-CN" sz="1600" b="0" i="1" smtClean="0">
                        <a:latin typeface="Cambria Math" panose="02040503050406030204" pitchFamily="18" charset="0"/>
                        <a:ea typeface="华文宋体" panose="02010600040101010101" pitchFamily="2" charset="-122"/>
                      </a:rPr>
                      <m:t>=</m:t>
                    </m:r>
                    <m:f>
                      <m:fPr>
                        <m:ctrlPr>
                          <a:rPr lang="en-US" altLang="zh-CN" sz="1600" b="0" i="1" smtClean="0">
                            <a:latin typeface="Cambria Math" panose="02040503050406030204" pitchFamily="18" charset="0"/>
                            <a:ea typeface="华文宋体" panose="02010600040101010101" pitchFamily="2" charset="-122"/>
                          </a:rPr>
                        </m:ctrlPr>
                      </m:fPr>
                      <m:num>
                        <m:sSup>
                          <m:sSupPr>
                            <m:ctrlPr>
                              <a:rPr lang="en-US" altLang="zh-CN" sz="1600" b="0" i="1" smtClean="0">
                                <a:latin typeface="Cambria Math" panose="02040503050406030204" pitchFamily="18" charset="0"/>
                                <a:ea typeface="华文宋体" panose="02010600040101010101" pitchFamily="2" charset="-122"/>
                              </a:rPr>
                            </m:ctrlPr>
                          </m:sSupPr>
                          <m:e>
                            <m:r>
                              <a:rPr lang="en-US" altLang="zh-CN" sz="1600" b="0" i="1" smtClean="0">
                                <a:latin typeface="Cambria Math" panose="02040503050406030204" pitchFamily="18" charset="0"/>
                                <a:ea typeface="华文宋体" panose="02010600040101010101" pitchFamily="2" charset="-122"/>
                              </a:rPr>
                              <m:t>h</m:t>
                            </m:r>
                          </m:e>
                          <m:sup>
                            <m:r>
                              <a:rPr lang="en-US" altLang="zh-CN" sz="1600" b="0" i="1" smtClean="0">
                                <a:latin typeface="Cambria Math" panose="02040503050406030204" pitchFamily="18" charset="0"/>
                                <a:ea typeface="华文宋体" panose="02010600040101010101" pitchFamily="2" charset="-122"/>
                              </a:rPr>
                              <m:t>2</m:t>
                            </m:r>
                          </m:sup>
                        </m:sSup>
                      </m:num>
                      <m:den>
                        <m:r>
                          <a:rPr lang="en-US" altLang="zh-CN" sz="1600" b="0" i="1" smtClean="0">
                            <a:latin typeface="Cambria Math" panose="02040503050406030204" pitchFamily="18" charset="0"/>
                            <a:ea typeface="华文宋体" panose="02010600040101010101" pitchFamily="2" charset="-122"/>
                          </a:rPr>
                          <m:t>8</m:t>
                        </m:r>
                        <m:r>
                          <a:rPr lang="en-US" altLang="zh-CN" sz="1600" b="0" i="1" smtClean="0">
                            <a:latin typeface="Cambria Math" panose="02040503050406030204" pitchFamily="18" charset="0"/>
                            <a:ea typeface="华文宋体" panose="02010600040101010101" pitchFamily="2" charset="-122"/>
                          </a:rPr>
                          <m:t>𝑚</m:t>
                        </m:r>
                        <m:sSup>
                          <m:sSupPr>
                            <m:ctrlPr>
                              <a:rPr lang="en-US" altLang="zh-CN" sz="1600" b="0" i="1" smtClean="0">
                                <a:latin typeface="Cambria Math" panose="02040503050406030204" pitchFamily="18" charset="0"/>
                                <a:ea typeface="华文宋体" panose="02010600040101010101" pitchFamily="2" charset="-122"/>
                              </a:rPr>
                            </m:ctrlPr>
                          </m:sSupPr>
                          <m:e>
                            <m:r>
                              <a:rPr lang="en-US" altLang="zh-CN" sz="1600" b="0" i="1" smtClean="0">
                                <a:latin typeface="Cambria Math" panose="02040503050406030204" pitchFamily="18" charset="0"/>
                                <a:ea typeface="华文宋体" panose="02010600040101010101" pitchFamily="2" charset="-122"/>
                              </a:rPr>
                              <m:t>𝑎</m:t>
                            </m:r>
                          </m:e>
                          <m:sup>
                            <m:r>
                              <a:rPr lang="en-US" altLang="zh-CN" sz="1600" b="0" i="1" smtClean="0">
                                <a:latin typeface="Cambria Math" panose="02040503050406030204" pitchFamily="18" charset="0"/>
                                <a:ea typeface="华文宋体" panose="02010600040101010101" pitchFamily="2" charset="-122"/>
                              </a:rPr>
                              <m:t>2</m:t>
                            </m:r>
                          </m:sup>
                        </m:sSup>
                      </m:den>
                    </m:f>
                    <m:sSup>
                      <m:sSupPr>
                        <m:ctrlPr>
                          <a:rPr lang="en-US" altLang="zh-CN" sz="1600" b="0" i="1" smtClean="0">
                            <a:latin typeface="Cambria Math" panose="02040503050406030204" pitchFamily="18" charset="0"/>
                            <a:ea typeface="华文宋体" panose="02010600040101010101" pitchFamily="2" charset="-122"/>
                          </a:rPr>
                        </m:ctrlPr>
                      </m:sSupPr>
                      <m:e>
                        <m:r>
                          <a:rPr lang="en-US" altLang="zh-CN" sz="1600" b="0" i="1" smtClean="0">
                            <a:latin typeface="Cambria Math" panose="02040503050406030204" pitchFamily="18" charset="0"/>
                            <a:ea typeface="华文宋体" panose="02010600040101010101" pitchFamily="2" charset="-122"/>
                          </a:rPr>
                          <m:t>𝑛</m:t>
                        </m:r>
                      </m:e>
                      <m:sup>
                        <m:r>
                          <a:rPr lang="en-US" altLang="zh-CN" sz="1600" b="0" i="1" smtClean="0">
                            <a:latin typeface="Cambria Math" panose="02040503050406030204" pitchFamily="18" charset="0"/>
                            <a:ea typeface="华文宋体" panose="02010600040101010101" pitchFamily="2" charset="-122"/>
                          </a:rPr>
                          <m:t>2</m:t>
                        </m:r>
                      </m:sup>
                    </m:sSup>
                    <m:r>
                      <a:rPr lang="en-US" altLang="zh-CN" sz="1600" b="0" i="1" smtClean="0">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𝑛</m:t>
                    </m:r>
                    <m:r>
                      <a:rPr lang="en-US" altLang="zh-CN" sz="1600" b="0" i="1" smtClean="0">
                        <a:latin typeface="Cambria Math" panose="02040503050406030204" pitchFamily="18" charset="0"/>
                        <a:ea typeface="华文宋体" panose="02010600040101010101" pitchFamily="2" charset="-122"/>
                      </a:rPr>
                      <m:t>=1,2,⋯)</m:t>
                    </m:r>
                  </m:oMath>
                </a14:m>
                <a:r>
                  <a:rPr lang="en-US" altLang="zh-CN" sz="1600" b="0" dirty="0">
                    <a:latin typeface="华文宋体" panose="02010600040101010101" pitchFamily="2" charset="-122"/>
                    <a:ea typeface="华文宋体" panose="02010600040101010101" pitchFamily="2" charset="-122"/>
                  </a:rPr>
                  <a:t>.</a:t>
                </a:r>
              </a:p>
            </p:txBody>
          </p:sp>
        </mc:Choice>
        <mc:Fallback xmlns="">
          <p:sp>
            <p:nvSpPr>
              <p:cNvPr id="13" name="文本框 12">
                <a:extLst>
                  <a:ext uri="{FF2B5EF4-FFF2-40B4-BE49-F238E27FC236}">
                    <a16:creationId xmlns:a16="http://schemas.microsoft.com/office/drawing/2014/main" id="{5BB7D3FD-5C66-4632-8C15-EA1D99CDDF29}"/>
                  </a:ext>
                </a:extLst>
              </p:cNvPr>
              <p:cNvSpPr txBox="1">
                <a:spLocks noRot="1" noChangeAspect="1" noMove="1" noResize="1" noEditPoints="1" noAdjustHandles="1" noChangeArrowheads="1" noChangeShapeType="1" noTextEdit="1"/>
              </p:cNvSpPr>
              <p:nvPr/>
            </p:nvSpPr>
            <p:spPr>
              <a:xfrm>
                <a:off x="507456" y="1486109"/>
                <a:ext cx="11108180" cy="1528495"/>
              </a:xfrm>
              <a:prstGeom prst="rect">
                <a:avLst/>
              </a:prstGeom>
              <a:blipFill>
                <a:blip r:embed="rId3"/>
                <a:stretch>
                  <a:fillRect l="-274" b="-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5FF8B3-EA77-400B-8758-CA970920F729}"/>
                  </a:ext>
                </a:extLst>
              </p:cNvPr>
              <p:cNvSpPr txBox="1"/>
              <p:nvPr/>
            </p:nvSpPr>
            <p:spPr>
              <a:xfrm>
                <a:off x="507456" y="2865463"/>
                <a:ext cx="11108180" cy="769570"/>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解：势阱中的粒子势能为</a:t>
                </a:r>
                <a:r>
                  <a:rPr lang="en-US" altLang="zh-CN" sz="1600" dirty="0">
                    <a:solidFill>
                      <a:schemeClr val="tx1"/>
                    </a:solidFill>
                    <a:latin typeface="楷体" panose="02010609060101010101" pitchFamily="49" charset="-122"/>
                    <a:ea typeface="楷体" panose="02010609060101010101" pitchFamily="49" charset="-122"/>
                  </a:rPr>
                  <a:t>0</a:t>
                </a:r>
                <a:r>
                  <a:rPr lang="zh-CN" altLang="en-US" sz="1600" dirty="0">
                    <a:solidFill>
                      <a:schemeClr val="tx1"/>
                    </a:solidFill>
                    <a:latin typeface="楷体" panose="02010609060101010101" pitchFamily="49" charset="-122"/>
                    <a:ea typeface="楷体" panose="02010609060101010101" pitchFamily="49" charset="-122"/>
                  </a:rPr>
                  <a:t>，因此能量</a:t>
                </a:r>
                <a14:m>
                  <m:oMath xmlns:m="http://schemas.openxmlformats.org/officeDocument/2006/math">
                    <m:r>
                      <a:rPr lang="en-US" altLang="zh-CN" sz="1600" b="0" i="1" smtClean="0">
                        <a:solidFill>
                          <a:schemeClr val="tx1"/>
                        </a:solidFill>
                        <a:latin typeface="Cambria Math" panose="02040503050406030204" pitchFamily="18" charset="0"/>
                        <a:ea typeface="楷体" panose="02010609060101010101" pitchFamily="49" charset="-122"/>
                      </a:rPr>
                      <m:t>𝐸</m:t>
                    </m:r>
                    <m:r>
                      <a:rPr lang="en-US" altLang="zh-CN" sz="1600" b="0" i="1" smtClean="0">
                        <a:solidFill>
                          <a:schemeClr val="tx1"/>
                        </a:solidFill>
                        <a:latin typeface="Cambria Math" panose="02040503050406030204" pitchFamily="18" charset="0"/>
                        <a:ea typeface="楷体" panose="02010609060101010101" pitchFamily="49" charset="-122"/>
                      </a:rPr>
                      <m:t>=</m:t>
                    </m:r>
                    <m:sSub>
                      <m:sSubPr>
                        <m:ctrlPr>
                          <a:rPr lang="en-US" altLang="zh-CN" sz="1600" b="0" i="1" smtClean="0">
                            <a:solidFill>
                              <a:schemeClr val="tx1"/>
                            </a:solidFill>
                            <a:latin typeface="Cambria Math" panose="02040503050406030204" pitchFamily="18" charset="0"/>
                            <a:ea typeface="楷体" panose="02010609060101010101" pitchFamily="49" charset="-122"/>
                          </a:rPr>
                        </m:ctrlPr>
                      </m:sSubPr>
                      <m:e>
                        <m:r>
                          <a:rPr lang="en-US" altLang="zh-CN" sz="1600" b="0" i="1" smtClean="0">
                            <a:solidFill>
                              <a:schemeClr val="tx1"/>
                            </a:solidFill>
                            <a:latin typeface="Cambria Math" panose="02040503050406030204" pitchFamily="18" charset="0"/>
                            <a:ea typeface="楷体" panose="02010609060101010101" pitchFamily="49" charset="-122"/>
                          </a:rPr>
                          <m:t>𝐸</m:t>
                        </m:r>
                      </m:e>
                      <m:sub>
                        <m:r>
                          <a:rPr lang="en-US" altLang="zh-CN" sz="1600" b="0" i="1" smtClean="0">
                            <a:solidFill>
                              <a:schemeClr val="tx1"/>
                            </a:solidFill>
                            <a:latin typeface="Cambria Math" panose="02040503050406030204" pitchFamily="18" charset="0"/>
                            <a:ea typeface="楷体" panose="02010609060101010101" pitchFamily="49" charset="-122"/>
                          </a:rPr>
                          <m:t>𝑘</m:t>
                        </m:r>
                      </m:sub>
                    </m:sSub>
                  </m:oMath>
                </a14:m>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而</a:t>
                </a:r>
                <a14:m>
                  <m:oMath xmlns:m="http://schemas.openxmlformats.org/officeDocument/2006/math">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𝐸</m:t>
                        </m:r>
                      </m:e>
                      <m:sub>
                        <m:r>
                          <a:rPr lang="en-US" altLang="zh-CN" sz="1600" b="0" i="1" smtClean="0">
                            <a:latin typeface="Cambria Math" panose="02040503050406030204" pitchFamily="18" charset="0"/>
                            <a:ea typeface="楷体" panose="02010609060101010101" pitchFamily="49" charset="-122"/>
                          </a:rPr>
                          <m:t>𝑘</m:t>
                        </m:r>
                      </m:sub>
                    </m:sSub>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sSup>
                          <m:sSupPr>
                            <m:ctrlPr>
                              <a:rPr lang="en-US" altLang="zh-CN" sz="1600" b="0" i="1" smtClean="0">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𝑝</m:t>
                            </m:r>
                          </m:e>
                          <m:sup>
                            <m:r>
                              <a:rPr lang="en-US" altLang="zh-CN" sz="1600" b="0" i="1" smtClean="0">
                                <a:latin typeface="Cambria Math" panose="02040503050406030204" pitchFamily="18" charset="0"/>
                                <a:ea typeface="楷体" panose="02010609060101010101" pitchFamily="49" charset="-122"/>
                              </a:rPr>
                              <m:t>2</m:t>
                            </m:r>
                          </m:sup>
                        </m:sSup>
                      </m:num>
                      <m:den>
                        <m:r>
                          <a:rPr lang="en-US" altLang="zh-CN" sz="1600" b="0" i="1" smtClean="0">
                            <a:latin typeface="Cambria Math" panose="02040503050406030204" pitchFamily="18" charset="0"/>
                            <a:ea typeface="楷体" panose="02010609060101010101" pitchFamily="49" charset="-122"/>
                          </a:rPr>
                          <m:t>2</m:t>
                        </m:r>
                        <m:r>
                          <a:rPr lang="en-US" altLang="zh-CN" sz="1600" b="0" i="1" smtClean="0">
                            <a:latin typeface="Cambria Math" panose="02040503050406030204" pitchFamily="18" charset="0"/>
                            <a:ea typeface="楷体" panose="02010609060101010101" pitchFamily="49" charset="-122"/>
                          </a:rPr>
                          <m:t>𝑚</m:t>
                        </m:r>
                      </m:den>
                    </m:f>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sSup>
                          <m:sSupPr>
                            <m:ctrlPr>
                              <a:rPr lang="en-US" altLang="zh-CN" sz="1600" b="0" i="1" smtClean="0">
                                <a:latin typeface="Cambria Math" panose="02040503050406030204" pitchFamily="18" charset="0"/>
                                <a:ea typeface="楷体" panose="02010609060101010101" pitchFamily="49" charset="-122"/>
                              </a:rPr>
                            </m:ctrlPr>
                          </m:sSupPr>
                          <m:e>
                            <m:d>
                              <m:dPr>
                                <m:ctrlPr>
                                  <a:rPr lang="en-US" altLang="zh-CN" sz="1600" b="0" i="1" smtClean="0">
                                    <a:latin typeface="Cambria Math" panose="02040503050406030204" pitchFamily="18" charset="0"/>
                                    <a:ea typeface="楷体" panose="02010609060101010101" pitchFamily="49" charset="-122"/>
                                  </a:rPr>
                                </m:ctrlPr>
                              </m:dPr>
                              <m:e>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h</m:t>
                                    </m:r>
                                  </m:num>
                                  <m:den>
                                    <m:r>
                                      <a:rPr lang="zh-CN" altLang="en-US" sz="1600" b="0" i="1" smtClean="0">
                                        <a:latin typeface="Cambria Math" panose="02040503050406030204" pitchFamily="18" charset="0"/>
                                        <a:ea typeface="楷体" panose="02010609060101010101" pitchFamily="49" charset="-122"/>
                                      </a:rPr>
                                      <m:t>𝜆</m:t>
                                    </m:r>
                                  </m:den>
                                </m:f>
                              </m:e>
                            </m:d>
                          </m:e>
                          <m:sup>
                            <m:r>
                              <a:rPr lang="en-US" altLang="zh-CN" sz="1600" b="0" i="1" smtClean="0">
                                <a:latin typeface="Cambria Math" panose="02040503050406030204" pitchFamily="18" charset="0"/>
                                <a:ea typeface="楷体" panose="02010609060101010101" pitchFamily="49" charset="-122"/>
                              </a:rPr>
                              <m:t>2</m:t>
                            </m:r>
                          </m:sup>
                        </m:sSup>
                      </m:num>
                      <m:den>
                        <m:r>
                          <a:rPr lang="en-US" altLang="zh-CN" sz="1600" b="0" i="1" smtClean="0">
                            <a:latin typeface="Cambria Math" panose="02040503050406030204" pitchFamily="18" charset="0"/>
                            <a:ea typeface="楷体" panose="02010609060101010101" pitchFamily="49" charset="-122"/>
                          </a:rPr>
                          <m:t>2</m:t>
                        </m:r>
                        <m:r>
                          <a:rPr lang="en-US" altLang="zh-CN" sz="1600" b="0" i="1" smtClean="0">
                            <a:latin typeface="Cambria Math" panose="02040503050406030204" pitchFamily="18" charset="0"/>
                            <a:ea typeface="楷体" panose="02010609060101010101" pitchFamily="49" charset="-122"/>
                          </a:rPr>
                          <m:t>𝑚</m:t>
                        </m:r>
                      </m:den>
                    </m:f>
                  </m:oMath>
                </a14:m>
                <a:r>
                  <a:rPr lang="zh-CN" altLang="en-US" sz="1600" dirty="0">
                    <a:latin typeface="楷体" panose="02010609060101010101" pitchFamily="49" charset="-122"/>
                    <a:ea typeface="楷体" panose="02010609060101010101" pitchFamily="49" charset="-122"/>
                  </a:rPr>
                  <a:t>，且</a:t>
                </a:r>
                <a14:m>
                  <m:oMath xmlns:m="http://schemas.openxmlformats.org/officeDocument/2006/math">
                    <m:r>
                      <a:rPr lang="en-US" altLang="zh-CN" sz="1600" i="1">
                        <a:latin typeface="Cambria Math" panose="02040503050406030204" pitchFamily="18" charset="0"/>
                        <a:ea typeface="华文宋体" panose="02010600040101010101" pitchFamily="2" charset="-122"/>
                      </a:rPr>
                      <m:t>𝑎</m:t>
                    </m:r>
                    <m:r>
                      <a:rPr lang="en-US" altLang="zh-CN" sz="1600" i="1">
                        <a:latin typeface="Cambria Math" panose="02040503050406030204" pitchFamily="18" charset="0"/>
                        <a:ea typeface="华文宋体" panose="02010600040101010101" pitchFamily="2" charset="-122"/>
                      </a:rPr>
                      <m:t>=</m:t>
                    </m:r>
                    <m:r>
                      <a:rPr lang="en-US" altLang="zh-CN" sz="1600" i="1">
                        <a:latin typeface="Cambria Math" panose="02040503050406030204" pitchFamily="18" charset="0"/>
                        <a:ea typeface="华文宋体" panose="02010600040101010101" pitchFamily="2" charset="-122"/>
                      </a:rPr>
                      <m:t>𝑛</m:t>
                    </m:r>
                    <m:f>
                      <m:fPr>
                        <m:ctrlPr>
                          <a:rPr lang="en-US" altLang="zh-CN" sz="1600" i="1">
                            <a:latin typeface="Cambria Math" panose="02040503050406030204" pitchFamily="18" charset="0"/>
                            <a:ea typeface="华文宋体" panose="02010600040101010101" pitchFamily="2" charset="-122"/>
                          </a:rPr>
                        </m:ctrlPr>
                      </m:fPr>
                      <m:num>
                        <m:r>
                          <a:rPr lang="zh-CN" altLang="en-US" sz="1600" i="1">
                            <a:latin typeface="Cambria Math" panose="02040503050406030204" pitchFamily="18" charset="0"/>
                            <a:ea typeface="华文宋体" panose="02010600040101010101" pitchFamily="2" charset="-122"/>
                          </a:rPr>
                          <m:t>𝜆</m:t>
                        </m:r>
                      </m:num>
                      <m:den>
                        <m:r>
                          <a:rPr lang="en-US" altLang="zh-CN" sz="1600" i="1">
                            <a:latin typeface="Cambria Math" panose="02040503050406030204" pitchFamily="18" charset="0"/>
                            <a:ea typeface="华文宋体" panose="02010600040101010101" pitchFamily="2" charset="-122"/>
                          </a:rPr>
                          <m:t>2</m:t>
                        </m:r>
                      </m:den>
                    </m:f>
                  </m:oMath>
                </a14:m>
                <a:r>
                  <a:rPr lang="zh-CN" altLang="en-US" sz="1600" dirty="0">
                    <a:latin typeface="楷体" panose="02010609060101010101" pitchFamily="49" charset="-122"/>
                    <a:ea typeface="楷体" panose="02010609060101010101" pitchFamily="49" charset="-122"/>
                  </a:rPr>
                  <a:t>，故</a:t>
                </a:r>
                <a14:m>
                  <m:oMath xmlns:m="http://schemas.openxmlformats.org/officeDocument/2006/math">
                    <m:r>
                      <a:rPr lang="zh-CN" altLang="en-US" sz="1600" i="1">
                        <a:latin typeface="Cambria Math" panose="02040503050406030204" pitchFamily="18" charset="0"/>
                        <a:ea typeface="华文宋体" panose="02010600040101010101" pitchFamily="2" charset="-122"/>
                      </a:rPr>
                      <m:t>𝜆</m:t>
                    </m:r>
                    <m:r>
                      <a:rPr lang="en-US" altLang="zh-CN" sz="1600" b="0" i="1" smtClean="0">
                        <a:latin typeface="Cambria Math" panose="02040503050406030204" pitchFamily="18" charset="0"/>
                        <a:ea typeface="华文宋体" panose="02010600040101010101" pitchFamily="2" charset="-122"/>
                      </a:rPr>
                      <m:t>=</m:t>
                    </m:r>
                    <m:f>
                      <m:fPr>
                        <m:ctrlPr>
                          <a:rPr lang="en-US" altLang="zh-CN" sz="1600" b="0" i="1" smtClean="0">
                            <a:latin typeface="Cambria Math" panose="02040503050406030204" pitchFamily="18" charset="0"/>
                            <a:ea typeface="华文宋体" panose="02010600040101010101" pitchFamily="2" charset="-122"/>
                          </a:rPr>
                        </m:ctrlPr>
                      </m:fPr>
                      <m:num>
                        <m:r>
                          <a:rPr lang="en-US" altLang="zh-CN" sz="1600" b="0" i="1" smtClean="0">
                            <a:latin typeface="Cambria Math" panose="02040503050406030204" pitchFamily="18" charset="0"/>
                            <a:ea typeface="华文宋体" panose="02010600040101010101" pitchFamily="2" charset="-122"/>
                          </a:rPr>
                          <m:t>2</m:t>
                        </m:r>
                        <m:r>
                          <a:rPr lang="en-US" altLang="zh-CN" sz="1600" b="0" i="1" smtClean="0">
                            <a:latin typeface="Cambria Math" panose="02040503050406030204" pitchFamily="18" charset="0"/>
                            <a:ea typeface="华文宋体" panose="02010600040101010101" pitchFamily="2" charset="-122"/>
                          </a:rPr>
                          <m:t>𝑎</m:t>
                        </m:r>
                      </m:num>
                      <m:den>
                        <m:r>
                          <a:rPr lang="en-US" altLang="zh-CN" sz="1600" b="0" i="1" smtClean="0">
                            <a:latin typeface="Cambria Math" panose="02040503050406030204" pitchFamily="18" charset="0"/>
                            <a:ea typeface="华文宋体" panose="02010600040101010101" pitchFamily="2" charset="-122"/>
                          </a:rPr>
                          <m:t>𝑛</m:t>
                        </m:r>
                      </m:den>
                    </m:f>
                  </m:oMath>
                </a14:m>
                <a:r>
                  <a:rPr lang="zh-CN" altLang="en-US" sz="1600" dirty="0">
                    <a:latin typeface="楷体" panose="02010609060101010101" pitchFamily="49" charset="-122"/>
                    <a:ea typeface="楷体" panose="02010609060101010101" pitchFamily="49" charset="-122"/>
                  </a:rPr>
                  <a:t>，则</a:t>
                </a:r>
                <a14:m>
                  <m:oMath xmlns:m="http://schemas.openxmlformats.org/officeDocument/2006/math">
                    <m:r>
                      <a:rPr lang="en-US" altLang="zh-CN" sz="1600" i="1">
                        <a:latin typeface="Cambria Math" panose="02040503050406030204" pitchFamily="18" charset="0"/>
                        <a:ea typeface="楷体" panose="02010609060101010101" pitchFamily="49" charset="-122"/>
                      </a:rPr>
                      <m:t>𝐸</m:t>
                    </m:r>
                    <m:r>
                      <a:rPr lang="en-US" altLang="zh-CN" sz="1600" b="0" i="1" smtClean="0">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华文宋体" panose="02010600040101010101" pitchFamily="2" charset="-122"/>
                          </a:rPr>
                        </m:ctrlPr>
                      </m:fPr>
                      <m:num>
                        <m:sSup>
                          <m:sSupPr>
                            <m:ctrlPr>
                              <a:rPr lang="en-US" altLang="zh-CN" sz="1600" i="1">
                                <a:latin typeface="Cambria Math" panose="02040503050406030204" pitchFamily="18" charset="0"/>
                                <a:ea typeface="华文宋体" panose="02010600040101010101" pitchFamily="2" charset="-122"/>
                              </a:rPr>
                            </m:ctrlPr>
                          </m:sSupPr>
                          <m:e>
                            <m:r>
                              <a:rPr lang="en-US" altLang="zh-CN" sz="1600" i="1">
                                <a:latin typeface="Cambria Math" panose="02040503050406030204" pitchFamily="18" charset="0"/>
                                <a:ea typeface="华文宋体" panose="02010600040101010101" pitchFamily="2" charset="-122"/>
                              </a:rPr>
                              <m:t>h</m:t>
                            </m:r>
                          </m:e>
                          <m:sup>
                            <m:r>
                              <a:rPr lang="en-US" altLang="zh-CN" sz="1600" i="1">
                                <a:latin typeface="Cambria Math" panose="02040503050406030204" pitchFamily="18" charset="0"/>
                                <a:ea typeface="华文宋体" panose="02010600040101010101" pitchFamily="2" charset="-122"/>
                              </a:rPr>
                              <m:t>2</m:t>
                            </m:r>
                          </m:sup>
                        </m:sSup>
                      </m:num>
                      <m:den>
                        <m:r>
                          <a:rPr lang="en-US" altLang="zh-CN" sz="1600" i="1">
                            <a:latin typeface="Cambria Math" panose="02040503050406030204" pitchFamily="18" charset="0"/>
                            <a:ea typeface="华文宋体" panose="02010600040101010101" pitchFamily="2" charset="-122"/>
                          </a:rPr>
                          <m:t>8</m:t>
                        </m:r>
                        <m:r>
                          <a:rPr lang="en-US" altLang="zh-CN" sz="1600" i="1">
                            <a:latin typeface="Cambria Math" panose="02040503050406030204" pitchFamily="18" charset="0"/>
                            <a:ea typeface="华文宋体" panose="02010600040101010101" pitchFamily="2" charset="-122"/>
                          </a:rPr>
                          <m:t>𝑚</m:t>
                        </m:r>
                        <m:sSup>
                          <m:sSupPr>
                            <m:ctrlPr>
                              <a:rPr lang="en-US" altLang="zh-CN" sz="1600" i="1">
                                <a:latin typeface="Cambria Math" panose="02040503050406030204" pitchFamily="18" charset="0"/>
                                <a:ea typeface="华文宋体" panose="02010600040101010101" pitchFamily="2" charset="-122"/>
                              </a:rPr>
                            </m:ctrlPr>
                          </m:sSupPr>
                          <m:e>
                            <m:r>
                              <a:rPr lang="en-US" altLang="zh-CN" sz="1600" i="1">
                                <a:latin typeface="Cambria Math" panose="02040503050406030204" pitchFamily="18" charset="0"/>
                                <a:ea typeface="华文宋体" panose="02010600040101010101" pitchFamily="2" charset="-122"/>
                              </a:rPr>
                              <m:t>𝑎</m:t>
                            </m:r>
                          </m:e>
                          <m:sup>
                            <m:r>
                              <a:rPr lang="en-US" altLang="zh-CN" sz="1600" i="1">
                                <a:latin typeface="Cambria Math" panose="02040503050406030204" pitchFamily="18" charset="0"/>
                                <a:ea typeface="华文宋体" panose="02010600040101010101" pitchFamily="2" charset="-122"/>
                              </a:rPr>
                              <m:t>2</m:t>
                            </m:r>
                          </m:sup>
                        </m:sSup>
                      </m:den>
                    </m:f>
                    <m:sSup>
                      <m:sSupPr>
                        <m:ctrlPr>
                          <a:rPr lang="en-US" altLang="zh-CN" sz="1600" i="1">
                            <a:latin typeface="Cambria Math" panose="02040503050406030204" pitchFamily="18" charset="0"/>
                            <a:ea typeface="华文宋体" panose="02010600040101010101" pitchFamily="2" charset="-122"/>
                          </a:rPr>
                        </m:ctrlPr>
                      </m:sSupPr>
                      <m:e>
                        <m:r>
                          <a:rPr lang="en-US" altLang="zh-CN" sz="1600" i="1">
                            <a:latin typeface="Cambria Math" panose="02040503050406030204" pitchFamily="18" charset="0"/>
                            <a:ea typeface="华文宋体" panose="02010600040101010101" pitchFamily="2" charset="-122"/>
                          </a:rPr>
                          <m:t>𝑛</m:t>
                        </m:r>
                      </m:e>
                      <m:sup>
                        <m:r>
                          <a:rPr lang="en-US" altLang="zh-CN" sz="1600" i="1">
                            <a:latin typeface="Cambria Math" panose="02040503050406030204" pitchFamily="18" charset="0"/>
                            <a:ea typeface="华文宋体" panose="02010600040101010101" pitchFamily="2" charset="-122"/>
                          </a:rPr>
                          <m:t>2</m:t>
                        </m:r>
                      </m:sup>
                    </m:sSup>
                    <m:r>
                      <a:rPr lang="en-US" altLang="zh-CN" sz="1600" b="0" i="1" smtClean="0">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𝑛</m:t>
                    </m:r>
                    <m:r>
                      <a:rPr lang="en-US" altLang="zh-CN" sz="1600" b="0" i="1" smtClean="0">
                        <a:latin typeface="Cambria Math" panose="02040503050406030204" pitchFamily="18" charset="0"/>
                        <a:ea typeface="华文宋体" panose="02010600040101010101" pitchFamily="2" charset="-122"/>
                      </a:rPr>
                      <m:t>=1,2,⋯)</m:t>
                    </m:r>
                  </m:oMath>
                </a14:m>
                <a:r>
                  <a:rPr lang="en-US" altLang="zh-CN" sz="1600" dirty="0">
                    <a:latin typeface="楷体" panose="02010609060101010101" pitchFamily="49" charset="-122"/>
                    <a:ea typeface="楷体" panose="02010609060101010101" pitchFamily="49" charset="-122"/>
                  </a:rPr>
                  <a:t>.</a:t>
                </a:r>
              </a:p>
            </p:txBody>
          </p:sp>
        </mc:Choice>
        <mc:Fallback xmlns="">
          <p:sp>
            <p:nvSpPr>
              <p:cNvPr id="14" name="文本框 13">
                <a:extLst>
                  <a:ext uri="{FF2B5EF4-FFF2-40B4-BE49-F238E27FC236}">
                    <a16:creationId xmlns:a16="http://schemas.microsoft.com/office/drawing/2014/main" id="{3C5FF8B3-EA77-400B-8758-CA970920F729}"/>
                  </a:ext>
                </a:extLst>
              </p:cNvPr>
              <p:cNvSpPr txBox="1">
                <a:spLocks noRot="1" noChangeAspect="1" noMove="1" noResize="1" noEditPoints="1" noAdjustHandles="1" noChangeArrowheads="1" noChangeShapeType="1" noTextEdit="1"/>
              </p:cNvSpPr>
              <p:nvPr/>
            </p:nvSpPr>
            <p:spPr>
              <a:xfrm>
                <a:off x="507456" y="2865463"/>
                <a:ext cx="11108180" cy="769570"/>
              </a:xfrm>
              <a:prstGeom prst="rect">
                <a:avLst/>
              </a:prstGeom>
              <a:blipFill>
                <a:blip r:embed="rId4"/>
                <a:stretch>
                  <a:fillRect l="-274" b="-794"/>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DFA0FA1E-EBC1-4453-BE65-D9AC3DAB77A0}"/>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量子力学的理论假设</a:t>
            </a:r>
          </a:p>
        </p:txBody>
      </p:sp>
      <p:sp>
        <p:nvSpPr>
          <p:cNvPr id="9" name="文本框 8">
            <a:extLst>
              <a:ext uri="{FF2B5EF4-FFF2-40B4-BE49-F238E27FC236}">
                <a16:creationId xmlns:a16="http://schemas.microsoft.com/office/drawing/2014/main" id="{52FC6CD4-1C3B-4E53-B61A-5F63865E0F3A}"/>
              </a:ext>
            </a:extLst>
          </p:cNvPr>
          <p:cNvSpPr txBox="1"/>
          <p:nvPr/>
        </p:nvSpPr>
        <p:spPr>
          <a:xfrm>
            <a:off x="507458" y="496110"/>
            <a:ext cx="3703051"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波函数 薛定谔方程</a:t>
            </a:r>
          </a:p>
        </p:txBody>
      </p:sp>
      <p:sp>
        <p:nvSpPr>
          <p:cNvPr id="10" name="文本框 9">
            <a:extLst>
              <a:ext uri="{FF2B5EF4-FFF2-40B4-BE49-F238E27FC236}">
                <a16:creationId xmlns:a16="http://schemas.microsoft.com/office/drawing/2014/main" id="{3CADD437-8167-4B31-B34F-1B359D418CA4}"/>
              </a:ext>
            </a:extLst>
          </p:cNvPr>
          <p:cNvSpPr txBox="1"/>
          <p:nvPr/>
        </p:nvSpPr>
        <p:spPr>
          <a:xfrm>
            <a:off x="4256138" y="775740"/>
            <a:ext cx="1744612"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相关概念与计算</a:t>
            </a:r>
            <a:endParaRPr lang="en-US" altLang="zh-CN" sz="1600" dirty="0">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3BB485A-CD1E-4BBA-98D0-770EACF28EC0}"/>
                  </a:ext>
                </a:extLst>
              </p:cNvPr>
              <p:cNvSpPr txBox="1"/>
              <p:nvPr/>
            </p:nvSpPr>
            <p:spPr>
              <a:xfrm>
                <a:off x="507456" y="4193442"/>
                <a:ext cx="11108180" cy="795795"/>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7.3</a:t>
                </a:r>
                <a:r>
                  <a:rPr lang="zh-CN" altLang="en-US" sz="1600" dirty="0">
                    <a:latin typeface="华文宋体" panose="02010600040101010101" pitchFamily="2" charset="-122"/>
                    <a:ea typeface="华文宋体" panose="02010600040101010101" pitchFamily="2" charset="-122"/>
                  </a:rPr>
                  <a:t>：将波函数在空间各点处的振幅同时增大</a:t>
                </a:r>
                <a:r>
                  <a:rPr lang="en-US" altLang="zh-CN" sz="1600" dirty="0">
                    <a:latin typeface="华文宋体" panose="02010600040101010101" pitchFamily="2" charset="-122"/>
                    <a:ea typeface="华文宋体" panose="02010600040101010101" pitchFamily="2" charset="-122"/>
                  </a:rPr>
                  <a:t>D</a:t>
                </a:r>
                <a:r>
                  <a:rPr lang="zh-CN" altLang="en-US" sz="1600" dirty="0">
                    <a:latin typeface="华文宋体" panose="02010600040101010101" pitchFamily="2" charset="-122"/>
                    <a:ea typeface="华文宋体" panose="02010600040101010101" pitchFamily="2" charset="-122"/>
                  </a:rPr>
                  <a:t>倍，则粒子在空间的相对几率分布将（      ）。</a:t>
                </a:r>
                <a:endParaRPr lang="en-US" altLang="zh-CN" sz="1600" dirty="0">
                  <a:latin typeface="华文宋体" panose="02010600040101010101" pitchFamily="2" charset="-122"/>
                  <a:ea typeface="华文宋体" panose="02010600040101010101" pitchFamily="2" charset="-122"/>
                </a:endParaRPr>
              </a:p>
              <a:p>
                <a:pPr>
                  <a:lnSpc>
                    <a:spcPct val="150000"/>
                  </a:lnSpc>
                </a:pPr>
                <a:r>
                  <a:rPr lang="en-US" altLang="zh-CN" sz="1600" b="0" dirty="0">
                    <a:latin typeface="华文宋体" panose="02010600040101010101" pitchFamily="2" charset="-122"/>
                    <a:ea typeface="华文宋体" panose="02010600040101010101" pitchFamily="2" charset="-122"/>
                  </a:rPr>
                  <a:t>A.</a:t>
                </a:r>
                <a:r>
                  <a:rPr lang="zh-CN" altLang="en-US" sz="1600" b="0" dirty="0">
                    <a:latin typeface="华文宋体" panose="02010600040101010101" pitchFamily="2" charset="-122"/>
                    <a:ea typeface="华文宋体" panose="02010600040101010101" pitchFamily="2" charset="-122"/>
                  </a:rPr>
                  <a:t>增大</a:t>
                </a:r>
                <a14:m>
                  <m:oMath xmlns:m="http://schemas.openxmlformats.org/officeDocument/2006/math">
                    <m:sSup>
                      <m:sSupPr>
                        <m:ctrlPr>
                          <a:rPr lang="en-US" altLang="zh-CN" sz="1600" b="0" i="1" smtClean="0">
                            <a:latin typeface="Cambria Math" panose="02040503050406030204" pitchFamily="18" charset="0"/>
                            <a:ea typeface="华文宋体" panose="02010600040101010101" pitchFamily="2" charset="-122"/>
                          </a:rPr>
                        </m:ctrlPr>
                      </m:sSupPr>
                      <m:e>
                        <m:r>
                          <a:rPr lang="en-US" altLang="zh-CN" sz="1600" b="0" i="1" smtClean="0">
                            <a:latin typeface="Cambria Math" panose="02040503050406030204" pitchFamily="18" charset="0"/>
                            <a:ea typeface="华文宋体" panose="02010600040101010101" pitchFamily="2" charset="-122"/>
                          </a:rPr>
                          <m:t>𝐷</m:t>
                        </m:r>
                      </m:e>
                      <m:sup>
                        <m:r>
                          <a:rPr lang="en-US" altLang="zh-CN" sz="1600" b="0" i="1" smtClean="0">
                            <a:latin typeface="Cambria Math" panose="02040503050406030204" pitchFamily="18" charset="0"/>
                            <a:ea typeface="华文宋体" panose="02010600040101010101" pitchFamily="2" charset="-122"/>
                          </a:rPr>
                          <m:t>2</m:t>
                        </m:r>
                      </m:sup>
                    </m:sSup>
                  </m:oMath>
                </a14:m>
                <a:r>
                  <a:rPr lang="zh-CN" altLang="en-US" sz="1600" dirty="0">
                    <a:latin typeface="华文宋体" panose="02010600040101010101" pitchFamily="2" charset="-122"/>
                    <a:ea typeface="华文宋体" panose="02010600040101010101" pitchFamily="2" charset="-122"/>
                  </a:rPr>
                  <a:t>倍</a:t>
                </a:r>
                <a:r>
                  <a:rPr lang="en-US" altLang="zh-CN" sz="1600" dirty="0">
                    <a:latin typeface="华文宋体" panose="02010600040101010101" pitchFamily="2" charset="-122"/>
                    <a:ea typeface="华文宋体" panose="02010600040101010101" pitchFamily="2" charset="-122"/>
                  </a:rPr>
                  <a:t>	B.</a:t>
                </a:r>
                <a:r>
                  <a:rPr lang="zh-CN" altLang="en-US" sz="1600" dirty="0">
                    <a:latin typeface="华文宋体" panose="02010600040101010101" pitchFamily="2" charset="-122"/>
                    <a:ea typeface="华文宋体" panose="02010600040101010101" pitchFamily="2" charset="-122"/>
                  </a:rPr>
                  <a:t>增大</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2</m:t>
                    </m:r>
                    <m:r>
                      <a:rPr lang="en-US" altLang="zh-CN" sz="1600" b="0" i="1" smtClean="0">
                        <a:latin typeface="Cambria Math" panose="02040503050406030204" pitchFamily="18" charset="0"/>
                        <a:ea typeface="华文宋体" panose="02010600040101010101" pitchFamily="2" charset="-122"/>
                      </a:rPr>
                      <m:t>𝐷</m:t>
                    </m:r>
                  </m:oMath>
                </a14:m>
                <a:r>
                  <a:rPr lang="zh-CN" altLang="en-US" sz="1600" dirty="0">
                    <a:latin typeface="华文宋体" panose="02010600040101010101" pitchFamily="2" charset="-122"/>
                    <a:ea typeface="华文宋体" panose="02010600040101010101" pitchFamily="2" charset="-122"/>
                  </a:rPr>
                  <a:t>倍</a:t>
                </a:r>
                <a:r>
                  <a:rPr lang="en-US" altLang="zh-CN" sz="1600" dirty="0">
                    <a:latin typeface="华文宋体" panose="02010600040101010101" pitchFamily="2" charset="-122"/>
                    <a:ea typeface="华文宋体" panose="02010600040101010101" pitchFamily="2" charset="-122"/>
                  </a:rPr>
                  <a:t>	C.</a:t>
                </a:r>
                <a:r>
                  <a:rPr lang="zh-CN" altLang="en-US" sz="1600" dirty="0">
                    <a:latin typeface="华文宋体" panose="02010600040101010101" pitchFamily="2" charset="-122"/>
                    <a:ea typeface="华文宋体" panose="02010600040101010101" pitchFamily="2" charset="-122"/>
                  </a:rPr>
                  <a:t>增大</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𝐷</m:t>
                    </m:r>
                  </m:oMath>
                </a14:m>
                <a:r>
                  <a:rPr lang="zh-CN" altLang="en-US" sz="1600" dirty="0">
                    <a:latin typeface="华文宋体" panose="02010600040101010101" pitchFamily="2" charset="-122"/>
                    <a:ea typeface="华文宋体" panose="02010600040101010101" pitchFamily="2" charset="-122"/>
                  </a:rPr>
                  <a:t>倍</a:t>
                </a:r>
                <a:r>
                  <a:rPr lang="en-US" altLang="zh-CN" sz="1600" dirty="0">
                    <a:latin typeface="华文宋体" panose="02010600040101010101" pitchFamily="2" charset="-122"/>
                    <a:ea typeface="华文宋体" panose="02010600040101010101" pitchFamily="2" charset="-122"/>
                  </a:rPr>
                  <a:t>	D.</a:t>
                </a:r>
                <a:r>
                  <a:rPr lang="zh-CN" altLang="en-US" sz="1600" dirty="0">
                    <a:latin typeface="华文宋体" panose="02010600040101010101" pitchFamily="2" charset="-122"/>
                    <a:ea typeface="华文宋体" panose="02010600040101010101" pitchFamily="2" charset="-122"/>
                  </a:rPr>
                  <a:t>不变</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8" name="文本框 7">
                <a:extLst>
                  <a:ext uri="{FF2B5EF4-FFF2-40B4-BE49-F238E27FC236}">
                    <a16:creationId xmlns:a16="http://schemas.microsoft.com/office/drawing/2014/main" id="{E3BB485A-CD1E-4BBA-98D0-770EACF28EC0}"/>
                  </a:ext>
                </a:extLst>
              </p:cNvPr>
              <p:cNvSpPr txBox="1">
                <a:spLocks noRot="1" noChangeAspect="1" noMove="1" noResize="1" noEditPoints="1" noAdjustHandles="1" noChangeArrowheads="1" noChangeShapeType="1" noTextEdit="1"/>
              </p:cNvSpPr>
              <p:nvPr/>
            </p:nvSpPr>
            <p:spPr>
              <a:xfrm>
                <a:off x="507456" y="4193442"/>
                <a:ext cx="11108180" cy="795795"/>
              </a:xfrm>
              <a:prstGeom prst="rect">
                <a:avLst/>
              </a:prstGeom>
              <a:blipFill>
                <a:blip r:embed="rId5"/>
                <a:stretch>
                  <a:fillRect l="-274" b="-10000"/>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A4B483B5-FB4B-49E2-AF90-3784CD9F5F0D}"/>
              </a:ext>
            </a:extLst>
          </p:cNvPr>
          <p:cNvSpPr txBox="1"/>
          <p:nvPr/>
        </p:nvSpPr>
        <p:spPr>
          <a:xfrm>
            <a:off x="507456" y="5169912"/>
            <a:ext cx="11108180" cy="403957"/>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解：同时增大振幅不影响</a:t>
            </a:r>
            <a:r>
              <a:rPr lang="zh-CN" altLang="en-US" sz="1600" u="sng" dirty="0">
                <a:solidFill>
                  <a:schemeClr val="tx1"/>
                </a:solidFill>
                <a:latin typeface="楷体" panose="02010609060101010101" pitchFamily="49" charset="-122"/>
                <a:ea typeface="楷体" panose="02010609060101010101" pitchFamily="49" charset="-122"/>
              </a:rPr>
              <a:t>相对</a:t>
            </a:r>
            <a:r>
              <a:rPr lang="zh-CN" altLang="en-US" sz="1600" dirty="0">
                <a:solidFill>
                  <a:schemeClr val="tx1"/>
                </a:solidFill>
                <a:latin typeface="楷体" panose="02010609060101010101" pitchFamily="49" charset="-122"/>
                <a:ea typeface="楷体" panose="02010609060101010101" pitchFamily="49" charset="-122"/>
              </a:rPr>
              <a:t>几率分布，因此选</a:t>
            </a:r>
            <a:r>
              <a:rPr lang="en-US" altLang="zh-CN" sz="1600" dirty="0">
                <a:solidFill>
                  <a:schemeClr val="tx1"/>
                </a:solidFill>
                <a:latin typeface="楷体" panose="02010609060101010101" pitchFamily="49" charset="-122"/>
                <a:ea typeface="楷体" panose="02010609060101010101" pitchFamily="49" charset="-122"/>
              </a:rPr>
              <a:t>D</a:t>
            </a:r>
            <a:r>
              <a:rPr lang="en-US" altLang="zh-CN" sz="1600" dirty="0">
                <a:latin typeface="楷体" panose="02010609060101010101" pitchFamily="49" charset="-122"/>
                <a:ea typeface="楷体" panose="02010609060101010101" pitchFamily="49" charset="-122"/>
              </a:rPr>
              <a:t>.</a:t>
            </a:r>
          </a:p>
        </p:txBody>
      </p:sp>
    </p:spTree>
    <p:custDataLst>
      <p:tags r:id="rId1"/>
    </p:custDataLst>
    <p:extLst>
      <p:ext uri="{BB962C8B-B14F-4D97-AF65-F5344CB8AC3E}">
        <p14:creationId xmlns:p14="http://schemas.microsoft.com/office/powerpoint/2010/main" val="147154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P spid="8" grpId="0"/>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7DB1A69D-83C3-4C66-A9EE-3E42A80BEC9B}"/>
              </a:ext>
            </a:extLst>
          </p:cNvPr>
          <p:cNvGrpSpPr/>
          <p:nvPr/>
        </p:nvGrpSpPr>
        <p:grpSpPr>
          <a:xfrm>
            <a:off x="504210" y="1992102"/>
            <a:ext cx="11111426" cy="2445341"/>
            <a:chOff x="504210" y="1924261"/>
            <a:chExt cx="11111426" cy="2445341"/>
          </a:xfrm>
        </p:grpSpPr>
        <p:grpSp>
          <p:nvGrpSpPr>
            <p:cNvPr id="20" name="组合 19">
              <a:extLst>
                <a:ext uri="{FF2B5EF4-FFF2-40B4-BE49-F238E27FC236}">
                  <a16:creationId xmlns:a16="http://schemas.microsoft.com/office/drawing/2014/main" id="{5E21DD10-6028-4470-AEBF-9C8A9EF59DEB}"/>
                </a:ext>
              </a:extLst>
            </p:cNvPr>
            <p:cNvGrpSpPr/>
            <p:nvPr/>
          </p:nvGrpSpPr>
          <p:grpSpPr>
            <a:xfrm>
              <a:off x="507460" y="1924262"/>
              <a:ext cx="3702590" cy="1381072"/>
              <a:chOff x="507460" y="1924262"/>
              <a:chExt cx="3702590" cy="1381072"/>
            </a:xfrm>
          </p:grpSpPr>
          <p:pic>
            <p:nvPicPr>
              <p:cNvPr id="6" name="Picture 2">
                <a:extLst>
                  <a:ext uri="{FF2B5EF4-FFF2-40B4-BE49-F238E27FC236}">
                    <a16:creationId xmlns:a16="http://schemas.microsoft.com/office/drawing/2014/main" id="{59A7A7A7-DD96-4EEC-8266-5ABA998EC9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634" t="5855" r="12805" b="22927"/>
              <a:stretch/>
            </p:blipFill>
            <p:spPr bwMode="auto">
              <a:xfrm>
                <a:off x="507460" y="1924263"/>
                <a:ext cx="1035050" cy="1269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矩形: 圆角 13">
                <a:extLst>
                  <a:ext uri="{FF2B5EF4-FFF2-40B4-BE49-F238E27FC236}">
                    <a16:creationId xmlns:a16="http://schemas.microsoft.com/office/drawing/2014/main" id="{B772E6EE-185B-4509-8D79-E514164DE82D}"/>
                  </a:ext>
                </a:extLst>
              </p:cNvPr>
              <p:cNvSpPr/>
              <p:nvPr/>
            </p:nvSpPr>
            <p:spPr>
              <a:xfrm>
                <a:off x="507460" y="3082978"/>
                <a:ext cx="1035050" cy="222356"/>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latin typeface="汉仪文黑-85W" panose="00020600040101010101" pitchFamily="18" charset="-122"/>
                    <a:ea typeface="汉仪文黑-85W" panose="00020600040101010101" pitchFamily="18" charset="-122"/>
                  </a:rPr>
                  <a:t>开尔文男爵</a:t>
                </a:r>
              </a:p>
            </p:txBody>
          </p:sp>
          <p:grpSp>
            <p:nvGrpSpPr>
              <p:cNvPr id="19" name="组合 18">
                <a:extLst>
                  <a:ext uri="{FF2B5EF4-FFF2-40B4-BE49-F238E27FC236}">
                    <a16:creationId xmlns:a16="http://schemas.microsoft.com/office/drawing/2014/main" id="{397CD9FF-4B37-4A4B-A686-EDD091F3E70E}"/>
                  </a:ext>
                </a:extLst>
              </p:cNvPr>
              <p:cNvGrpSpPr/>
              <p:nvPr/>
            </p:nvGrpSpPr>
            <p:grpSpPr>
              <a:xfrm>
                <a:off x="1708150" y="1924262"/>
                <a:ext cx="2501900" cy="1269893"/>
                <a:chOff x="1708150" y="1924262"/>
                <a:chExt cx="2501900" cy="1269893"/>
              </a:xfrm>
            </p:grpSpPr>
            <p:sp>
              <p:nvSpPr>
                <p:cNvPr id="17" name="对话气泡: 圆角矩形 16">
                  <a:extLst>
                    <a:ext uri="{FF2B5EF4-FFF2-40B4-BE49-F238E27FC236}">
                      <a16:creationId xmlns:a16="http://schemas.microsoft.com/office/drawing/2014/main" id="{95EA175A-D44D-4960-9FF5-F034BA447F6F}"/>
                    </a:ext>
                  </a:extLst>
                </p:cNvPr>
                <p:cNvSpPr/>
                <p:nvPr/>
              </p:nvSpPr>
              <p:spPr>
                <a:xfrm>
                  <a:off x="1708150" y="1924262"/>
                  <a:ext cx="2501900" cy="1269893"/>
                </a:xfrm>
                <a:prstGeom prst="wedgeRoundRectCallout">
                  <a:avLst>
                    <a:gd name="adj1" fmla="val -38126"/>
                    <a:gd name="adj2" fmla="val 63500"/>
                    <a:gd name="adj3" fmla="val 16667"/>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zh-CN" altLang="en-US" sz="1400" b="0" i="0" dirty="0">
                      <a:solidFill>
                        <a:schemeClr val="tx1"/>
                      </a:solidFill>
                      <a:effectLst/>
                      <a:latin typeface="楷体" panose="02010609060101010101" pitchFamily="49" charset="-122"/>
                      <a:ea typeface="楷体" panose="02010609060101010101" pitchFamily="49" charset="-122"/>
                    </a:rPr>
                    <a:t>动力学理论肯定了热和光是运动的两种方式，现在，它的美丽而晴朗的天空却被两朵乌云笼罩了。</a:t>
                  </a:r>
                  <a:endParaRPr lang="zh-CN" altLang="en-US" sz="1400" dirty="0">
                    <a:solidFill>
                      <a:schemeClr val="tx1"/>
                    </a:solidFill>
                    <a:latin typeface="楷体" panose="02010609060101010101" pitchFamily="49" charset="-122"/>
                    <a:ea typeface="楷体" panose="02010609060101010101" pitchFamily="49" charset="-122"/>
                  </a:endParaRPr>
                </a:p>
              </p:txBody>
            </p:sp>
            <p:sp>
              <p:nvSpPr>
                <p:cNvPr id="18" name="文本框 17">
                  <a:extLst>
                    <a:ext uri="{FF2B5EF4-FFF2-40B4-BE49-F238E27FC236}">
                      <a16:creationId xmlns:a16="http://schemas.microsoft.com/office/drawing/2014/main" id="{583D7445-2D09-4CAE-95C3-F89F102E87A3}"/>
                    </a:ext>
                  </a:extLst>
                </p:cNvPr>
                <p:cNvSpPr txBox="1"/>
                <p:nvPr/>
              </p:nvSpPr>
              <p:spPr>
                <a:xfrm>
                  <a:off x="3105150" y="2821368"/>
                  <a:ext cx="952500" cy="261610"/>
                </a:xfrm>
                <a:prstGeom prst="rect">
                  <a:avLst/>
                </a:prstGeom>
                <a:noFill/>
              </p:spPr>
              <p:txBody>
                <a:bodyPr wrap="square" rtlCol="0">
                  <a:spAutoFit/>
                </a:bodyPr>
                <a:lstStyle/>
                <a:p>
                  <a:pPr algn="r"/>
                  <a:r>
                    <a:rPr lang="en-US" altLang="zh-CN" sz="1100" dirty="0">
                      <a:solidFill>
                        <a:schemeClr val="bg1">
                          <a:lumMod val="50000"/>
                        </a:schemeClr>
                      </a:solidFill>
                    </a:rPr>
                    <a:t>1900.4.27</a:t>
                  </a:r>
                  <a:endParaRPr lang="zh-CN" altLang="en-US" sz="1100" dirty="0">
                    <a:solidFill>
                      <a:schemeClr val="bg1">
                        <a:lumMod val="50000"/>
                      </a:schemeClr>
                    </a:solidFill>
                  </a:endParaRPr>
                </a:p>
              </p:txBody>
            </p:sp>
          </p:grpSp>
        </p:grpSp>
        <p:pic>
          <p:nvPicPr>
            <p:cNvPr id="1028" name="Picture 4">
              <a:extLst>
                <a:ext uri="{FF2B5EF4-FFF2-40B4-BE49-F238E27FC236}">
                  <a16:creationId xmlns:a16="http://schemas.microsoft.com/office/drawing/2014/main" id="{94B6669C-16BE-4D14-8A18-E6AA5E5D890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02" t="2204" r="4640" b="4679"/>
            <a:stretch/>
          </p:blipFill>
          <p:spPr bwMode="auto">
            <a:xfrm>
              <a:off x="4730749" y="1924262"/>
              <a:ext cx="2000251" cy="17734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74E3B2B-D1C5-4DCD-9D8E-5BEB4973F2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5850" y="1946469"/>
              <a:ext cx="1131850" cy="8149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CCB5681-CA24-43B1-86D6-9A9165F439C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932" b="7738"/>
            <a:stretch/>
          </p:blipFill>
          <p:spPr bwMode="auto">
            <a:xfrm>
              <a:off x="9445700" y="1924261"/>
              <a:ext cx="2169936" cy="1713709"/>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圆角 20">
              <a:extLst>
                <a:ext uri="{FF2B5EF4-FFF2-40B4-BE49-F238E27FC236}">
                  <a16:creationId xmlns:a16="http://schemas.microsoft.com/office/drawing/2014/main" id="{E8153D0D-93D2-4637-AF1D-ED8AB837B7BC}"/>
                </a:ext>
              </a:extLst>
            </p:cNvPr>
            <p:cNvSpPr/>
            <p:nvPr/>
          </p:nvSpPr>
          <p:spPr>
            <a:xfrm>
              <a:off x="5578475" y="1942523"/>
              <a:ext cx="1035050" cy="32385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200" dirty="0">
                  <a:solidFill>
                    <a:schemeClr val="bg1"/>
                  </a:solidFill>
                  <a:latin typeface="汉仪润圆-65简" panose="00020600040101010101" pitchFamily="18" charset="-122"/>
                  <a:ea typeface="汉仪润圆-65简" panose="00020600040101010101" pitchFamily="18" charset="-122"/>
                </a:rPr>
                <a:t>黑体辐射</a:t>
              </a:r>
            </a:p>
          </p:txBody>
        </p:sp>
        <p:sp>
          <p:nvSpPr>
            <p:cNvPr id="36" name="矩形: 圆角 35">
              <a:extLst>
                <a:ext uri="{FF2B5EF4-FFF2-40B4-BE49-F238E27FC236}">
                  <a16:creationId xmlns:a16="http://schemas.microsoft.com/office/drawing/2014/main" id="{FE6110CC-5C85-430D-8147-308A8D7F814A}"/>
                </a:ext>
              </a:extLst>
            </p:cNvPr>
            <p:cNvSpPr/>
            <p:nvPr/>
          </p:nvSpPr>
          <p:spPr>
            <a:xfrm>
              <a:off x="8309678" y="1942523"/>
              <a:ext cx="739072" cy="43088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200" dirty="0">
                  <a:solidFill>
                    <a:schemeClr val="bg1"/>
                  </a:solidFill>
                  <a:latin typeface="汉仪润圆-65简" panose="00020600040101010101" pitchFamily="18" charset="-122"/>
                  <a:ea typeface="汉仪润圆-65简" panose="00020600040101010101" pitchFamily="18" charset="-122"/>
                </a:rPr>
                <a:t>光电</a:t>
              </a:r>
              <a:endParaRPr lang="en-US" altLang="zh-CN" sz="1200" dirty="0">
                <a:solidFill>
                  <a:schemeClr val="bg1"/>
                </a:solidFill>
                <a:latin typeface="汉仪润圆-65简" panose="00020600040101010101" pitchFamily="18" charset="-122"/>
                <a:ea typeface="汉仪润圆-65简" panose="00020600040101010101" pitchFamily="18" charset="-122"/>
              </a:endParaRPr>
            </a:p>
            <a:p>
              <a:pPr algn="ctr"/>
              <a:r>
                <a:rPr lang="zh-CN" altLang="en-US" sz="1200" dirty="0">
                  <a:solidFill>
                    <a:schemeClr val="bg1"/>
                  </a:solidFill>
                  <a:latin typeface="汉仪润圆-65简" panose="00020600040101010101" pitchFamily="18" charset="-122"/>
                  <a:ea typeface="汉仪润圆-65简" panose="00020600040101010101" pitchFamily="18" charset="-122"/>
                </a:rPr>
                <a:t>效应</a:t>
              </a:r>
            </a:p>
          </p:txBody>
        </p:sp>
        <p:sp>
          <p:nvSpPr>
            <p:cNvPr id="37" name="矩形: 圆角 36">
              <a:extLst>
                <a:ext uri="{FF2B5EF4-FFF2-40B4-BE49-F238E27FC236}">
                  <a16:creationId xmlns:a16="http://schemas.microsoft.com/office/drawing/2014/main" id="{07A39FEB-D4C7-40D2-A8CC-5E77356A2A5E}"/>
                </a:ext>
              </a:extLst>
            </p:cNvPr>
            <p:cNvSpPr/>
            <p:nvPr/>
          </p:nvSpPr>
          <p:spPr>
            <a:xfrm>
              <a:off x="10485550" y="1942523"/>
              <a:ext cx="1035050" cy="32385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200" dirty="0">
                  <a:solidFill>
                    <a:schemeClr val="bg1"/>
                  </a:solidFill>
                  <a:latin typeface="汉仪润圆-65简" panose="00020600040101010101" pitchFamily="18" charset="-122"/>
                  <a:ea typeface="汉仪润圆-65简" panose="00020600040101010101" pitchFamily="18" charset="-122"/>
                </a:rPr>
                <a:t>氢原子光谱</a:t>
              </a:r>
            </a:p>
          </p:txBody>
        </p:sp>
        <p:sp>
          <p:nvSpPr>
            <p:cNvPr id="22" name="箭头: 下 21">
              <a:extLst>
                <a:ext uri="{FF2B5EF4-FFF2-40B4-BE49-F238E27FC236}">
                  <a16:creationId xmlns:a16="http://schemas.microsoft.com/office/drawing/2014/main" id="{3AB0EDAA-BCB2-40E0-96DA-8B8795304016}"/>
                </a:ext>
              </a:extLst>
            </p:cNvPr>
            <p:cNvSpPr/>
            <p:nvPr/>
          </p:nvSpPr>
          <p:spPr>
            <a:xfrm>
              <a:off x="5629274" y="3715941"/>
              <a:ext cx="203200" cy="238365"/>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41" name="箭头: 下 40">
              <a:extLst>
                <a:ext uri="{FF2B5EF4-FFF2-40B4-BE49-F238E27FC236}">
                  <a16:creationId xmlns:a16="http://schemas.microsoft.com/office/drawing/2014/main" id="{233D4385-E6CF-4C39-8539-C91FAAFFB8DA}"/>
                </a:ext>
              </a:extLst>
            </p:cNvPr>
            <p:cNvSpPr/>
            <p:nvPr/>
          </p:nvSpPr>
          <p:spPr>
            <a:xfrm>
              <a:off x="7986750" y="3715941"/>
              <a:ext cx="203200" cy="238365"/>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42" name="箭头: 下 41">
              <a:extLst>
                <a:ext uri="{FF2B5EF4-FFF2-40B4-BE49-F238E27FC236}">
                  <a16:creationId xmlns:a16="http://schemas.microsoft.com/office/drawing/2014/main" id="{4949535C-C630-41F0-B194-C19B91D2D82C}"/>
                </a:ext>
              </a:extLst>
            </p:cNvPr>
            <p:cNvSpPr/>
            <p:nvPr/>
          </p:nvSpPr>
          <p:spPr>
            <a:xfrm>
              <a:off x="10429068" y="3715940"/>
              <a:ext cx="203200" cy="238365"/>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1D544326-E721-455E-A0AB-6726A05DF584}"/>
                </a:ext>
              </a:extLst>
            </p:cNvPr>
            <p:cNvPicPr>
              <a:picLocks noChangeAspect="1"/>
            </p:cNvPicPr>
            <p:nvPr/>
          </p:nvPicPr>
          <p:blipFill>
            <a:blip r:embed="rId10"/>
            <a:stretch>
              <a:fillRect/>
            </a:stretch>
          </p:blipFill>
          <p:spPr>
            <a:xfrm>
              <a:off x="7135850" y="2802627"/>
              <a:ext cx="1252354" cy="836572"/>
            </a:xfrm>
            <a:prstGeom prst="rect">
              <a:avLst/>
            </a:prstGeom>
          </p:spPr>
        </p:pic>
        <p:sp>
          <p:nvSpPr>
            <p:cNvPr id="45" name="矩形: 圆角 44">
              <a:extLst>
                <a:ext uri="{FF2B5EF4-FFF2-40B4-BE49-F238E27FC236}">
                  <a16:creationId xmlns:a16="http://schemas.microsoft.com/office/drawing/2014/main" id="{85FF6151-4EE2-47EE-BD10-49C233F20435}"/>
                </a:ext>
              </a:extLst>
            </p:cNvPr>
            <p:cNvSpPr/>
            <p:nvPr/>
          </p:nvSpPr>
          <p:spPr>
            <a:xfrm>
              <a:off x="8309678" y="2821368"/>
              <a:ext cx="739072" cy="43088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200" dirty="0">
                  <a:solidFill>
                    <a:schemeClr val="bg1"/>
                  </a:solidFill>
                  <a:latin typeface="汉仪润圆-65简" panose="00020600040101010101" pitchFamily="18" charset="-122"/>
                  <a:ea typeface="汉仪润圆-65简" panose="00020600040101010101" pitchFamily="18" charset="-122"/>
                </a:rPr>
                <a:t>康普顿效应</a:t>
              </a:r>
            </a:p>
          </p:txBody>
        </p:sp>
        <p:sp>
          <p:nvSpPr>
            <p:cNvPr id="27" name="文本框 26">
              <a:extLst>
                <a:ext uri="{FF2B5EF4-FFF2-40B4-BE49-F238E27FC236}">
                  <a16:creationId xmlns:a16="http://schemas.microsoft.com/office/drawing/2014/main" id="{236502D6-3960-41EE-8931-103803375E8E}"/>
                </a:ext>
              </a:extLst>
            </p:cNvPr>
            <p:cNvSpPr txBox="1"/>
            <p:nvPr/>
          </p:nvSpPr>
          <p:spPr>
            <a:xfrm>
              <a:off x="4883149" y="4031048"/>
              <a:ext cx="1695450" cy="338554"/>
            </a:xfrm>
            <a:prstGeom prst="rect">
              <a:avLst/>
            </a:prstGeom>
            <a:noFill/>
          </p:spPr>
          <p:txBody>
            <a:bodyPr wrap="square" rtlCol="0">
              <a:spAutoFit/>
            </a:bodyPr>
            <a:lstStyle/>
            <a:p>
              <a:pPr algn="ctr"/>
              <a:r>
                <a:rPr lang="zh-CN" altLang="en-US" sz="1600" dirty="0">
                  <a:latin typeface="华文中宋" panose="02010600040101010101" pitchFamily="2" charset="-122"/>
                  <a:ea typeface="华文中宋" panose="02010600040101010101" pitchFamily="2" charset="-122"/>
                </a:rPr>
                <a:t>能量量子化理论</a:t>
              </a:r>
            </a:p>
          </p:txBody>
        </p:sp>
        <p:sp>
          <p:nvSpPr>
            <p:cNvPr id="47" name="文本框 46">
              <a:extLst>
                <a:ext uri="{FF2B5EF4-FFF2-40B4-BE49-F238E27FC236}">
                  <a16:creationId xmlns:a16="http://schemas.microsoft.com/office/drawing/2014/main" id="{60F8D3D5-2A2A-4CB0-B113-573121093D19}"/>
                </a:ext>
              </a:extLst>
            </p:cNvPr>
            <p:cNvSpPr txBox="1"/>
            <p:nvPr/>
          </p:nvSpPr>
          <p:spPr>
            <a:xfrm>
              <a:off x="7240625" y="4031048"/>
              <a:ext cx="1695450" cy="338554"/>
            </a:xfrm>
            <a:prstGeom prst="rect">
              <a:avLst/>
            </a:prstGeom>
            <a:noFill/>
          </p:spPr>
          <p:txBody>
            <a:bodyPr wrap="square" rtlCol="0">
              <a:spAutoFit/>
            </a:bodyPr>
            <a:lstStyle/>
            <a:p>
              <a:pPr algn="ctr"/>
              <a:r>
                <a:rPr lang="zh-CN" altLang="en-US" sz="1600" dirty="0">
                  <a:latin typeface="华文中宋" panose="02010600040101010101" pitchFamily="2" charset="-122"/>
                  <a:ea typeface="华文中宋" panose="02010600040101010101" pitchFamily="2" charset="-122"/>
                </a:rPr>
                <a:t>光子理论</a:t>
              </a:r>
            </a:p>
          </p:txBody>
        </p:sp>
        <p:sp>
          <p:nvSpPr>
            <p:cNvPr id="48" name="文本框 47">
              <a:extLst>
                <a:ext uri="{FF2B5EF4-FFF2-40B4-BE49-F238E27FC236}">
                  <a16:creationId xmlns:a16="http://schemas.microsoft.com/office/drawing/2014/main" id="{85ABB005-C002-4ED3-B5CC-0B475F77B56E}"/>
                </a:ext>
              </a:extLst>
            </p:cNvPr>
            <p:cNvSpPr txBox="1"/>
            <p:nvPr/>
          </p:nvSpPr>
          <p:spPr>
            <a:xfrm>
              <a:off x="9682943" y="4029819"/>
              <a:ext cx="1695450" cy="338554"/>
            </a:xfrm>
            <a:prstGeom prst="rect">
              <a:avLst/>
            </a:prstGeom>
            <a:noFill/>
          </p:spPr>
          <p:txBody>
            <a:bodyPr wrap="square" rtlCol="0">
              <a:spAutoFit/>
            </a:bodyPr>
            <a:lstStyle/>
            <a:p>
              <a:pPr algn="ctr"/>
              <a:r>
                <a:rPr lang="zh-CN" altLang="en-US" sz="1600" dirty="0">
                  <a:latin typeface="华文中宋" panose="02010600040101010101" pitchFamily="2" charset="-122"/>
                  <a:ea typeface="华文中宋" panose="02010600040101010101" pitchFamily="2" charset="-122"/>
                </a:rPr>
                <a:t>氢原子理论</a:t>
              </a:r>
            </a:p>
          </p:txBody>
        </p:sp>
        <p:sp>
          <p:nvSpPr>
            <p:cNvPr id="28" name="矩形 27">
              <a:extLst>
                <a:ext uri="{FF2B5EF4-FFF2-40B4-BE49-F238E27FC236}">
                  <a16:creationId xmlns:a16="http://schemas.microsoft.com/office/drawing/2014/main" id="{74155551-4627-4F72-B369-0421645142B7}"/>
                </a:ext>
              </a:extLst>
            </p:cNvPr>
            <p:cNvSpPr/>
            <p:nvPr/>
          </p:nvSpPr>
          <p:spPr>
            <a:xfrm>
              <a:off x="504210" y="3646419"/>
              <a:ext cx="3697791" cy="66732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0" i="0" dirty="0">
                  <a:solidFill>
                    <a:srgbClr val="333333"/>
                  </a:solidFill>
                  <a:effectLst/>
                  <a:latin typeface="汉仪润圆-65简" panose="00020600040101010101" pitchFamily="18" charset="-122"/>
                  <a:ea typeface="汉仪润圆-65简" panose="00020600040101010101" pitchFamily="18" charset="-122"/>
                </a:rPr>
                <a:t>19</a:t>
              </a:r>
              <a:r>
                <a:rPr lang="zh-CN" altLang="en-US" sz="1400" b="0" i="0" dirty="0">
                  <a:solidFill>
                    <a:srgbClr val="333333"/>
                  </a:solidFill>
                  <a:effectLst/>
                  <a:latin typeface="汉仪润圆-65简" panose="00020600040101010101" pitchFamily="18" charset="-122"/>
                  <a:ea typeface="汉仪润圆-65简" panose="00020600040101010101" pitchFamily="18" charset="-122"/>
                </a:rPr>
                <a:t>世纪末，人们发现旧有的经典理论无法解释微观系统</a:t>
              </a:r>
              <a:endParaRPr lang="zh-CN" altLang="en-US" sz="1400" dirty="0">
                <a:solidFill>
                  <a:schemeClr val="tx1"/>
                </a:solidFill>
                <a:latin typeface="汉仪润圆-65简" panose="00020600040101010101" pitchFamily="18" charset="-122"/>
                <a:ea typeface="汉仪润圆-65简" panose="00020600040101010101" pitchFamily="18" charset="-122"/>
              </a:endParaRPr>
            </a:p>
          </p:txBody>
        </p:sp>
      </p:grpSp>
      <p:grpSp>
        <p:nvGrpSpPr>
          <p:cNvPr id="43" name="组合 42">
            <a:extLst>
              <a:ext uri="{FF2B5EF4-FFF2-40B4-BE49-F238E27FC236}">
                <a16:creationId xmlns:a16="http://schemas.microsoft.com/office/drawing/2014/main" id="{E79A6163-AD2A-410F-A2C8-8CF1864CB192}"/>
              </a:ext>
            </a:extLst>
          </p:cNvPr>
          <p:cNvGrpSpPr/>
          <p:nvPr/>
        </p:nvGrpSpPr>
        <p:grpSpPr>
          <a:xfrm>
            <a:off x="507460" y="5105165"/>
            <a:ext cx="11007874" cy="1439267"/>
            <a:chOff x="507460" y="4484592"/>
            <a:chExt cx="11007874" cy="1439267"/>
          </a:xfrm>
        </p:grpSpPr>
        <p:grpSp>
          <p:nvGrpSpPr>
            <p:cNvPr id="29" name="组合 28">
              <a:extLst>
                <a:ext uri="{FF2B5EF4-FFF2-40B4-BE49-F238E27FC236}">
                  <a16:creationId xmlns:a16="http://schemas.microsoft.com/office/drawing/2014/main" id="{8FD2DB4B-AE19-4D1D-BB0D-B1C064A2AB94}"/>
                </a:ext>
              </a:extLst>
            </p:cNvPr>
            <p:cNvGrpSpPr/>
            <p:nvPr/>
          </p:nvGrpSpPr>
          <p:grpSpPr>
            <a:xfrm>
              <a:off x="507460" y="4488433"/>
              <a:ext cx="1035050" cy="1435425"/>
              <a:chOff x="576364" y="4464049"/>
              <a:chExt cx="1035050" cy="1435425"/>
            </a:xfrm>
          </p:grpSpPr>
          <p:pic>
            <p:nvPicPr>
              <p:cNvPr id="1034" name="Picture 10">
                <a:extLst>
                  <a:ext uri="{FF2B5EF4-FFF2-40B4-BE49-F238E27FC236}">
                    <a16:creationId xmlns:a16="http://schemas.microsoft.com/office/drawing/2014/main" id="{B0B6AC63-B6CB-4481-961F-AC98AF496F5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832" t="3704" r="16098" b="26290"/>
              <a:stretch/>
            </p:blipFill>
            <p:spPr bwMode="auto">
              <a:xfrm>
                <a:off x="576364" y="4464049"/>
                <a:ext cx="1035050" cy="13682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1" name="矩形: 圆角 50">
                <a:extLst>
                  <a:ext uri="{FF2B5EF4-FFF2-40B4-BE49-F238E27FC236}">
                    <a16:creationId xmlns:a16="http://schemas.microsoft.com/office/drawing/2014/main" id="{E7F05C5B-F85F-4CDB-BC61-3CF2B2C801CD}"/>
                  </a:ext>
                </a:extLst>
              </p:cNvPr>
              <p:cNvSpPr/>
              <p:nvPr/>
            </p:nvSpPr>
            <p:spPr>
              <a:xfrm>
                <a:off x="576364" y="5677118"/>
                <a:ext cx="1035050" cy="222356"/>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latin typeface="汉仪文黑-85W" panose="00020600040101010101" pitchFamily="18" charset="-122"/>
                    <a:ea typeface="汉仪文黑-85W" panose="00020600040101010101" pitchFamily="18" charset="-122"/>
                  </a:rPr>
                  <a:t>德布罗意</a:t>
                </a:r>
              </a:p>
            </p:txBody>
          </p:sp>
        </p:grpSp>
        <p:grpSp>
          <p:nvGrpSpPr>
            <p:cNvPr id="31" name="组合 30">
              <a:extLst>
                <a:ext uri="{FF2B5EF4-FFF2-40B4-BE49-F238E27FC236}">
                  <a16:creationId xmlns:a16="http://schemas.microsoft.com/office/drawing/2014/main" id="{5EE89635-4D49-4184-B055-1AE5C5E7FE58}"/>
                </a:ext>
              </a:extLst>
            </p:cNvPr>
            <p:cNvGrpSpPr/>
            <p:nvPr/>
          </p:nvGrpSpPr>
          <p:grpSpPr>
            <a:xfrm>
              <a:off x="1877144" y="4488433"/>
              <a:ext cx="1035050" cy="1435425"/>
              <a:chOff x="1920260" y="4488433"/>
              <a:chExt cx="1035050" cy="1435425"/>
            </a:xfrm>
          </p:grpSpPr>
          <p:pic>
            <p:nvPicPr>
              <p:cNvPr id="30" name="图片 29">
                <a:extLst>
                  <a:ext uri="{FF2B5EF4-FFF2-40B4-BE49-F238E27FC236}">
                    <a16:creationId xmlns:a16="http://schemas.microsoft.com/office/drawing/2014/main" id="{9E574677-5ED5-4B7A-8271-9BFE37472CCE}"/>
                  </a:ext>
                </a:extLst>
              </p:cNvPr>
              <p:cNvPicPr>
                <a:picLocks noChangeAspect="1"/>
              </p:cNvPicPr>
              <p:nvPr/>
            </p:nvPicPr>
            <p:blipFill rotWithShape="1">
              <a:blip r:embed="rId12"/>
              <a:srcRect l="9448" r="12951" b="27316"/>
              <a:stretch/>
            </p:blipFill>
            <p:spPr>
              <a:xfrm>
                <a:off x="1920800" y="4488433"/>
                <a:ext cx="1034510" cy="1435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4" name="矩形: 圆角 53">
                <a:extLst>
                  <a:ext uri="{FF2B5EF4-FFF2-40B4-BE49-F238E27FC236}">
                    <a16:creationId xmlns:a16="http://schemas.microsoft.com/office/drawing/2014/main" id="{BFCA12D7-0EF0-4EE9-A327-3F52098258AD}"/>
                  </a:ext>
                </a:extLst>
              </p:cNvPr>
              <p:cNvSpPr/>
              <p:nvPr/>
            </p:nvSpPr>
            <p:spPr>
              <a:xfrm>
                <a:off x="1920260" y="5701502"/>
                <a:ext cx="1035050" cy="222356"/>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latin typeface="汉仪文黑-85W" panose="00020600040101010101" pitchFamily="18" charset="-122"/>
                    <a:ea typeface="汉仪文黑-85W" panose="00020600040101010101" pitchFamily="18" charset="-122"/>
                  </a:rPr>
                  <a:t>海森堡</a:t>
                </a:r>
              </a:p>
            </p:txBody>
          </p:sp>
        </p:grpSp>
        <p:grpSp>
          <p:nvGrpSpPr>
            <p:cNvPr id="32" name="组合 31">
              <a:extLst>
                <a:ext uri="{FF2B5EF4-FFF2-40B4-BE49-F238E27FC236}">
                  <a16:creationId xmlns:a16="http://schemas.microsoft.com/office/drawing/2014/main" id="{6F61902B-9931-49BA-8507-C04FADE4572C}"/>
                </a:ext>
              </a:extLst>
            </p:cNvPr>
            <p:cNvGrpSpPr/>
            <p:nvPr/>
          </p:nvGrpSpPr>
          <p:grpSpPr>
            <a:xfrm>
              <a:off x="3246829" y="4488433"/>
              <a:ext cx="1035050" cy="1435425"/>
              <a:chOff x="3399810" y="4488433"/>
              <a:chExt cx="1035050" cy="1435425"/>
            </a:xfrm>
          </p:grpSpPr>
          <p:pic>
            <p:nvPicPr>
              <p:cNvPr id="1036" name="Picture 12">
                <a:extLst>
                  <a:ext uri="{FF2B5EF4-FFF2-40B4-BE49-F238E27FC236}">
                    <a16:creationId xmlns:a16="http://schemas.microsoft.com/office/drawing/2014/main" id="{9AB9C753-91B9-4B3E-BD01-AB667FA9B8D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1884"/>
              <a:stretch/>
            </p:blipFill>
            <p:spPr bwMode="auto">
              <a:xfrm>
                <a:off x="3399810" y="4488433"/>
                <a:ext cx="1034510" cy="1435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7" name="矩形: 圆角 56">
                <a:extLst>
                  <a:ext uri="{FF2B5EF4-FFF2-40B4-BE49-F238E27FC236}">
                    <a16:creationId xmlns:a16="http://schemas.microsoft.com/office/drawing/2014/main" id="{BB81B072-6798-4997-9367-7C6379F1147C}"/>
                  </a:ext>
                </a:extLst>
              </p:cNvPr>
              <p:cNvSpPr/>
              <p:nvPr/>
            </p:nvSpPr>
            <p:spPr>
              <a:xfrm>
                <a:off x="3399810" y="5701502"/>
                <a:ext cx="1035050" cy="222356"/>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latin typeface="汉仪文黑-85W" panose="00020600040101010101" pitchFamily="18" charset="-122"/>
                    <a:ea typeface="汉仪文黑-85W" panose="00020600040101010101" pitchFamily="18" charset="-122"/>
                  </a:rPr>
                  <a:t>薛定谔</a:t>
                </a:r>
              </a:p>
            </p:txBody>
          </p:sp>
        </p:grpSp>
        <p:sp>
          <p:nvSpPr>
            <p:cNvPr id="62" name="文本框 61">
              <a:extLst>
                <a:ext uri="{FF2B5EF4-FFF2-40B4-BE49-F238E27FC236}">
                  <a16:creationId xmlns:a16="http://schemas.microsoft.com/office/drawing/2014/main" id="{68F47412-8963-4CD1-8D57-C1507864E46C}"/>
                </a:ext>
              </a:extLst>
            </p:cNvPr>
            <p:cNvSpPr txBox="1"/>
            <p:nvPr/>
          </p:nvSpPr>
          <p:spPr>
            <a:xfrm>
              <a:off x="6366797" y="4484592"/>
              <a:ext cx="2607377" cy="369332"/>
            </a:xfrm>
            <a:prstGeom prst="rect">
              <a:avLst/>
            </a:prstGeom>
            <a:noFill/>
          </p:spPr>
          <p:txBody>
            <a:bodyPr wrap="square" rtlCol="0">
              <a:spAutoFit/>
            </a:bodyPr>
            <a:lstStyle/>
            <a:p>
              <a:pPr algn="ctr"/>
              <a:r>
                <a:rPr lang="zh-CN" altLang="en-US" dirty="0">
                  <a:latin typeface="汉仪文黑-85W" panose="00020600040101010101" pitchFamily="18" charset="-122"/>
                  <a:ea typeface="汉仪文黑-85W" panose="00020600040101010101" pitchFamily="18" charset="-122"/>
                </a:rPr>
                <a:t>波粒二象性  德布罗意波</a:t>
              </a:r>
            </a:p>
          </p:txBody>
        </p:sp>
        <p:sp>
          <p:nvSpPr>
            <p:cNvPr id="64" name="文本框 63">
              <a:extLst>
                <a:ext uri="{FF2B5EF4-FFF2-40B4-BE49-F238E27FC236}">
                  <a16:creationId xmlns:a16="http://schemas.microsoft.com/office/drawing/2014/main" id="{C271DAF1-B8C9-46FE-917C-83936ACD5A22}"/>
                </a:ext>
              </a:extLst>
            </p:cNvPr>
            <p:cNvSpPr txBox="1"/>
            <p:nvPr/>
          </p:nvSpPr>
          <p:spPr>
            <a:xfrm>
              <a:off x="8936075" y="4486713"/>
              <a:ext cx="2508251" cy="369332"/>
            </a:xfrm>
            <a:prstGeom prst="rect">
              <a:avLst/>
            </a:prstGeom>
            <a:noFill/>
          </p:spPr>
          <p:txBody>
            <a:bodyPr wrap="square" rtlCol="0">
              <a:spAutoFit/>
            </a:bodyPr>
            <a:lstStyle/>
            <a:p>
              <a:pPr algn="ctr"/>
              <a:r>
                <a:rPr lang="zh-CN" altLang="en-US" dirty="0">
                  <a:latin typeface="汉仪文黑-85W" panose="00020600040101010101" pitchFamily="18" charset="-122"/>
                  <a:ea typeface="汉仪文黑-85W" panose="00020600040101010101" pitchFamily="18" charset="-122"/>
                </a:rPr>
                <a:t>不确定性原理</a:t>
              </a:r>
            </a:p>
          </p:txBody>
        </p:sp>
        <p:sp>
          <p:nvSpPr>
            <p:cNvPr id="66" name="文本框 65">
              <a:extLst>
                <a:ext uri="{FF2B5EF4-FFF2-40B4-BE49-F238E27FC236}">
                  <a16:creationId xmlns:a16="http://schemas.microsoft.com/office/drawing/2014/main" id="{956A99DF-F1EC-4E3D-8FC1-2D5A05A25DF6}"/>
                </a:ext>
              </a:extLst>
            </p:cNvPr>
            <p:cNvSpPr txBox="1"/>
            <p:nvPr/>
          </p:nvSpPr>
          <p:spPr>
            <a:xfrm>
              <a:off x="6372371" y="5030329"/>
              <a:ext cx="2596227" cy="369332"/>
            </a:xfrm>
            <a:prstGeom prst="rect">
              <a:avLst/>
            </a:prstGeom>
            <a:noFill/>
          </p:spPr>
          <p:txBody>
            <a:bodyPr wrap="square" rtlCol="0">
              <a:spAutoFit/>
            </a:bodyPr>
            <a:lstStyle/>
            <a:p>
              <a:pPr algn="ctr"/>
              <a:r>
                <a:rPr lang="zh-CN" altLang="en-US" dirty="0">
                  <a:latin typeface="汉仪文黑-85W" panose="00020600040101010101" pitchFamily="18" charset="-122"/>
                  <a:ea typeface="汉仪文黑-85W" panose="00020600040101010101" pitchFamily="18" charset="-122"/>
                </a:rPr>
                <a:t>波函数  薛定谔方程</a:t>
              </a:r>
            </a:p>
          </p:txBody>
        </p:sp>
        <p:sp>
          <p:nvSpPr>
            <p:cNvPr id="68" name="文本框 67">
              <a:extLst>
                <a:ext uri="{FF2B5EF4-FFF2-40B4-BE49-F238E27FC236}">
                  <a16:creationId xmlns:a16="http://schemas.microsoft.com/office/drawing/2014/main" id="{FC3F73F9-7C8D-4F63-8282-E061CA6DF36E}"/>
                </a:ext>
              </a:extLst>
            </p:cNvPr>
            <p:cNvSpPr txBox="1"/>
            <p:nvPr/>
          </p:nvSpPr>
          <p:spPr>
            <a:xfrm>
              <a:off x="8936074" y="5033328"/>
              <a:ext cx="2508251" cy="369332"/>
            </a:xfrm>
            <a:prstGeom prst="rect">
              <a:avLst/>
            </a:prstGeom>
            <a:noFill/>
          </p:spPr>
          <p:txBody>
            <a:bodyPr wrap="square" rtlCol="0">
              <a:spAutoFit/>
            </a:bodyPr>
            <a:lstStyle/>
            <a:p>
              <a:pPr algn="ctr"/>
              <a:r>
                <a:rPr lang="zh-CN" altLang="en-US" dirty="0">
                  <a:latin typeface="汉仪文黑-85W" panose="00020600040101010101" pitchFamily="18" charset="-122"/>
                  <a:ea typeface="汉仪文黑-85W" panose="00020600040101010101" pitchFamily="18" charset="-122"/>
                </a:rPr>
                <a:t>泡利不相容原理</a:t>
              </a:r>
            </a:p>
          </p:txBody>
        </p:sp>
        <p:grpSp>
          <p:nvGrpSpPr>
            <p:cNvPr id="38" name="组合 37">
              <a:extLst>
                <a:ext uri="{FF2B5EF4-FFF2-40B4-BE49-F238E27FC236}">
                  <a16:creationId xmlns:a16="http://schemas.microsoft.com/office/drawing/2014/main" id="{95D303E3-1529-44B8-BE8A-C1B47F2AE9DF}"/>
                </a:ext>
              </a:extLst>
            </p:cNvPr>
            <p:cNvGrpSpPr/>
            <p:nvPr/>
          </p:nvGrpSpPr>
          <p:grpSpPr>
            <a:xfrm>
              <a:off x="4615974" y="4484592"/>
              <a:ext cx="1035590" cy="1436819"/>
              <a:chOff x="4489686" y="4488433"/>
              <a:chExt cx="1035590" cy="1436819"/>
            </a:xfrm>
          </p:grpSpPr>
          <p:pic>
            <p:nvPicPr>
              <p:cNvPr id="1038" name="Picture 14">
                <a:extLst>
                  <a:ext uri="{FF2B5EF4-FFF2-40B4-BE49-F238E27FC236}">
                    <a16:creationId xmlns:a16="http://schemas.microsoft.com/office/drawing/2014/main" id="{5172C678-1430-4F3B-B08D-4F3CAEB88BA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0226" y="4488433"/>
                <a:ext cx="1035050" cy="1436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0" name="矩形: 圆角 69">
                <a:extLst>
                  <a:ext uri="{FF2B5EF4-FFF2-40B4-BE49-F238E27FC236}">
                    <a16:creationId xmlns:a16="http://schemas.microsoft.com/office/drawing/2014/main" id="{E37B9A96-3404-46A2-8F36-E914664D5E92}"/>
                  </a:ext>
                </a:extLst>
              </p:cNvPr>
              <p:cNvSpPr/>
              <p:nvPr/>
            </p:nvSpPr>
            <p:spPr>
              <a:xfrm>
                <a:off x="4489686" y="5701502"/>
                <a:ext cx="1035050" cy="222356"/>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latin typeface="汉仪文黑-85W" panose="00020600040101010101" pitchFamily="18" charset="-122"/>
                    <a:ea typeface="汉仪文黑-85W" panose="00020600040101010101" pitchFamily="18" charset="-122"/>
                  </a:rPr>
                  <a:t>泡利</a:t>
                </a:r>
              </a:p>
            </p:txBody>
          </p:sp>
        </p:grpSp>
        <p:sp>
          <p:nvSpPr>
            <p:cNvPr id="71" name="矩形 70">
              <a:extLst>
                <a:ext uri="{FF2B5EF4-FFF2-40B4-BE49-F238E27FC236}">
                  <a16:creationId xmlns:a16="http://schemas.microsoft.com/office/drawing/2014/main" id="{E3BE3D1A-204E-4E86-9CDC-BC095D4F0973}"/>
                </a:ext>
              </a:extLst>
            </p:cNvPr>
            <p:cNvSpPr/>
            <p:nvPr/>
          </p:nvSpPr>
          <p:spPr>
            <a:xfrm>
              <a:off x="6150560" y="5517650"/>
              <a:ext cx="5364774" cy="406209"/>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333333"/>
                  </a:solidFill>
                  <a:latin typeface="汉仪润圆-65简" panose="00020600040101010101" pitchFamily="18" charset="-122"/>
                  <a:ea typeface="汉仪润圆-65简" panose="00020600040101010101" pitchFamily="18" charset="-122"/>
                </a:rPr>
                <a:t>20</a:t>
              </a:r>
              <a:r>
                <a:rPr lang="zh-CN" altLang="en-US" sz="1400" b="0" i="0" dirty="0">
                  <a:solidFill>
                    <a:srgbClr val="333333"/>
                  </a:solidFill>
                  <a:effectLst/>
                  <a:latin typeface="汉仪润圆-65简" panose="00020600040101010101" pitchFamily="18" charset="-122"/>
                  <a:ea typeface="汉仪润圆-65简" panose="00020600040101010101" pitchFamily="18" charset="-122"/>
                </a:rPr>
                <a:t>世纪二三十年代，量子力学的相关理论逐步建立</a:t>
              </a:r>
              <a:endParaRPr lang="zh-CN" altLang="en-US" sz="1400" dirty="0">
                <a:solidFill>
                  <a:schemeClr val="tx1"/>
                </a:solidFill>
                <a:latin typeface="汉仪润圆-65简" panose="00020600040101010101" pitchFamily="18" charset="-122"/>
                <a:ea typeface="汉仪润圆-65简" panose="00020600040101010101" pitchFamily="18" charset="-122"/>
              </a:endParaRPr>
            </a:p>
          </p:txBody>
        </p:sp>
      </p:grpSp>
      <p:grpSp>
        <p:nvGrpSpPr>
          <p:cNvPr id="55" name="组合 54">
            <a:extLst>
              <a:ext uri="{FF2B5EF4-FFF2-40B4-BE49-F238E27FC236}">
                <a16:creationId xmlns:a16="http://schemas.microsoft.com/office/drawing/2014/main" id="{E02042B5-3D4A-4612-95CC-27252FC15338}"/>
              </a:ext>
            </a:extLst>
          </p:cNvPr>
          <p:cNvGrpSpPr/>
          <p:nvPr/>
        </p:nvGrpSpPr>
        <p:grpSpPr>
          <a:xfrm>
            <a:off x="576365" y="5552760"/>
            <a:ext cx="10938969" cy="1895702"/>
            <a:chOff x="576365" y="4694752"/>
            <a:chExt cx="10938969" cy="1895702"/>
          </a:xfrm>
        </p:grpSpPr>
        <p:pic>
          <p:nvPicPr>
            <p:cNvPr id="49" name="图片 48">
              <a:extLst>
                <a:ext uri="{FF2B5EF4-FFF2-40B4-BE49-F238E27FC236}">
                  <a16:creationId xmlns:a16="http://schemas.microsoft.com/office/drawing/2014/main" id="{37E2AC26-5996-4691-A853-8C0CF86268D9}"/>
                </a:ext>
              </a:extLst>
            </p:cNvPr>
            <p:cNvPicPr>
              <a:picLocks noChangeAspect="1"/>
            </p:cNvPicPr>
            <p:nvPr/>
          </p:nvPicPr>
          <p:blipFill>
            <a:blip r:embed="rId15"/>
            <a:stretch>
              <a:fillRect/>
            </a:stretch>
          </p:blipFill>
          <p:spPr>
            <a:xfrm>
              <a:off x="576365" y="4694783"/>
              <a:ext cx="2657084" cy="1788422"/>
            </a:xfrm>
            <a:prstGeom prst="rect">
              <a:avLst/>
            </a:prstGeom>
          </p:spPr>
        </p:pic>
        <p:pic>
          <p:nvPicPr>
            <p:cNvPr id="52" name="图片 51">
              <a:extLst>
                <a:ext uri="{FF2B5EF4-FFF2-40B4-BE49-F238E27FC236}">
                  <a16:creationId xmlns:a16="http://schemas.microsoft.com/office/drawing/2014/main" id="{E04320F3-9264-456E-BEDE-6B2A15DFD25C}"/>
                </a:ext>
              </a:extLst>
            </p:cNvPr>
            <p:cNvPicPr>
              <a:picLocks noChangeAspect="1"/>
            </p:cNvPicPr>
            <p:nvPr/>
          </p:nvPicPr>
          <p:blipFill>
            <a:blip r:embed="rId16"/>
            <a:stretch>
              <a:fillRect/>
            </a:stretch>
          </p:blipFill>
          <p:spPr>
            <a:xfrm>
              <a:off x="5013677" y="4694752"/>
              <a:ext cx="3691644" cy="1786728"/>
            </a:xfrm>
            <a:prstGeom prst="rect">
              <a:avLst/>
            </a:prstGeom>
          </p:spPr>
        </p:pic>
        <p:sp>
          <p:nvSpPr>
            <p:cNvPr id="76" name="文本框 75">
              <a:extLst>
                <a:ext uri="{FF2B5EF4-FFF2-40B4-BE49-F238E27FC236}">
                  <a16:creationId xmlns:a16="http://schemas.microsoft.com/office/drawing/2014/main" id="{67B1476B-CC92-45F3-9C26-8C9E038F20B7}"/>
                </a:ext>
              </a:extLst>
            </p:cNvPr>
            <p:cNvSpPr txBox="1"/>
            <p:nvPr/>
          </p:nvSpPr>
          <p:spPr>
            <a:xfrm>
              <a:off x="2912194" y="4937172"/>
              <a:ext cx="1687102" cy="369332"/>
            </a:xfrm>
            <a:prstGeom prst="rect">
              <a:avLst/>
            </a:prstGeom>
            <a:noFill/>
          </p:spPr>
          <p:txBody>
            <a:bodyPr wrap="square" rtlCol="0">
              <a:spAutoFit/>
            </a:bodyPr>
            <a:lstStyle/>
            <a:p>
              <a:pPr algn="ctr"/>
              <a:r>
                <a:rPr lang="zh-CN" altLang="en-US" dirty="0">
                  <a:latin typeface="汉仪文黑-85W" panose="00020600040101010101" pitchFamily="18" charset="-122"/>
                  <a:ea typeface="汉仪文黑-85W" panose="00020600040101010101" pitchFamily="18" charset="-122"/>
                </a:rPr>
                <a:t>原子物理学</a:t>
              </a:r>
            </a:p>
          </p:txBody>
        </p:sp>
        <p:sp>
          <p:nvSpPr>
            <p:cNvPr id="77" name="文本框 76">
              <a:extLst>
                <a:ext uri="{FF2B5EF4-FFF2-40B4-BE49-F238E27FC236}">
                  <a16:creationId xmlns:a16="http://schemas.microsoft.com/office/drawing/2014/main" id="{B0A8AD2A-F450-47BF-91E6-2B5A4E7B4A96}"/>
                </a:ext>
              </a:extLst>
            </p:cNvPr>
            <p:cNvSpPr txBox="1"/>
            <p:nvPr/>
          </p:nvSpPr>
          <p:spPr>
            <a:xfrm>
              <a:off x="7954373" y="4941013"/>
              <a:ext cx="2508251" cy="369332"/>
            </a:xfrm>
            <a:prstGeom prst="rect">
              <a:avLst/>
            </a:prstGeom>
            <a:noFill/>
          </p:spPr>
          <p:txBody>
            <a:bodyPr wrap="square" rtlCol="0">
              <a:spAutoFit/>
            </a:bodyPr>
            <a:lstStyle/>
            <a:p>
              <a:pPr algn="ctr"/>
              <a:r>
                <a:rPr lang="zh-CN" altLang="en-US" dirty="0">
                  <a:latin typeface="汉仪文黑-85W" panose="00020600040101010101" pitchFamily="18" charset="-122"/>
                  <a:ea typeface="汉仪文黑-85W" panose="00020600040101010101" pitchFamily="18" charset="-122"/>
                </a:rPr>
                <a:t>固体物理学</a:t>
              </a:r>
            </a:p>
          </p:txBody>
        </p:sp>
        <p:sp>
          <p:nvSpPr>
            <p:cNvPr id="79" name="矩形 78">
              <a:extLst>
                <a:ext uri="{FF2B5EF4-FFF2-40B4-BE49-F238E27FC236}">
                  <a16:creationId xmlns:a16="http://schemas.microsoft.com/office/drawing/2014/main" id="{F124676D-83F2-4C4E-A7A8-C3C2517C29BC}"/>
                </a:ext>
              </a:extLst>
            </p:cNvPr>
            <p:cNvSpPr/>
            <p:nvPr/>
          </p:nvSpPr>
          <p:spPr>
            <a:xfrm>
              <a:off x="10485550" y="4937173"/>
              <a:ext cx="1029784" cy="1346182"/>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333333"/>
                  </a:solidFill>
                  <a:latin typeface="汉仪润圆-65简" panose="00020600040101010101" pitchFamily="18" charset="-122"/>
                  <a:ea typeface="汉仪润圆-65简" panose="00020600040101010101" pitchFamily="18" charset="-122"/>
                </a:rPr>
                <a:t>量子力学的理论正确解释了许多物理现象</a:t>
              </a:r>
              <a:endParaRPr lang="zh-CN" altLang="en-US" sz="1400" dirty="0">
                <a:solidFill>
                  <a:schemeClr val="tx1"/>
                </a:solidFill>
                <a:latin typeface="汉仪润圆-65简" panose="00020600040101010101" pitchFamily="18" charset="-122"/>
                <a:ea typeface="汉仪润圆-65简" panose="00020600040101010101" pitchFamily="18" charset="-122"/>
              </a:endParaRPr>
            </a:p>
          </p:txBody>
        </p:sp>
        <p:sp>
          <p:nvSpPr>
            <p:cNvPr id="53" name="文本框 52">
              <a:extLst>
                <a:ext uri="{FF2B5EF4-FFF2-40B4-BE49-F238E27FC236}">
                  <a16:creationId xmlns:a16="http://schemas.microsoft.com/office/drawing/2014/main" id="{9273CE1D-BBDA-4B3F-ACF8-391B2A62CB3B}"/>
                </a:ext>
              </a:extLst>
            </p:cNvPr>
            <p:cNvSpPr txBox="1"/>
            <p:nvPr/>
          </p:nvSpPr>
          <p:spPr>
            <a:xfrm>
              <a:off x="8679214" y="5359348"/>
              <a:ext cx="1610686" cy="984885"/>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固体能带理论</a:t>
              </a:r>
              <a:endParaRPr lang="en-US" altLang="zh-CN" sz="1600" dirty="0">
                <a:latin typeface="楷体" panose="02010609060101010101" pitchFamily="49" charset="-122"/>
                <a:ea typeface="楷体" panose="02010609060101010101" pitchFamily="49" charset="-122"/>
              </a:endParaRPr>
            </a:p>
            <a:p>
              <a:pPr>
                <a:spcBef>
                  <a:spcPts val="600"/>
                </a:spcBef>
              </a:pPr>
              <a:r>
                <a:rPr lang="zh-CN" altLang="en-US" sz="1600" dirty="0">
                  <a:latin typeface="楷体" panose="02010609060101010101" pitchFamily="49" charset="-122"/>
                  <a:ea typeface="楷体" panose="02010609060101010101" pitchFamily="49" charset="-122"/>
                </a:rPr>
                <a:t>物质的导电性</a:t>
              </a:r>
              <a:endParaRPr lang="en-US" altLang="zh-CN" sz="1600" dirty="0">
                <a:latin typeface="楷体" panose="02010609060101010101" pitchFamily="49" charset="-122"/>
                <a:ea typeface="楷体" panose="02010609060101010101" pitchFamily="49" charset="-122"/>
              </a:endParaRPr>
            </a:p>
            <a:p>
              <a:pPr>
                <a:spcBef>
                  <a:spcPts val="600"/>
                </a:spcBef>
              </a:pPr>
              <a:r>
                <a:rPr lang="zh-CN" altLang="en-US" sz="1600" dirty="0">
                  <a:solidFill>
                    <a:schemeClr val="bg1">
                      <a:lumMod val="50000"/>
                    </a:schemeClr>
                  </a:solidFill>
                  <a:latin typeface="楷体" panose="02010609060101010101" pitchFamily="49" charset="-122"/>
                  <a:ea typeface="楷体" panose="02010609060101010101" pitchFamily="49" charset="-122"/>
                </a:rPr>
                <a:t>铁磁性、热传导</a:t>
              </a:r>
            </a:p>
          </p:txBody>
        </p:sp>
        <p:sp>
          <p:nvSpPr>
            <p:cNvPr id="80" name="文本框 79">
              <a:extLst>
                <a:ext uri="{FF2B5EF4-FFF2-40B4-BE49-F238E27FC236}">
                  <a16:creationId xmlns:a16="http://schemas.microsoft.com/office/drawing/2014/main" id="{418975C8-C0B9-4CCC-83C9-816DD6ABEA5B}"/>
                </a:ext>
              </a:extLst>
            </p:cNvPr>
            <p:cNvSpPr txBox="1"/>
            <p:nvPr/>
          </p:nvSpPr>
          <p:spPr>
            <a:xfrm>
              <a:off x="3246829" y="5359348"/>
              <a:ext cx="1610686" cy="1231106"/>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氢原子理论</a:t>
              </a:r>
              <a:endParaRPr lang="en-US" altLang="zh-CN" sz="1600" dirty="0">
                <a:latin typeface="楷体" panose="02010609060101010101" pitchFamily="49" charset="-122"/>
                <a:ea typeface="楷体" panose="02010609060101010101" pitchFamily="49" charset="-122"/>
              </a:endParaRPr>
            </a:p>
            <a:p>
              <a:pPr>
                <a:spcBef>
                  <a:spcPts val="600"/>
                </a:spcBef>
              </a:pPr>
              <a:r>
                <a:rPr lang="zh-CN" altLang="en-US" sz="1600" dirty="0">
                  <a:latin typeface="楷体" panose="02010609060101010101" pitchFamily="49" charset="-122"/>
                  <a:ea typeface="楷体" panose="02010609060101010101" pitchFamily="49" charset="-122"/>
                </a:rPr>
                <a:t>电子的自旋</a:t>
              </a:r>
              <a:endParaRPr lang="en-US" altLang="zh-CN" sz="1600" dirty="0">
                <a:latin typeface="楷体" panose="02010609060101010101" pitchFamily="49" charset="-122"/>
                <a:ea typeface="楷体" panose="02010609060101010101" pitchFamily="49" charset="-122"/>
              </a:endParaRPr>
            </a:p>
            <a:p>
              <a:pPr>
                <a:spcBef>
                  <a:spcPts val="600"/>
                </a:spcBef>
              </a:pPr>
              <a:r>
                <a:rPr lang="zh-CN" altLang="en-US" sz="1600" dirty="0">
                  <a:latin typeface="楷体" panose="02010609060101010101" pitchFamily="49" charset="-122"/>
                  <a:ea typeface="楷体" panose="02010609060101010101" pitchFamily="49" charset="-122"/>
                </a:rPr>
                <a:t>原子壳层结构</a:t>
              </a:r>
              <a:endParaRPr lang="en-US" altLang="zh-CN" sz="1600" dirty="0">
                <a:latin typeface="楷体" panose="02010609060101010101" pitchFamily="49" charset="-122"/>
                <a:ea typeface="楷体" panose="02010609060101010101" pitchFamily="49" charset="-122"/>
              </a:endParaRPr>
            </a:p>
            <a:p>
              <a:endParaRPr lang="zh-CN" altLang="en-US" sz="1600" dirty="0">
                <a:solidFill>
                  <a:schemeClr val="bg1">
                    <a:lumMod val="50000"/>
                  </a:schemeClr>
                </a:solidFill>
                <a:latin typeface="楷体" panose="02010609060101010101" pitchFamily="49" charset="-122"/>
                <a:ea typeface="楷体" panose="02010609060101010101" pitchFamily="49" charset="-122"/>
              </a:endParaRPr>
            </a:p>
          </p:txBody>
        </p:sp>
      </p:grpSp>
      <p:grpSp>
        <p:nvGrpSpPr>
          <p:cNvPr id="72" name="组合 71">
            <a:extLst>
              <a:ext uri="{FF2B5EF4-FFF2-40B4-BE49-F238E27FC236}">
                <a16:creationId xmlns:a16="http://schemas.microsoft.com/office/drawing/2014/main" id="{267D5C60-958C-442F-B6D6-6E9E097E1BA5}"/>
              </a:ext>
            </a:extLst>
          </p:cNvPr>
          <p:cNvGrpSpPr/>
          <p:nvPr/>
        </p:nvGrpSpPr>
        <p:grpSpPr>
          <a:xfrm>
            <a:off x="1073770" y="4577186"/>
            <a:ext cx="9815119" cy="413765"/>
            <a:chOff x="1073770" y="2512522"/>
            <a:chExt cx="9815119" cy="413765"/>
          </a:xfrm>
        </p:grpSpPr>
        <p:cxnSp>
          <p:nvCxnSpPr>
            <p:cNvPr id="59" name="直接连接符 58">
              <a:extLst>
                <a:ext uri="{FF2B5EF4-FFF2-40B4-BE49-F238E27FC236}">
                  <a16:creationId xmlns:a16="http://schemas.microsoft.com/office/drawing/2014/main" id="{F8A9A134-90D8-448B-BD14-06CA9DD2C574}"/>
                </a:ext>
              </a:extLst>
            </p:cNvPr>
            <p:cNvCxnSpPr/>
            <p:nvPr/>
          </p:nvCxnSpPr>
          <p:spPr>
            <a:xfrm>
              <a:off x="1073770" y="2701255"/>
              <a:ext cx="9815119" cy="0"/>
            </a:xfrm>
            <a:prstGeom prst="line">
              <a:avLst/>
            </a:prstGeom>
            <a:ln w="28575">
              <a:prstDash val="sysDash"/>
            </a:ln>
          </p:spPr>
          <p:style>
            <a:lnRef idx="1">
              <a:schemeClr val="accent3"/>
            </a:lnRef>
            <a:fillRef idx="0">
              <a:schemeClr val="accent3"/>
            </a:fillRef>
            <a:effectRef idx="0">
              <a:schemeClr val="accent3"/>
            </a:effectRef>
            <a:fontRef idx="minor">
              <a:schemeClr val="tx1"/>
            </a:fontRef>
          </p:style>
        </p:cxnSp>
        <p:sp>
          <p:nvSpPr>
            <p:cNvPr id="60" name="箭头: 虚尾 59">
              <a:extLst>
                <a:ext uri="{FF2B5EF4-FFF2-40B4-BE49-F238E27FC236}">
                  <a16:creationId xmlns:a16="http://schemas.microsoft.com/office/drawing/2014/main" id="{891A9D31-02A1-47DA-81B4-EEBA24BDC8E7}"/>
                </a:ext>
              </a:extLst>
            </p:cNvPr>
            <p:cNvSpPr/>
            <p:nvPr/>
          </p:nvSpPr>
          <p:spPr>
            <a:xfrm rot="5400000">
              <a:off x="5889117" y="2549901"/>
              <a:ext cx="413765" cy="339007"/>
            </a:xfrm>
            <a:prstGeom prst="stripedRightArrow">
              <a:avLst>
                <a:gd name="adj1" fmla="val 45051"/>
                <a:gd name="adj2" fmla="val 5247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grpSp>
        <p:nvGrpSpPr>
          <p:cNvPr id="86" name="组合 85">
            <a:extLst>
              <a:ext uri="{FF2B5EF4-FFF2-40B4-BE49-F238E27FC236}">
                <a16:creationId xmlns:a16="http://schemas.microsoft.com/office/drawing/2014/main" id="{933DD944-985E-4645-81F2-8DB588D7B9C1}"/>
              </a:ext>
            </a:extLst>
          </p:cNvPr>
          <p:cNvGrpSpPr/>
          <p:nvPr/>
        </p:nvGrpSpPr>
        <p:grpSpPr>
          <a:xfrm>
            <a:off x="1073769" y="5049209"/>
            <a:ext cx="9815119" cy="413765"/>
            <a:chOff x="1073770" y="2512522"/>
            <a:chExt cx="9815119" cy="413765"/>
          </a:xfrm>
        </p:grpSpPr>
        <p:cxnSp>
          <p:nvCxnSpPr>
            <p:cNvPr id="87" name="直接连接符 86">
              <a:extLst>
                <a:ext uri="{FF2B5EF4-FFF2-40B4-BE49-F238E27FC236}">
                  <a16:creationId xmlns:a16="http://schemas.microsoft.com/office/drawing/2014/main" id="{2E5FC688-C569-4432-9510-277111C47241}"/>
                </a:ext>
              </a:extLst>
            </p:cNvPr>
            <p:cNvCxnSpPr/>
            <p:nvPr/>
          </p:nvCxnSpPr>
          <p:spPr>
            <a:xfrm>
              <a:off x="1073770" y="2701255"/>
              <a:ext cx="9815119" cy="0"/>
            </a:xfrm>
            <a:prstGeom prst="line">
              <a:avLst/>
            </a:prstGeom>
            <a:ln w="28575">
              <a:prstDash val="sysDash"/>
            </a:ln>
          </p:spPr>
          <p:style>
            <a:lnRef idx="1">
              <a:schemeClr val="accent3"/>
            </a:lnRef>
            <a:fillRef idx="0">
              <a:schemeClr val="accent3"/>
            </a:fillRef>
            <a:effectRef idx="0">
              <a:schemeClr val="accent3"/>
            </a:effectRef>
            <a:fontRef idx="minor">
              <a:schemeClr val="tx1"/>
            </a:fontRef>
          </p:style>
        </p:cxnSp>
        <p:sp>
          <p:nvSpPr>
            <p:cNvPr id="88" name="箭头: 虚尾 87">
              <a:extLst>
                <a:ext uri="{FF2B5EF4-FFF2-40B4-BE49-F238E27FC236}">
                  <a16:creationId xmlns:a16="http://schemas.microsoft.com/office/drawing/2014/main" id="{C8AC9B03-89D9-4F09-958A-EC9B743A966C}"/>
                </a:ext>
              </a:extLst>
            </p:cNvPr>
            <p:cNvSpPr/>
            <p:nvPr/>
          </p:nvSpPr>
          <p:spPr>
            <a:xfrm rot="5400000">
              <a:off x="5889117" y="2549901"/>
              <a:ext cx="413765" cy="339007"/>
            </a:xfrm>
            <a:prstGeom prst="stripedRightArrow">
              <a:avLst>
                <a:gd name="adj1" fmla="val 45051"/>
                <a:gd name="adj2" fmla="val 5247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44" name="矩形 43">
            <a:extLst>
              <a:ext uri="{FF2B5EF4-FFF2-40B4-BE49-F238E27FC236}">
                <a16:creationId xmlns:a16="http://schemas.microsoft.com/office/drawing/2014/main" id="{45F845EA-D788-4530-919C-DC18393741A8}"/>
              </a:ext>
            </a:extLst>
          </p:cNvPr>
          <p:cNvSpPr/>
          <p:nvPr/>
        </p:nvSpPr>
        <p:spPr>
          <a:xfrm>
            <a:off x="0" y="0"/>
            <a:ext cx="12192000" cy="1875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2" name="文本框 1">
            <a:extLst>
              <a:ext uri="{FF2B5EF4-FFF2-40B4-BE49-F238E27FC236}">
                <a16:creationId xmlns:a16="http://schemas.microsoft.com/office/drawing/2014/main" id="{8801F8CD-FF5A-3223-E53B-2E62E22A1D6E}"/>
              </a:ext>
            </a:extLst>
          </p:cNvPr>
          <p:cNvSpPr txBox="1"/>
          <p:nvPr/>
        </p:nvSpPr>
        <p:spPr>
          <a:xfrm>
            <a:off x="4569803" y="496110"/>
            <a:ext cx="3052394"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量子力学基础</a:t>
            </a:r>
          </a:p>
        </p:txBody>
      </p:sp>
      <p:sp>
        <p:nvSpPr>
          <p:cNvPr id="3" name="文本框 2">
            <a:extLst>
              <a:ext uri="{FF2B5EF4-FFF2-40B4-BE49-F238E27FC236}">
                <a16:creationId xmlns:a16="http://schemas.microsoft.com/office/drawing/2014/main" id="{7BD59B77-A9C0-C6D3-789B-C0E66F2A0339}"/>
              </a:ext>
            </a:extLst>
          </p:cNvPr>
          <p:cNvSpPr txBox="1"/>
          <p:nvPr/>
        </p:nvSpPr>
        <p:spPr>
          <a:xfrm>
            <a:off x="507460" y="1314720"/>
            <a:ext cx="10947740" cy="430887"/>
          </a:xfrm>
          <a:prstGeom prst="rect">
            <a:avLst/>
          </a:prstGeom>
          <a:noFill/>
        </p:spPr>
        <p:txBody>
          <a:bodyPr wrap="square" rtlCol="0">
            <a:spAutoFit/>
          </a:bodyPr>
          <a:lstStyle/>
          <a:p>
            <a:pPr algn="ctr">
              <a:lnSpc>
                <a:spcPct val="150000"/>
              </a:lnSpc>
            </a:pPr>
            <a:r>
              <a:rPr lang="zh-CN" altLang="en-US" sz="1600" dirty="0">
                <a:latin typeface="方正小标宋简体" panose="02000000000000000000" pitchFamily="2" charset="-122"/>
                <a:ea typeface="方正小标宋简体" panose="02000000000000000000" pitchFamily="2" charset="-122"/>
              </a:rPr>
              <a:t>量子力学</a:t>
            </a:r>
            <a:r>
              <a:rPr lang="en-US" altLang="zh-CN" sz="1600" dirty="0">
                <a:latin typeface="方正小标宋简体" panose="02000000000000000000" pitchFamily="2" charset="-122"/>
                <a:ea typeface="方正小标宋简体" panose="02000000000000000000" pitchFamily="2" charset="-122"/>
              </a:rPr>
              <a:t> </a:t>
            </a:r>
            <a:r>
              <a:rPr lang="zh-CN" altLang="en-US" sz="1600" dirty="0">
                <a:latin typeface="方正小标宋简体" panose="02000000000000000000" pitchFamily="2" charset="-122"/>
                <a:ea typeface="方正小标宋简体" panose="02000000000000000000" pitchFamily="2" charset="-122"/>
              </a:rPr>
              <a:t>是研究 物质世界</a:t>
            </a:r>
            <a:r>
              <a:rPr lang="zh-CN" altLang="en-US" sz="1600" u="sng" dirty="0">
                <a:latin typeface="方正小标宋简体" panose="02000000000000000000" pitchFamily="2" charset="-122"/>
                <a:ea typeface="方正小标宋简体" panose="02000000000000000000" pitchFamily="2" charset="-122"/>
              </a:rPr>
              <a:t>微观粒子运动规律</a:t>
            </a:r>
            <a:r>
              <a:rPr lang="zh-CN" altLang="en-US" sz="1600" dirty="0">
                <a:latin typeface="方正小标宋简体" panose="02000000000000000000" pitchFamily="2" charset="-122"/>
                <a:ea typeface="方正小标宋简体" panose="02000000000000000000" pitchFamily="2" charset="-122"/>
              </a:rPr>
              <a:t>的物理学分支。其发展和建立 主要经历了如下的过程：</a:t>
            </a:r>
            <a:endParaRPr lang="en-US" altLang="zh-CN" sz="1600" dirty="0">
              <a:latin typeface="方正小标宋简体" panose="02000000000000000000" pitchFamily="2" charset="-122"/>
              <a:ea typeface="方正小标宋简体" panose="02000000000000000000" pitchFamily="2" charset="-122"/>
            </a:endParaRPr>
          </a:p>
        </p:txBody>
      </p:sp>
      <p:pic>
        <p:nvPicPr>
          <p:cNvPr id="73" name="20230216_224202">
            <a:hlinkClick r:id="" action="ppaction://media"/>
            <a:extLst>
              <a:ext uri="{FF2B5EF4-FFF2-40B4-BE49-F238E27FC236}">
                <a16:creationId xmlns:a16="http://schemas.microsoft.com/office/drawing/2014/main" id="{FC43D12A-4F0B-44B9-A331-80CFEFC704A1}"/>
              </a:ext>
            </a:extLst>
          </p:cNvPr>
          <p:cNvPicPr>
            <a:picLocks noChangeAspect="1"/>
          </p:cNvPicPr>
          <p:nvPr>
            <a:videoFile r:link="rId2"/>
            <p:extLst>
              <p:ext uri="{DAA4B4D4-6D71-4841-9C94-3DE7FCFB9230}">
                <p14:media xmlns:p14="http://schemas.microsoft.com/office/powerpoint/2010/main" r:embed="rId3">
                  <p14:trim st="35430" end="21375"/>
                </p14:media>
              </p:ext>
            </p:extLst>
          </p:nvPr>
        </p:nvPicPr>
        <p:blipFill rotWithShape="1">
          <a:blip r:embed="rId17"/>
          <a:srcRect t="11242" b="10854"/>
          <a:stretch/>
        </p:blipFill>
        <p:spPr>
          <a:xfrm>
            <a:off x="433890" y="380723"/>
            <a:ext cx="11324215" cy="5513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357360420"/>
      </p:ext>
    </p:extLst>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childTnLst>
                          </p:cTn>
                        </p:par>
                        <p:par>
                          <p:cTn id="13" fill="hold">
                            <p:stCondLst>
                              <p:cond delay="500"/>
                            </p:stCondLst>
                            <p:childTnLst>
                              <p:par>
                                <p:cTn id="14" presetID="1" presetClass="mediacall" presetSubtype="0" fill="hold" nodeType="afterEffect">
                                  <p:stCondLst>
                                    <p:cond delay="500"/>
                                  </p:stCondLst>
                                  <p:childTnLst>
                                    <p:cmd type="call" cmd="playFrom(0.0)">
                                      <p:cBhvr>
                                        <p:cTn id="15" dur="10570" fill="hold"/>
                                        <p:tgtEl>
                                          <p:spTgt spid="73"/>
                                        </p:tgtEl>
                                      </p:cBhvr>
                                    </p:cmd>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3"/>
                                        </p:tgtEl>
                                      </p:cBhvr>
                                    </p:animEffect>
                                    <p:set>
                                      <p:cBhvr>
                                        <p:cTn id="20" dur="1" fill="hold">
                                          <p:stCondLst>
                                            <p:cond delay="499"/>
                                          </p:stCondLst>
                                        </p:cTn>
                                        <p:tgtEl>
                                          <p:spTgt spid="73"/>
                                        </p:tgtEl>
                                        <p:attrNameLst>
                                          <p:attrName>style.visibility</p:attrName>
                                        </p:attrNameLst>
                                      </p:cBhvr>
                                      <p:to>
                                        <p:strVal val="hidden"/>
                                      </p:to>
                                    </p:set>
                                    <p:cmd type="call" cmd="stop">
                                      <p:cBhvr>
                                        <p:cTn id="21" dur="1">
                                          <p:stCondLst>
                                            <p:cond delay="499"/>
                                          </p:stCondLst>
                                        </p:cTn>
                                        <p:tgtEl>
                                          <p:spTgt spid="73"/>
                                        </p:tgtEl>
                                      </p:cBhvr>
                                    </p:cmd>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up)">
                                      <p:cBhvr>
                                        <p:cTn id="30" dur="500"/>
                                        <p:tgtEl>
                                          <p:spTgt spid="7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64" presetClass="path" presetSubtype="0" accel="50000" decel="50000" fill="hold" nodeType="withEffect">
                                  <p:stCondLst>
                                    <p:cond delay="0"/>
                                  </p:stCondLst>
                                  <p:childTnLst>
                                    <p:animMotion origin="layout" path="M 4.79167E-6 0 L 4.79167E-6 -0.25 " pathEditMode="relative" rAng="0" ptsTypes="AA">
                                      <p:cBhvr>
                                        <p:cTn id="36" dur="2000" fill="hold"/>
                                        <p:tgtEl>
                                          <p:spTgt spid="33"/>
                                        </p:tgtEl>
                                        <p:attrNameLst>
                                          <p:attrName>ppt_x</p:attrName>
                                          <p:attrName>ppt_y</p:attrName>
                                        </p:attrNameLst>
                                      </p:cBhvr>
                                      <p:rCtr x="0" y="-12500"/>
                                    </p:animMotion>
                                  </p:childTnLst>
                                </p:cTn>
                              </p:par>
                              <p:par>
                                <p:cTn id="37" presetID="64" presetClass="path" presetSubtype="0" accel="50000" decel="50000" fill="hold" nodeType="withEffect">
                                  <p:stCondLst>
                                    <p:cond delay="0"/>
                                  </p:stCondLst>
                                  <p:childTnLst>
                                    <p:animMotion origin="layout" path="M 0 0 L 0 -0.25 E" pathEditMode="relative" ptsTypes="">
                                      <p:cBhvr>
                                        <p:cTn id="38" dur="2000" fill="hold"/>
                                        <p:tgtEl>
                                          <p:spTgt spid="72"/>
                                        </p:tgtEl>
                                        <p:attrNameLst>
                                          <p:attrName>ppt_x</p:attrName>
                                          <p:attrName>ppt_y</p:attrName>
                                        </p:attrNameLst>
                                      </p:cBhvr>
                                    </p:animMotion>
                                  </p:childTnLst>
                                </p:cTn>
                              </p:par>
                              <p:par>
                                <p:cTn id="39" presetID="64" presetClass="path" presetSubtype="0" accel="50000" decel="50000" fill="hold" nodeType="withEffect">
                                  <p:stCondLst>
                                    <p:cond delay="0"/>
                                  </p:stCondLst>
                                  <p:childTnLst>
                                    <p:animMotion origin="layout" path="M 0 0 L 0 -0.25 E" pathEditMode="relative" ptsTypes="">
                                      <p:cBhvr>
                                        <p:cTn id="40" dur="2000" fill="hold"/>
                                        <p:tgtEl>
                                          <p:spTgt spid="43"/>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wipe(up)">
                                      <p:cBhvr>
                                        <p:cTn id="45" dur="500"/>
                                        <p:tgtEl>
                                          <p:spTgt spid="8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par>
                          <p:cTn id="50" fill="hold">
                            <p:stCondLst>
                              <p:cond delay="1000"/>
                            </p:stCondLst>
                            <p:childTnLst>
                              <p:par>
                                <p:cTn id="51" presetID="64" presetClass="path" presetSubtype="0" accel="50000" decel="50000" fill="hold" nodeType="afterEffect">
                                  <p:stCondLst>
                                    <p:cond delay="0"/>
                                  </p:stCondLst>
                                  <p:childTnLst>
                                    <p:animMotion origin="layout" path="M 4.79167E-6 -0.25 L 4.79167E-6 -0.42292 " pathEditMode="relative" rAng="0" ptsTypes="AA">
                                      <p:cBhvr>
                                        <p:cTn id="52" dur="2000" fill="hold"/>
                                        <p:tgtEl>
                                          <p:spTgt spid="33"/>
                                        </p:tgtEl>
                                        <p:attrNameLst>
                                          <p:attrName>ppt_x</p:attrName>
                                          <p:attrName>ppt_y</p:attrName>
                                        </p:attrNameLst>
                                      </p:cBhvr>
                                      <p:rCtr x="0" y="-8657"/>
                                    </p:animMotion>
                                  </p:childTnLst>
                                </p:cTn>
                              </p:par>
                              <p:par>
                                <p:cTn id="53" presetID="64" presetClass="path" presetSubtype="0" accel="50000" decel="50000" fill="hold" nodeType="withEffect">
                                  <p:stCondLst>
                                    <p:cond delay="0"/>
                                  </p:stCondLst>
                                  <p:childTnLst>
                                    <p:animMotion origin="layout" path="M -4.79167E-6 -0.25 L -4.79167E-6 -0.42407 " pathEditMode="relative" rAng="0" ptsTypes="AA">
                                      <p:cBhvr>
                                        <p:cTn id="54" dur="2000" fill="hold"/>
                                        <p:tgtEl>
                                          <p:spTgt spid="72"/>
                                        </p:tgtEl>
                                        <p:attrNameLst>
                                          <p:attrName>ppt_x</p:attrName>
                                          <p:attrName>ppt_y</p:attrName>
                                        </p:attrNameLst>
                                      </p:cBhvr>
                                      <p:rCtr x="0" y="-8704"/>
                                    </p:animMotion>
                                  </p:childTnLst>
                                </p:cTn>
                              </p:par>
                              <p:par>
                                <p:cTn id="55" presetID="64" presetClass="path" presetSubtype="0" accel="50000" decel="50000" fill="hold" nodeType="withEffect">
                                  <p:stCondLst>
                                    <p:cond delay="0"/>
                                  </p:stCondLst>
                                  <p:childTnLst>
                                    <p:animMotion origin="layout" path="M 1.04167E-6 -0.25 L 1.04167E-6 -0.42639 " pathEditMode="relative" rAng="0" ptsTypes="AA">
                                      <p:cBhvr>
                                        <p:cTn id="56" dur="2000" fill="hold"/>
                                        <p:tgtEl>
                                          <p:spTgt spid="43"/>
                                        </p:tgtEl>
                                        <p:attrNameLst>
                                          <p:attrName>ppt_x</p:attrName>
                                          <p:attrName>ppt_y</p:attrName>
                                        </p:attrNameLst>
                                      </p:cBhvr>
                                      <p:rCtr x="0" y="-8819"/>
                                    </p:animMotion>
                                  </p:childTnLst>
                                </p:cTn>
                              </p:par>
                              <p:par>
                                <p:cTn id="57" presetID="64" presetClass="path" presetSubtype="0" accel="50000" decel="50000" fill="hold" nodeType="withEffect">
                                  <p:stCondLst>
                                    <p:cond delay="0"/>
                                  </p:stCondLst>
                                  <p:childTnLst>
                                    <p:animMotion origin="layout" path="M -4.79167E-6 4.81481E-6 L -4.79167E-6 -0.17477 " pathEditMode="relative" rAng="0" ptsTypes="AA">
                                      <p:cBhvr>
                                        <p:cTn id="58" dur="2000" fill="hold"/>
                                        <p:tgtEl>
                                          <p:spTgt spid="86"/>
                                        </p:tgtEl>
                                        <p:attrNameLst>
                                          <p:attrName>ppt_x</p:attrName>
                                          <p:attrName>ppt_y</p:attrName>
                                        </p:attrNameLst>
                                      </p:cBhvr>
                                      <p:rCtr x="0" y="-8750"/>
                                    </p:animMotion>
                                  </p:childTnLst>
                                </p:cTn>
                              </p:par>
                              <p:par>
                                <p:cTn id="59" presetID="64" presetClass="path" presetSubtype="0" accel="50000" decel="50000" fill="hold" nodeType="withEffect">
                                  <p:stCondLst>
                                    <p:cond delay="0"/>
                                  </p:stCondLst>
                                  <p:childTnLst>
                                    <p:animMotion origin="layout" path="M -3.33333E-6 3.33333E-6 L -3.33333E-6 -0.18773 " pathEditMode="relative" rAng="0" ptsTypes="AA">
                                      <p:cBhvr>
                                        <p:cTn id="60" dur="2000" fill="hold"/>
                                        <p:tgtEl>
                                          <p:spTgt spid="55"/>
                                        </p:tgtEl>
                                        <p:attrNameLst>
                                          <p:attrName>ppt_x</p:attrName>
                                          <p:attrName>ppt_y</p:attrName>
                                        </p:attrNameLst>
                                      </p:cBhvr>
                                      <p:rCtr x="0" y="-9398"/>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61" fill="hold" display="0">
                  <p:stCondLst>
                    <p:cond delay="indefinite"/>
                  </p:stCondLst>
                </p:cTn>
                <p:tgtEl>
                  <p:spTgt spid="73"/>
                </p:tgtEl>
              </p:cMediaNode>
            </p:video>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4FEC310F-E56D-48DE-941A-84B5FC0C9DAB}"/>
              </a:ext>
            </a:extLst>
          </p:cNvPr>
          <p:cNvSpPr txBox="1"/>
          <p:nvPr/>
        </p:nvSpPr>
        <p:spPr>
          <a:xfrm>
            <a:off x="507460" y="1314720"/>
            <a:ext cx="11108176" cy="800219"/>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有了量子力学的基本理论以后，可以考虑用其来处理 玻尔的</a:t>
            </a:r>
            <a:r>
              <a:rPr lang="zh-CN" altLang="en-US" sz="1600" dirty="0">
                <a:solidFill>
                  <a:schemeClr val="accent6"/>
                </a:solidFill>
                <a:latin typeface="方正小标宋简体" panose="02000000000000000000" pitchFamily="2" charset="-122"/>
                <a:ea typeface="方正小标宋简体" panose="02000000000000000000" pitchFamily="2" charset="-122"/>
              </a:rPr>
              <a:t>氢原子理论</a:t>
            </a:r>
            <a:r>
              <a:rPr lang="zh-CN" altLang="en-US" sz="1600" dirty="0">
                <a:latin typeface="方正小标宋简体" panose="02000000000000000000" pitchFamily="2" charset="-122"/>
                <a:ea typeface="方正小标宋简体" panose="02000000000000000000" pitchFamily="2" charset="-122"/>
              </a:rPr>
              <a:t>。</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氢原子是最简单的一类原子，只含有原子核和一个电子，是量子力学中少数能精确求解的体系之一。</a:t>
            </a:r>
            <a:endParaRPr lang="en-US" altLang="zh-CN" sz="1600" dirty="0">
              <a:latin typeface="方正小标宋简体" panose="02000000000000000000" pitchFamily="2" charset="-122"/>
              <a:ea typeface="方正小标宋简体" panose="02000000000000000000" pitchFamily="2" charset="-122"/>
            </a:endParaRPr>
          </a:p>
        </p:txBody>
      </p:sp>
      <p:sp>
        <p:nvSpPr>
          <p:cNvPr id="14" name="文本框 13">
            <a:extLst>
              <a:ext uri="{FF2B5EF4-FFF2-40B4-BE49-F238E27FC236}">
                <a16:creationId xmlns:a16="http://schemas.microsoft.com/office/drawing/2014/main" id="{33260CF7-8748-4C1F-8516-7E0AB41D0848}"/>
              </a:ext>
            </a:extLst>
          </p:cNvPr>
          <p:cNvSpPr txBox="1"/>
          <p:nvPr/>
        </p:nvSpPr>
        <p:spPr>
          <a:xfrm>
            <a:off x="507458" y="496110"/>
            <a:ext cx="4359315"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原子中电子的四个量子数</a:t>
            </a:r>
          </a:p>
        </p:txBody>
      </p:sp>
      <p:sp>
        <p:nvSpPr>
          <p:cNvPr id="20" name="文本框 19">
            <a:extLst>
              <a:ext uri="{FF2B5EF4-FFF2-40B4-BE49-F238E27FC236}">
                <a16:creationId xmlns:a16="http://schemas.microsoft.com/office/drawing/2014/main" id="{A98E65D6-A439-49B3-BE5C-54F58D778D7F}"/>
              </a:ext>
            </a:extLst>
          </p:cNvPr>
          <p:cNvSpPr txBox="1"/>
          <p:nvPr/>
        </p:nvSpPr>
        <p:spPr>
          <a:xfrm>
            <a:off x="4866774" y="775742"/>
            <a:ext cx="2255922"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核外电子的运动状态</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45" name="文本框 44">
            <a:extLst>
              <a:ext uri="{FF2B5EF4-FFF2-40B4-BE49-F238E27FC236}">
                <a16:creationId xmlns:a16="http://schemas.microsoft.com/office/drawing/2014/main" id="{F0BC3B9D-6FB5-47A3-9F77-77147663D1FC}"/>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量子力学的理论假设</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400BE60-3C1D-4B1C-A1EE-96A43CFC8008}"/>
                  </a:ext>
                </a:extLst>
              </p:cNvPr>
              <p:cNvSpPr txBox="1"/>
              <p:nvPr/>
            </p:nvSpPr>
            <p:spPr>
              <a:xfrm>
                <a:off x="507458" y="2176863"/>
                <a:ext cx="8954312" cy="662233"/>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核外电子 在与原子核作用产生的 势场 </a:t>
                </a:r>
                <a14:m>
                  <m:oMath xmlns:m="http://schemas.openxmlformats.org/officeDocument/2006/math">
                    <m:r>
                      <a:rPr lang="en-US" altLang="zh-CN" sz="1600" b="0" i="1" smtClean="0">
                        <a:latin typeface="Cambria Math" panose="02040503050406030204" pitchFamily="18" charset="0"/>
                        <a:ea typeface="方正小标宋简体" panose="02000000000000000000" pitchFamily="2" charset="-122"/>
                      </a:rPr>
                      <m:t>𝑈</m:t>
                    </m:r>
                    <m:d>
                      <m:dPr>
                        <m:ctrlPr>
                          <a:rPr lang="en-US" altLang="zh-CN" sz="1600" b="0" i="1" smtClean="0">
                            <a:latin typeface="Cambria Math" panose="02040503050406030204" pitchFamily="18" charset="0"/>
                            <a:ea typeface="方正小标宋简体" panose="02000000000000000000" pitchFamily="2" charset="-122"/>
                          </a:rPr>
                        </m:ctrlPr>
                      </m:dPr>
                      <m:e>
                        <m:r>
                          <a:rPr lang="en-US" altLang="zh-CN" sz="1600" b="0" i="1" smtClean="0">
                            <a:latin typeface="Cambria Math" panose="02040503050406030204" pitchFamily="18" charset="0"/>
                            <a:ea typeface="方正小标宋简体" panose="02000000000000000000" pitchFamily="2" charset="-122"/>
                          </a:rPr>
                          <m:t>𝑟</m:t>
                        </m:r>
                      </m:e>
                    </m:d>
                    <m:r>
                      <a:rPr lang="en-US" altLang="zh-CN" sz="1600" b="0" i="1" smtClean="0">
                        <a:latin typeface="Cambria Math" panose="02040503050406030204" pitchFamily="18" charset="0"/>
                        <a:ea typeface="方正小标宋简体" panose="02000000000000000000" pitchFamily="2" charset="-122"/>
                      </a:rPr>
                      <m:t>=−</m:t>
                    </m:r>
                    <m:f>
                      <m:fPr>
                        <m:ctrlPr>
                          <a:rPr lang="en-US" altLang="zh-CN" sz="1600" b="0" i="1" smtClean="0">
                            <a:latin typeface="Cambria Math" panose="02040503050406030204" pitchFamily="18" charset="0"/>
                            <a:ea typeface="方正小标宋简体" panose="02000000000000000000" pitchFamily="2" charset="-122"/>
                          </a:rPr>
                        </m:ctrlPr>
                      </m:fPr>
                      <m:num>
                        <m:sSup>
                          <m:sSupPr>
                            <m:ctrlPr>
                              <a:rPr lang="en-US" altLang="zh-CN" sz="1600" b="0" i="1" smtClean="0">
                                <a:latin typeface="Cambria Math" panose="02040503050406030204" pitchFamily="18" charset="0"/>
                                <a:ea typeface="方正小标宋简体" panose="02000000000000000000" pitchFamily="2" charset="-122"/>
                              </a:rPr>
                            </m:ctrlPr>
                          </m:sSupPr>
                          <m:e>
                            <m:r>
                              <a:rPr lang="en-US" altLang="zh-CN" sz="1600" b="0" i="1" smtClean="0">
                                <a:latin typeface="Cambria Math" panose="02040503050406030204" pitchFamily="18" charset="0"/>
                                <a:ea typeface="方正小标宋简体" panose="02000000000000000000" pitchFamily="2" charset="-122"/>
                              </a:rPr>
                              <m:t>𝑒</m:t>
                            </m:r>
                          </m:e>
                          <m:sup>
                            <m:r>
                              <a:rPr lang="en-US" altLang="zh-CN" sz="1600" b="0" i="1" smtClean="0">
                                <a:latin typeface="Cambria Math" panose="02040503050406030204" pitchFamily="18" charset="0"/>
                                <a:ea typeface="方正小标宋简体" panose="02000000000000000000" pitchFamily="2" charset="-122"/>
                              </a:rPr>
                              <m:t>2</m:t>
                            </m:r>
                          </m:sup>
                        </m:sSup>
                      </m:num>
                      <m:den>
                        <m:r>
                          <a:rPr lang="en-US" altLang="zh-CN" sz="1600" b="0" i="1" smtClean="0">
                            <a:latin typeface="Cambria Math" panose="02040503050406030204" pitchFamily="18" charset="0"/>
                            <a:ea typeface="方正小标宋简体" panose="02000000000000000000" pitchFamily="2" charset="-122"/>
                          </a:rPr>
                          <m:t>4</m:t>
                        </m:r>
                        <m:r>
                          <a:rPr lang="zh-CN" altLang="en-US" sz="1600" b="0" i="1" smtClean="0">
                            <a:latin typeface="Cambria Math" panose="02040503050406030204" pitchFamily="18" charset="0"/>
                            <a:ea typeface="方正小标宋简体" panose="02000000000000000000" pitchFamily="2" charset="-122"/>
                          </a:rPr>
                          <m:t>𝜋</m:t>
                        </m:r>
                        <m:sSub>
                          <m:sSubPr>
                            <m:ctrlPr>
                              <a:rPr lang="en-US" altLang="zh-CN" sz="1600" b="0" i="1" smtClean="0">
                                <a:latin typeface="Cambria Math" panose="02040503050406030204" pitchFamily="18" charset="0"/>
                                <a:ea typeface="方正小标宋简体" panose="02000000000000000000" pitchFamily="2" charset="-122"/>
                              </a:rPr>
                            </m:ctrlPr>
                          </m:sSubPr>
                          <m:e>
                            <m:r>
                              <a:rPr lang="zh-CN" altLang="en-US" sz="1600" b="0" i="1" smtClean="0">
                                <a:latin typeface="Cambria Math" panose="02040503050406030204" pitchFamily="18" charset="0"/>
                                <a:ea typeface="方正小标宋简体" panose="02000000000000000000" pitchFamily="2" charset="-122"/>
                              </a:rPr>
                              <m:t>𝜀</m:t>
                            </m:r>
                          </m:e>
                          <m:sub>
                            <m:r>
                              <a:rPr lang="en-US" altLang="zh-CN" sz="1600" b="0" i="1" smtClean="0">
                                <a:latin typeface="Cambria Math" panose="02040503050406030204" pitchFamily="18" charset="0"/>
                                <a:ea typeface="方正小标宋简体" panose="02000000000000000000" pitchFamily="2" charset="-122"/>
                              </a:rPr>
                              <m:t>0</m:t>
                            </m:r>
                          </m:sub>
                        </m:sSub>
                        <m:r>
                          <a:rPr lang="en-US" altLang="zh-CN" sz="1600" b="0" i="1" smtClean="0">
                            <a:latin typeface="Cambria Math" panose="02040503050406030204" pitchFamily="18" charset="0"/>
                            <a:ea typeface="方正小标宋简体" panose="02000000000000000000" pitchFamily="2" charset="-122"/>
                          </a:rPr>
                          <m:t>𝑟</m:t>
                        </m:r>
                      </m:den>
                    </m:f>
                  </m:oMath>
                </a14:m>
                <a:r>
                  <a:rPr lang="zh-CN" altLang="en-US" sz="1600" dirty="0">
                    <a:latin typeface="方正小标宋简体" panose="02000000000000000000" pitchFamily="2" charset="-122"/>
                    <a:ea typeface="方正小标宋简体" panose="02000000000000000000" pitchFamily="2" charset="-122"/>
                  </a:rPr>
                  <a:t> 中 绕核运动，具有如下</a:t>
                </a:r>
                <a:r>
                  <a:rPr lang="zh-CN" altLang="en-US" sz="1600" u="sng" dirty="0">
                    <a:latin typeface="方正小标宋简体" panose="02000000000000000000" pitchFamily="2" charset="-122"/>
                    <a:ea typeface="方正小标宋简体" panose="02000000000000000000" pitchFamily="2" charset="-122"/>
                  </a:rPr>
                  <a:t>量子化特性</a:t>
                </a:r>
                <a:r>
                  <a:rPr lang="zh-CN" altLang="en-US" sz="1600" dirty="0">
                    <a:latin typeface="方正小标宋简体" panose="02000000000000000000" pitchFamily="2" charset="-122"/>
                    <a:ea typeface="方正小标宋简体" panose="02000000000000000000" pitchFamily="2" charset="-122"/>
                  </a:rPr>
                  <a:t>：</a:t>
                </a:r>
                <a:endParaRPr lang="en-US" altLang="zh-CN" sz="1600" dirty="0">
                  <a:latin typeface="方正小标宋简体" panose="02000000000000000000" pitchFamily="2" charset="-122"/>
                  <a:ea typeface="方正小标宋简体" panose="02000000000000000000" pitchFamily="2" charset="-122"/>
                </a:endParaRPr>
              </a:p>
            </p:txBody>
          </p:sp>
        </mc:Choice>
        <mc:Fallback xmlns="">
          <p:sp>
            <p:nvSpPr>
              <p:cNvPr id="47" name="文本框 46">
                <a:extLst>
                  <a:ext uri="{FF2B5EF4-FFF2-40B4-BE49-F238E27FC236}">
                    <a16:creationId xmlns:a16="http://schemas.microsoft.com/office/drawing/2014/main" id="{0400BE60-3C1D-4B1C-A1EE-96A43CFC8008}"/>
                  </a:ext>
                </a:extLst>
              </p:cNvPr>
              <p:cNvSpPr txBox="1">
                <a:spLocks noRot="1" noChangeAspect="1" noMove="1" noResize="1" noEditPoints="1" noAdjustHandles="1" noChangeArrowheads="1" noChangeShapeType="1" noTextEdit="1"/>
              </p:cNvSpPr>
              <p:nvPr/>
            </p:nvSpPr>
            <p:spPr>
              <a:xfrm>
                <a:off x="507458" y="2176863"/>
                <a:ext cx="8954312" cy="662233"/>
              </a:xfrm>
              <a:prstGeom prst="rect">
                <a:avLst/>
              </a:prstGeom>
              <a:blipFill>
                <a:blip r:embed="rId3"/>
                <a:stretch>
                  <a:fillRect l="-34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59A83124-614A-4A0E-BEDD-7278FCE8747B}"/>
              </a:ext>
            </a:extLst>
          </p:cNvPr>
          <p:cNvGrpSpPr/>
          <p:nvPr/>
        </p:nvGrpSpPr>
        <p:grpSpPr>
          <a:xfrm>
            <a:off x="398275" y="2901019"/>
            <a:ext cx="11286860" cy="2567333"/>
            <a:chOff x="398275" y="2901019"/>
            <a:chExt cx="11286860" cy="2567333"/>
          </a:xfrm>
        </p:grpSpPr>
        <p:grpSp>
          <p:nvGrpSpPr>
            <p:cNvPr id="40" name="组合 39">
              <a:extLst>
                <a:ext uri="{FF2B5EF4-FFF2-40B4-BE49-F238E27FC236}">
                  <a16:creationId xmlns:a16="http://schemas.microsoft.com/office/drawing/2014/main" id="{3D53538D-6936-4873-B002-F0CE45A6550E}"/>
                </a:ext>
              </a:extLst>
            </p:cNvPr>
            <p:cNvGrpSpPr/>
            <p:nvPr/>
          </p:nvGrpSpPr>
          <p:grpSpPr>
            <a:xfrm>
              <a:off x="398275" y="2901019"/>
              <a:ext cx="11217358" cy="2567333"/>
              <a:chOff x="398275" y="2901019"/>
              <a:chExt cx="11217358" cy="2567333"/>
            </a:xfrm>
          </p:grpSpPr>
          <p:sp>
            <p:nvSpPr>
              <p:cNvPr id="49" name="矩形: 圆角 48">
                <a:extLst>
                  <a:ext uri="{FF2B5EF4-FFF2-40B4-BE49-F238E27FC236}">
                    <a16:creationId xmlns:a16="http://schemas.microsoft.com/office/drawing/2014/main" id="{6CC0D16B-14D3-4B02-9862-852C1CE604C9}"/>
                  </a:ext>
                </a:extLst>
              </p:cNvPr>
              <p:cNvSpPr/>
              <p:nvPr/>
            </p:nvSpPr>
            <p:spPr>
              <a:xfrm>
                <a:off x="507458" y="2901019"/>
                <a:ext cx="11108175" cy="256733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8A6A2E7-D526-40F7-A0DB-C30140979455}"/>
                      </a:ext>
                    </a:extLst>
                  </p:cNvPr>
                  <p:cNvSpPr txBox="1"/>
                  <p:nvPr/>
                </p:nvSpPr>
                <p:spPr>
                  <a:xfrm>
                    <a:off x="995773" y="3111504"/>
                    <a:ext cx="1418689" cy="338554"/>
                  </a:xfrm>
                  <a:prstGeom prst="rect">
                    <a:avLst/>
                  </a:prstGeom>
                  <a:noFill/>
                </p:spPr>
                <p:txBody>
                  <a:bodyPr wrap="square" rtlCol="0">
                    <a:spAutoFit/>
                  </a:bodyPr>
                  <a:lstStyle/>
                  <a:p>
                    <a:pPr algn="r"/>
                    <a:r>
                      <a:rPr lang="zh-CN" altLang="en-US" sz="1600" dirty="0">
                        <a:solidFill>
                          <a:schemeClr val="tx1"/>
                        </a:solidFill>
                        <a:latin typeface="汉仪文黑-85W" panose="00020600040101010101" pitchFamily="18" charset="-122"/>
                        <a:ea typeface="汉仪文黑-85W" panose="00020600040101010101" pitchFamily="18" charset="-122"/>
                      </a:rPr>
                      <a:t>主量子数 </a:t>
                    </a:r>
                    <a14:m>
                      <m:oMath xmlns:m="http://schemas.openxmlformats.org/officeDocument/2006/math">
                        <m:r>
                          <a:rPr lang="en-US" altLang="zh-CN" sz="1600" b="0" i="1" smtClean="0">
                            <a:solidFill>
                              <a:schemeClr val="tx1"/>
                            </a:solidFill>
                            <a:latin typeface="Cambria Math" panose="02040503050406030204" pitchFamily="18" charset="0"/>
                          </a:rPr>
                          <m:t>𝑛</m:t>
                        </m:r>
                        <m:r>
                          <a:rPr lang="en-US" altLang="zh-CN" sz="1600" b="0" i="1" smtClean="0">
                            <a:solidFill>
                              <a:schemeClr val="tx1"/>
                            </a:solidFill>
                            <a:latin typeface="Cambria Math" panose="02040503050406030204" pitchFamily="18" charset="0"/>
                          </a:rPr>
                          <m:t>  </m:t>
                        </m:r>
                      </m:oMath>
                    </a14:m>
                    <a:endParaRPr lang="zh-CN" altLang="en-US" sz="1600" dirty="0">
                      <a:solidFill>
                        <a:schemeClr val="tx1"/>
                      </a:solidFill>
                      <a:latin typeface="汉仪文黑-85W" panose="00020600040101010101" pitchFamily="18" charset="-122"/>
                      <a:ea typeface="汉仪文黑-85W" panose="00020600040101010101" pitchFamily="18" charset="-122"/>
                    </a:endParaRPr>
                  </a:p>
                </p:txBody>
              </p:sp>
            </mc:Choice>
            <mc:Fallback xmlns="">
              <p:sp>
                <p:nvSpPr>
                  <p:cNvPr id="28" name="文本框 27">
                    <a:extLst>
                      <a:ext uri="{FF2B5EF4-FFF2-40B4-BE49-F238E27FC236}">
                        <a16:creationId xmlns:a16="http://schemas.microsoft.com/office/drawing/2014/main" id="{18A6A2E7-D526-40F7-A0DB-C30140979455}"/>
                      </a:ext>
                    </a:extLst>
                  </p:cNvPr>
                  <p:cNvSpPr txBox="1">
                    <a:spLocks noRot="1" noChangeAspect="1" noMove="1" noResize="1" noEditPoints="1" noAdjustHandles="1" noChangeArrowheads="1" noChangeShapeType="1" noTextEdit="1"/>
                  </p:cNvSpPr>
                  <p:nvPr/>
                </p:nvSpPr>
                <p:spPr>
                  <a:xfrm>
                    <a:off x="995773" y="3111504"/>
                    <a:ext cx="1418689" cy="338554"/>
                  </a:xfrm>
                  <a:prstGeom prst="rect">
                    <a:avLst/>
                  </a:prstGeom>
                  <a:blipFill>
                    <a:blip r:embed="rId4"/>
                    <a:stretch>
                      <a:fillRect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5305B756-FAA5-434F-8CE9-6314BB6AC2A5}"/>
                      </a:ext>
                    </a:extLst>
                  </p:cNvPr>
                  <p:cNvSpPr txBox="1"/>
                  <p:nvPr/>
                </p:nvSpPr>
                <p:spPr>
                  <a:xfrm>
                    <a:off x="995773" y="3728484"/>
                    <a:ext cx="1418689" cy="338554"/>
                  </a:xfrm>
                  <a:prstGeom prst="rect">
                    <a:avLst/>
                  </a:prstGeom>
                  <a:noFill/>
                </p:spPr>
                <p:txBody>
                  <a:bodyPr wrap="square" rtlCol="0">
                    <a:spAutoFit/>
                  </a:bodyPr>
                  <a:lstStyle/>
                  <a:p>
                    <a:pPr algn="r"/>
                    <a:r>
                      <a:rPr lang="zh-CN" altLang="en-US" sz="1600" dirty="0">
                        <a:solidFill>
                          <a:schemeClr val="tx1"/>
                        </a:solidFill>
                        <a:latin typeface="汉仪文黑-85W" panose="00020600040101010101" pitchFamily="18" charset="-122"/>
                        <a:ea typeface="汉仪文黑-85W" panose="00020600040101010101" pitchFamily="18" charset="-122"/>
                      </a:rPr>
                      <a:t>角量子数 </a:t>
                    </a:r>
                    <a14:m>
                      <m:oMath xmlns:m="http://schemas.openxmlformats.org/officeDocument/2006/math">
                        <m:r>
                          <a:rPr lang="en-US" altLang="zh-CN" sz="1600" b="0" i="1" smtClean="0">
                            <a:solidFill>
                              <a:schemeClr val="tx1"/>
                            </a:solidFill>
                            <a:latin typeface="Cambria Math" panose="02040503050406030204" pitchFamily="18" charset="0"/>
                          </a:rPr>
                          <m:t>𝑙</m:t>
                        </m:r>
                        <m:r>
                          <a:rPr lang="en-US" altLang="zh-CN" sz="1600" b="0" i="1" smtClean="0">
                            <a:solidFill>
                              <a:schemeClr val="tx1"/>
                            </a:solidFill>
                            <a:latin typeface="Cambria Math" panose="02040503050406030204" pitchFamily="18" charset="0"/>
                          </a:rPr>
                          <m:t>   </m:t>
                        </m:r>
                      </m:oMath>
                    </a14:m>
                    <a:endParaRPr lang="zh-CN" altLang="en-US" sz="1600" dirty="0">
                      <a:solidFill>
                        <a:schemeClr val="tx1"/>
                      </a:solidFill>
                      <a:latin typeface="汉仪文黑-85W" panose="00020600040101010101" pitchFamily="18" charset="-122"/>
                      <a:ea typeface="汉仪文黑-85W" panose="00020600040101010101" pitchFamily="18" charset="-122"/>
                    </a:endParaRPr>
                  </a:p>
                </p:txBody>
              </p:sp>
            </mc:Choice>
            <mc:Fallback xmlns="">
              <p:sp>
                <p:nvSpPr>
                  <p:cNvPr id="71" name="文本框 70">
                    <a:extLst>
                      <a:ext uri="{FF2B5EF4-FFF2-40B4-BE49-F238E27FC236}">
                        <a16:creationId xmlns:a16="http://schemas.microsoft.com/office/drawing/2014/main" id="{5305B756-FAA5-434F-8CE9-6314BB6AC2A5}"/>
                      </a:ext>
                    </a:extLst>
                  </p:cNvPr>
                  <p:cNvSpPr txBox="1">
                    <a:spLocks noRot="1" noChangeAspect="1" noMove="1" noResize="1" noEditPoints="1" noAdjustHandles="1" noChangeArrowheads="1" noChangeShapeType="1" noTextEdit="1"/>
                  </p:cNvSpPr>
                  <p:nvPr/>
                </p:nvSpPr>
                <p:spPr>
                  <a:xfrm>
                    <a:off x="995773" y="3728484"/>
                    <a:ext cx="1418689" cy="338554"/>
                  </a:xfrm>
                  <a:prstGeom prst="rect">
                    <a:avLst/>
                  </a:prstGeom>
                  <a:blipFill>
                    <a:blip r:embed="rId5"/>
                    <a:stretch>
                      <a:fillRect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3F108211-3F2C-4534-83D0-8979CDFAA369}"/>
                      </a:ext>
                    </a:extLst>
                  </p:cNvPr>
                  <p:cNvSpPr txBox="1"/>
                  <p:nvPr/>
                </p:nvSpPr>
                <p:spPr>
                  <a:xfrm>
                    <a:off x="898480" y="4332657"/>
                    <a:ext cx="1515982" cy="338554"/>
                  </a:xfrm>
                  <a:prstGeom prst="rect">
                    <a:avLst/>
                  </a:prstGeom>
                  <a:noFill/>
                </p:spPr>
                <p:txBody>
                  <a:bodyPr wrap="square" rtlCol="0">
                    <a:spAutoFit/>
                  </a:bodyPr>
                  <a:lstStyle/>
                  <a:p>
                    <a:pPr algn="r"/>
                    <a:r>
                      <a:rPr lang="zh-CN" altLang="en-US" sz="1600" dirty="0">
                        <a:solidFill>
                          <a:schemeClr val="tx1"/>
                        </a:solidFill>
                        <a:latin typeface="汉仪文黑-85W" panose="00020600040101010101" pitchFamily="18" charset="-122"/>
                        <a:ea typeface="汉仪文黑-85W" panose="00020600040101010101" pitchFamily="18" charset="-122"/>
                      </a:rPr>
                      <a:t>磁量子数 </a:t>
                    </a:r>
                    <a14:m>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𝑚</m:t>
                            </m:r>
                          </m:e>
                          <m:sub>
                            <m:r>
                              <a:rPr lang="en-US" altLang="zh-CN" sz="1600" b="0" i="1" smtClean="0">
                                <a:solidFill>
                                  <a:schemeClr val="tx1"/>
                                </a:solidFill>
                                <a:latin typeface="Cambria Math" panose="02040503050406030204" pitchFamily="18" charset="0"/>
                              </a:rPr>
                              <m:t>𝑙</m:t>
                            </m:r>
                          </m:sub>
                        </m:sSub>
                      </m:oMath>
                    </a14:m>
                    <a:endParaRPr lang="zh-CN" altLang="en-US" sz="1600" dirty="0">
                      <a:solidFill>
                        <a:schemeClr val="tx1"/>
                      </a:solidFill>
                      <a:latin typeface="汉仪文黑-85W" panose="00020600040101010101" pitchFamily="18" charset="-122"/>
                      <a:ea typeface="汉仪文黑-85W" panose="00020600040101010101" pitchFamily="18" charset="-122"/>
                    </a:endParaRPr>
                  </a:p>
                </p:txBody>
              </p:sp>
            </mc:Choice>
            <mc:Fallback xmlns="">
              <p:sp>
                <p:nvSpPr>
                  <p:cNvPr id="72" name="文本框 71">
                    <a:extLst>
                      <a:ext uri="{FF2B5EF4-FFF2-40B4-BE49-F238E27FC236}">
                        <a16:creationId xmlns:a16="http://schemas.microsoft.com/office/drawing/2014/main" id="{3F108211-3F2C-4534-83D0-8979CDFAA369}"/>
                      </a:ext>
                    </a:extLst>
                  </p:cNvPr>
                  <p:cNvSpPr txBox="1">
                    <a:spLocks noRot="1" noChangeAspect="1" noMove="1" noResize="1" noEditPoints="1" noAdjustHandles="1" noChangeArrowheads="1" noChangeShapeType="1" noTextEdit="1"/>
                  </p:cNvSpPr>
                  <p:nvPr/>
                </p:nvSpPr>
                <p:spPr>
                  <a:xfrm>
                    <a:off x="898480" y="4332657"/>
                    <a:ext cx="1515982" cy="338554"/>
                  </a:xfrm>
                  <a:prstGeom prst="rect">
                    <a:avLst/>
                  </a:prstGeom>
                  <a:blipFill>
                    <a:blip r:embed="rId6"/>
                    <a:stretch>
                      <a:fillRect t="-5455" b="-23636"/>
                    </a:stretch>
                  </a:blipFill>
                </p:spPr>
                <p:txBody>
                  <a:bodyPr/>
                  <a:lstStyle/>
                  <a:p>
                    <a:r>
                      <a:rPr lang="zh-CN" altLang="en-US">
                        <a:noFill/>
                      </a:rPr>
                      <a:t> </a:t>
                    </a:r>
                  </a:p>
                </p:txBody>
              </p:sp>
            </mc:Fallback>
          </mc:AlternateContent>
          <p:cxnSp>
            <p:nvCxnSpPr>
              <p:cNvPr id="39" name="直接连接符 38">
                <a:extLst>
                  <a:ext uri="{FF2B5EF4-FFF2-40B4-BE49-F238E27FC236}">
                    <a16:creationId xmlns:a16="http://schemas.microsoft.com/office/drawing/2014/main" id="{C22992DB-9A63-4293-92FD-951C7A33F7EB}"/>
                  </a:ext>
                </a:extLst>
              </p:cNvPr>
              <p:cNvCxnSpPr/>
              <p:nvPr/>
            </p:nvCxnSpPr>
            <p:spPr>
              <a:xfrm>
                <a:off x="709938" y="3565310"/>
                <a:ext cx="10614991" cy="0"/>
              </a:xfrm>
              <a:prstGeom prst="line">
                <a:avLst/>
              </a:prstGeom>
              <a:ln w="19050">
                <a:solidFill>
                  <a:schemeClr val="bg1">
                    <a:lumMod val="75000"/>
                  </a:schemeClr>
                </a:solidFill>
                <a:prstDash val="lg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3B76314A-C381-438E-86E5-CD809218DD62}"/>
                      </a:ext>
                    </a:extLst>
                  </p:cNvPr>
                  <p:cNvSpPr txBox="1"/>
                  <p:nvPr/>
                </p:nvSpPr>
                <p:spPr>
                  <a:xfrm>
                    <a:off x="507458" y="4946214"/>
                    <a:ext cx="1907004" cy="338554"/>
                  </a:xfrm>
                  <a:prstGeom prst="rect">
                    <a:avLst/>
                  </a:prstGeom>
                  <a:noFill/>
                </p:spPr>
                <p:txBody>
                  <a:bodyPr wrap="square" rtlCol="0">
                    <a:spAutoFit/>
                  </a:bodyPr>
                  <a:lstStyle/>
                  <a:p>
                    <a:pPr algn="r"/>
                    <a:r>
                      <a:rPr lang="zh-CN" altLang="en-US" sz="1600" dirty="0">
                        <a:solidFill>
                          <a:schemeClr val="tx1"/>
                        </a:solidFill>
                        <a:latin typeface="汉仪文黑-85W" panose="00020600040101010101" pitchFamily="18" charset="-122"/>
                        <a:ea typeface="汉仪文黑-85W" panose="00020600040101010101" pitchFamily="18" charset="-122"/>
                      </a:rPr>
                      <a:t>自旋磁量子数 </a:t>
                    </a:r>
                    <a14:m>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𝑚</m:t>
                            </m:r>
                          </m:e>
                          <m:sub>
                            <m:r>
                              <a:rPr lang="en-US" altLang="zh-CN" sz="1600" b="0" i="1" smtClean="0">
                                <a:solidFill>
                                  <a:schemeClr val="tx1"/>
                                </a:solidFill>
                                <a:latin typeface="Cambria Math" panose="02040503050406030204" pitchFamily="18" charset="0"/>
                              </a:rPr>
                              <m:t>𝑠</m:t>
                            </m:r>
                          </m:sub>
                        </m:sSub>
                      </m:oMath>
                    </a14:m>
                    <a:endParaRPr lang="zh-CN" altLang="en-US" sz="1600" dirty="0">
                      <a:solidFill>
                        <a:schemeClr val="tx1"/>
                      </a:solidFill>
                      <a:latin typeface="汉仪文黑-85W" panose="00020600040101010101" pitchFamily="18" charset="-122"/>
                      <a:ea typeface="汉仪文黑-85W" panose="00020600040101010101" pitchFamily="18" charset="-122"/>
                    </a:endParaRPr>
                  </a:p>
                </p:txBody>
              </p:sp>
            </mc:Choice>
            <mc:Fallback xmlns="">
              <p:sp>
                <p:nvSpPr>
                  <p:cNvPr id="73" name="文本框 72">
                    <a:extLst>
                      <a:ext uri="{FF2B5EF4-FFF2-40B4-BE49-F238E27FC236}">
                        <a16:creationId xmlns:a16="http://schemas.microsoft.com/office/drawing/2014/main" id="{3B76314A-C381-438E-86E5-CD809218DD62}"/>
                      </a:ext>
                    </a:extLst>
                  </p:cNvPr>
                  <p:cNvSpPr txBox="1">
                    <a:spLocks noRot="1" noChangeAspect="1" noMove="1" noResize="1" noEditPoints="1" noAdjustHandles="1" noChangeArrowheads="1" noChangeShapeType="1" noTextEdit="1"/>
                  </p:cNvSpPr>
                  <p:nvPr/>
                </p:nvSpPr>
                <p:spPr>
                  <a:xfrm>
                    <a:off x="507458" y="4946214"/>
                    <a:ext cx="1907004" cy="338554"/>
                  </a:xfrm>
                  <a:prstGeom prst="rect">
                    <a:avLst/>
                  </a:prstGeom>
                  <a:blipFill>
                    <a:blip r:embed="rId7"/>
                    <a:stretch>
                      <a:fillRect t="-5357" b="-21429"/>
                    </a:stretch>
                  </a:blipFill>
                </p:spPr>
                <p:txBody>
                  <a:bodyPr/>
                  <a:lstStyle/>
                  <a:p>
                    <a:r>
                      <a:rPr lang="zh-CN" altLang="en-US">
                        <a:noFill/>
                      </a:rPr>
                      <a:t> </a:t>
                    </a:r>
                  </a:p>
                </p:txBody>
              </p:sp>
            </mc:Fallback>
          </mc:AlternateContent>
          <p:cxnSp>
            <p:nvCxnSpPr>
              <p:cNvPr id="37" name="直接连接符 36">
                <a:extLst>
                  <a:ext uri="{FF2B5EF4-FFF2-40B4-BE49-F238E27FC236}">
                    <a16:creationId xmlns:a16="http://schemas.microsoft.com/office/drawing/2014/main" id="{DFA3E43B-B488-4C77-8CA5-75CDDB9877A8}"/>
                  </a:ext>
                </a:extLst>
              </p:cNvPr>
              <p:cNvCxnSpPr/>
              <p:nvPr/>
            </p:nvCxnSpPr>
            <p:spPr>
              <a:xfrm>
                <a:off x="2601885" y="3076007"/>
                <a:ext cx="0" cy="380594"/>
              </a:xfrm>
              <a:prstGeom prst="line">
                <a:avLst/>
              </a:prstGeom>
              <a:ln w="19050"/>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6062A119-8DD0-4BEB-AEBD-9E66D1F7FFE3}"/>
                  </a:ext>
                </a:extLst>
              </p:cNvPr>
              <p:cNvCxnSpPr/>
              <p:nvPr/>
            </p:nvCxnSpPr>
            <p:spPr>
              <a:xfrm>
                <a:off x="2601885" y="3686444"/>
                <a:ext cx="0" cy="380594"/>
              </a:xfrm>
              <a:prstGeom prst="line">
                <a:avLst/>
              </a:prstGeom>
              <a:ln w="19050"/>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76805759-1A5B-4CD0-AD13-9F1DB9FFDC87}"/>
                  </a:ext>
                </a:extLst>
              </p:cNvPr>
              <p:cNvCxnSpPr/>
              <p:nvPr/>
            </p:nvCxnSpPr>
            <p:spPr>
              <a:xfrm>
                <a:off x="2601885" y="4284679"/>
                <a:ext cx="0" cy="380594"/>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33ED56A2-9195-4F1B-AE91-8B3A86B53373}"/>
                  </a:ext>
                </a:extLst>
              </p:cNvPr>
              <p:cNvCxnSpPr/>
              <p:nvPr/>
            </p:nvCxnSpPr>
            <p:spPr>
              <a:xfrm>
                <a:off x="2601885" y="4922342"/>
                <a:ext cx="0" cy="380594"/>
              </a:xfrm>
              <a:prstGeom prst="line">
                <a:avLst/>
              </a:prstGeom>
              <a:ln w="19050"/>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CEAEF6DE-43D6-4681-A1B2-31DF65767B2E}"/>
                  </a:ext>
                </a:extLst>
              </p:cNvPr>
              <p:cNvCxnSpPr/>
              <p:nvPr/>
            </p:nvCxnSpPr>
            <p:spPr>
              <a:xfrm>
                <a:off x="709938" y="4166391"/>
                <a:ext cx="10614991" cy="0"/>
              </a:xfrm>
              <a:prstGeom prst="line">
                <a:avLst/>
              </a:prstGeom>
              <a:ln w="19050">
                <a:solidFill>
                  <a:schemeClr val="bg1">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4AEFC8FF-4992-4290-8FD5-5E8279949362}"/>
                  </a:ext>
                </a:extLst>
              </p:cNvPr>
              <p:cNvCxnSpPr/>
              <p:nvPr/>
            </p:nvCxnSpPr>
            <p:spPr>
              <a:xfrm>
                <a:off x="709938" y="4790466"/>
                <a:ext cx="10614991" cy="0"/>
              </a:xfrm>
              <a:prstGeom prst="line">
                <a:avLst/>
              </a:prstGeom>
              <a:ln w="19050">
                <a:solidFill>
                  <a:schemeClr val="bg1">
                    <a:lumMod val="7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818710B2-2EB5-4047-A87C-AD954F660F73}"/>
                  </a:ext>
                </a:extLst>
              </p:cNvPr>
              <p:cNvSpPr txBox="1"/>
              <p:nvPr/>
            </p:nvSpPr>
            <p:spPr>
              <a:xfrm>
                <a:off x="398275" y="3141699"/>
                <a:ext cx="461665" cy="1353695"/>
              </a:xfrm>
              <a:prstGeom prst="rect">
                <a:avLst/>
              </a:prstGeom>
              <a:solidFill>
                <a:schemeClr val="accent6">
                  <a:lumMod val="40000"/>
                  <a:lumOff val="60000"/>
                </a:schemeClr>
              </a:solidFill>
            </p:spPr>
            <p:txBody>
              <a:bodyPr vert="eaVert" wrap="square">
                <a:spAutoFit/>
              </a:bodyPr>
              <a:lstStyle/>
              <a:p>
                <a:pPr algn="ctr"/>
                <a:r>
                  <a:rPr lang="zh-CN" altLang="en-US" sz="1800" dirty="0">
                    <a:solidFill>
                      <a:schemeClr val="accent6"/>
                    </a:solidFill>
                    <a:latin typeface="方正小标宋简体" panose="02000000000000000000" pitchFamily="2" charset="-122"/>
                    <a:ea typeface="方正小标宋简体" panose="02000000000000000000" pitchFamily="2" charset="-122"/>
                  </a:rPr>
                  <a:t>四个量子数</a:t>
                </a:r>
                <a:endParaRPr lang="zh-CN" altLang="en-US" dirty="0">
                  <a:solidFill>
                    <a:schemeClr val="accent6"/>
                  </a:solidFill>
                </a:endParaRPr>
              </a:p>
            </p:txBody>
          </p:sp>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4595377A-F6BA-4A43-B940-FB98EFBD6496}"/>
                    </a:ext>
                  </a:extLst>
                </p:cNvPr>
                <p:cNvSpPr txBox="1"/>
                <p:nvPr/>
              </p:nvSpPr>
              <p:spPr>
                <a:xfrm>
                  <a:off x="2687115" y="3008156"/>
                  <a:ext cx="4451355" cy="516295"/>
                </a:xfrm>
                <a:prstGeom prst="rect">
                  <a:avLst/>
                </a:prstGeom>
                <a:noFill/>
              </p:spPr>
              <p:txBody>
                <a:bodyPr wrap="square" rtlCol="0">
                  <a:spAutoFit/>
                </a:bodyPr>
                <a:lstStyle/>
                <a:p>
                  <a:r>
                    <a:rPr lang="zh-CN" altLang="en-US" sz="1600" u="sng" dirty="0">
                      <a:latin typeface="楷体" panose="02010609060101010101" pitchFamily="49" charset="-122"/>
                      <a:ea typeface="楷体" panose="02010609060101010101" pitchFamily="49" charset="-122"/>
                    </a:rPr>
                    <a:t>主要</a:t>
                  </a:r>
                  <a:r>
                    <a:rPr lang="zh-CN" altLang="en-US" sz="1600" dirty="0">
                      <a:latin typeface="楷体" panose="02010609060101010101" pitchFamily="49" charset="-122"/>
                      <a:ea typeface="楷体" panose="02010609060101010101" pitchFamily="49" charset="-122"/>
                    </a:rPr>
                    <a:t>决定电子的能量，</a:t>
                  </a:r>
                  <a14:m>
                    <m:oMath xmlns:m="http://schemas.openxmlformats.org/officeDocument/2006/math">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𝐸</m:t>
                          </m:r>
                        </m:e>
                        <m:sub>
                          <m:r>
                            <a:rPr lang="en-US" altLang="zh-CN" sz="1600" b="0" i="1" smtClean="0">
                              <a:latin typeface="Cambria Math" panose="02040503050406030204" pitchFamily="18" charset="0"/>
                              <a:ea typeface="楷体" panose="02010609060101010101" pitchFamily="49" charset="-122"/>
                            </a:rPr>
                            <m:t>𝑛</m:t>
                          </m:r>
                        </m:sub>
                      </m:sSub>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1</m:t>
                          </m:r>
                        </m:num>
                        <m:den>
                          <m:sSup>
                            <m:sSupPr>
                              <m:ctrlPr>
                                <a:rPr lang="en-US" altLang="zh-CN" sz="1600" b="0" i="1" smtClean="0">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𝑛</m:t>
                              </m:r>
                            </m:e>
                            <m:sup>
                              <m:r>
                                <a:rPr lang="en-US" altLang="zh-CN" sz="1600" b="0" i="1" smtClean="0">
                                  <a:latin typeface="Cambria Math" panose="02040503050406030204" pitchFamily="18" charset="0"/>
                                  <a:ea typeface="楷体" panose="02010609060101010101" pitchFamily="49" charset="-122"/>
                                </a:rPr>
                                <m:t>2</m:t>
                              </m:r>
                            </m:sup>
                          </m:sSup>
                        </m:den>
                      </m:f>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𝑚</m:t>
                          </m:r>
                          <m:sSup>
                            <m:sSupPr>
                              <m:ctrlPr>
                                <a:rPr lang="en-US" altLang="zh-CN" sz="1600" b="0" i="1" smtClean="0">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𝑒</m:t>
                              </m:r>
                            </m:e>
                            <m:sup>
                              <m:r>
                                <a:rPr lang="en-US" altLang="zh-CN" sz="1600" b="0" i="1" smtClean="0">
                                  <a:latin typeface="Cambria Math" panose="02040503050406030204" pitchFamily="18" charset="0"/>
                                  <a:ea typeface="楷体" panose="02010609060101010101" pitchFamily="49" charset="-122"/>
                                </a:rPr>
                                <m:t>4</m:t>
                              </m:r>
                            </m:sup>
                          </m:sSup>
                        </m:num>
                        <m:den>
                          <m:sSubSup>
                            <m:sSubSupPr>
                              <m:ctrlPr>
                                <a:rPr lang="en-US" altLang="zh-CN" sz="1600" b="0" i="1" smtClean="0">
                                  <a:latin typeface="Cambria Math" panose="02040503050406030204" pitchFamily="18" charset="0"/>
                                  <a:ea typeface="楷体" panose="02010609060101010101" pitchFamily="49" charset="-122"/>
                                </a:rPr>
                              </m:ctrlPr>
                            </m:sSubSupPr>
                            <m:e>
                              <m:r>
                                <a:rPr lang="en-US" altLang="zh-CN" sz="1600" b="0" i="1" smtClean="0">
                                  <a:latin typeface="Cambria Math" panose="02040503050406030204" pitchFamily="18" charset="0"/>
                                  <a:ea typeface="楷体" panose="02010609060101010101" pitchFamily="49" charset="-122"/>
                                </a:rPr>
                                <m:t>8</m:t>
                              </m:r>
                              <m:r>
                                <a:rPr lang="zh-CN" altLang="en-US" sz="1600" b="0" i="1" smtClean="0">
                                  <a:latin typeface="Cambria Math" panose="02040503050406030204" pitchFamily="18" charset="0"/>
                                  <a:ea typeface="楷体" panose="02010609060101010101" pitchFamily="49" charset="-122"/>
                                </a:rPr>
                                <m:t>𝜀</m:t>
                              </m:r>
                            </m:e>
                            <m:sub>
                              <m:r>
                                <a:rPr lang="en-US" altLang="zh-CN" sz="1600" b="0" i="1" smtClean="0">
                                  <a:latin typeface="Cambria Math" panose="02040503050406030204" pitchFamily="18" charset="0"/>
                                  <a:ea typeface="楷体" panose="02010609060101010101" pitchFamily="49" charset="-122"/>
                                </a:rPr>
                                <m:t>0</m:t>
                              </m:r>
                            </m:sub>
                            <m:sup>
                              <m:r>
                                <a:rPr lang="en-US" altLang="zh-CN" sz="1600" b="0" i="1" smtClean="0">
                                  <a:latin typeface="Cambria Math" panose="02040503050406030204" pitchFamily="18" charset="0"/>
                                  <a:ea typeface="楷体" panose="02010609060101010101" pitchFamily="49" charset="-122"/>
                                </a:rPr>
                                <m:t>2</m:t>
                              </m:r>
                            </m:sup>
                          </m:sSubSup>
                          <m:sSup>
                            <m:sSupPr>
                              <m:ctrlPr>
                                <a:rPr lang="en-US" altLang="zh-CN" sz="1600" b="0" i="1" smtClean="0">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h</m:t>
                              </m:r>
                            </m:e>
                            <m:sup>
                              <m:r>
                                <a:rPr lang="en-US" altLang="zh-CN" sz="1600" b="0" i="1" smtClean="0">
                                  <a:latin typeface="Cambria Math" panose="02040503050406030204" pitchFamily="18" charset="0"/>
                                  <a:ea typeface="楷体" panose="02010609060101010101" pitchFamily="49" charset="-122"/>
                                </a:rPr>
                                <m:t>2</m:t>
                              </m:r>
                            </m:sup>
                          </m:sSup>
                        </m:den>
                      </m:f>
                      <m:r>
                        <a:rPr lang="en-US" altLang="zh-CN" sz="1600" b="0" i="1" smtClean="0">
                          <a:latin typeface="Cambria Math" panose="02040503050406030204" pitchFamily="18" charset="0"/>
                          <a:ea typeface="楷体" panose="02010609060101010101" pitchFamily="49" charset="-122"/>
                        </a:rPr>
                        <m:t>=</m:t>
                      </m:r>
                      <m:r>
                        <a:rPr lang="en-US" altLang="zh-CN" sz="1600" i="1">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1</m:t>
                          </m:r>
                        </m:num>
                        <m:den>
                          <m:sSup>
                            <m:sSupPr>
                              <m:ctrlPr>
                                <a:rPr lang="en-US" altLang="zh-CN" sz="1600" i="1">
                                  <a:latin typeface="Cambria Math" panose="02040503050406030204" pitchFamily="18" charset="0"/>
                                  <a:ea typeface="楷体" panose="02010609060101010101" pitchFamily="49" charset="-122"/>
                                </a:rPr>
                              </m:ctrlPr>
                            </m:sSupPr>
                            <m:e>
                              <m:r>
                                <a:rPr lang="en-US" altLang="zh-CN" sz="1600" i="1">
                                  <a:latin typeface="Cambria Math" panose="02040503050406030204" pitchFamily="18" charset="0"/>
                                  <a:ea typeface="楷体" panose="02010609060101010101" pitchFamily="49" charset="-122"/>
                                </a:rPr>
                                <m:t>𝑛</m:t>
                              </m:r>
                            </m:e>
                            <m:sup>
                              <m:r>
                                <a:rPr lang="en-US" altLang="zh-CN" sz="1600" i="1">
                                  <a:latin typeface="Cambria Math" panose="02040503050406030204" pitchFamily="18" charset="0"/>
                                  <a:ea typeface="楷体" panose="02010609060101010101" pitchFamily="49" charset="-122"/>
                                </a:rPr>
                                <m:t>2</m:t>
                              </m:r>
                            </m:sup>
                          </m:sSup>
                        </m:den>
                      </m:f>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𝐸</m:t>
                          </m:r>
                        </m:e>
                        <m:sub>
                          <m:r>
                            <a:rPr lang="en-US" altLang="zh-CN" sz="1600" b="0" i="1" smtClean="0">
                              <a:latin typeface="Cambria Math" panose="02040503050406030204" pitchFamily="18" charset="0"/>
                              <a:ea typeface="楷体" panose="02010609060101010101" pitchFamily="49" charset="-122"/>
                            </a:rPr>
                            <m:t>1</m:t>
                          </m:r>
                        </m:sub>
                      </m:sSub>
                    </m:oMath>
                  </a14:m>
                  <a:endParaRPr lang="zh-CN" altLang="en-US" sz="1600" dirty="0">
                    <a:latin typeface="楷体" panose="02010609060101010101" pitchFamily="49" charset="-122"/>
                    <a:ea typeface="楷体" panose="02010609060101010101" pitchFamily="49" charset="-122"/>
                  </a:endParaRPr>
                </a:p>
              </p:txBody>
            </p:sp>
          </mc:Choice>
          <mc:Fallback xmlns="">
            <p:sp>
              <p:nvSpPr>
                <p:cNvPr id="42" name="文本框 41">
                  <a:extLst>
                    <a:ext uri="{FF2B5EF4-FFF2-40B4-BE49-F238E27FC236}">
                      <a16:creationId xmlns:a16="http://schemas.microsoft.com/office/drawing/2014/main" id="{4595377A-F6BA-4A43-B940-FB98EFBD6496}"/>
                    </a:ext>
                  </a:extLst>
                </p:cNvPr>
                <p:cNvSpPr txBox="1">
                  <a:spLocks noRot="1" noChangeAspect="1" noMove="1" noResize="1" noEditPoints="1" noAdjustHandles="1" noChangeArrowheads="1" noChangeShapeType="1" noTextEdit="1"/>
                </p:cNvSpPr>
                <p:nvPr/>
              </p:nvSpPr>
              <p:spPr>
                <a:xfrm>
                  <a:off x="2687115" y="3008156"/>
                  <a:ext cx="4451355" cy="516295"/>
                </a:xfrm>
                <a:prstGeom prst="rect">
                  <a:avLst/>
                </a:prstGeom>
                <a:blipFill>
                  <a:blip r:embed="rId8"/>
                  <a:stretch>
                    <a:fillRect l="-822"/>
                  </a:stretch>
                </a:blipFill>
              </p:spPr>
              <p:txBody>
                <a:bodyPr/>
                <a:lstStyle/>
                <a:p>
                  <a:r>
                    <a:rPr lang="zh-CN" altLang="en-US">
                      <a:noFill/>
                    </a:rPr>
                    <a:t> </a:t>
                  </a:r>
                </a:p>
              </p:txBody>
            </p:sp>
          </mc:Fallback>
        </mc:AlternateContent>
        <p:cxnSp>
          <p:nvCxnSpPr>
            <p:cNvPr id="80" name="直接连接符 79">
              <a:extLst>
                <a:ext uri="{FF2B5EF4-FFF2-40B4-BE49-F238E27FC236}">
                  <a16:creationId xmlns:a16="http://schemas.microsoft.com/office/drawing/2014/main" id="{3C2F136D-DEA8-444A-9976-FD1D4F631A26}"/>
                </a:ext>
              </a:extLst>
            </p:cNvPr>
            <p:cNvCxnSpPr/>
            <p:nvPr/>
          </p:nvCxnSpPr>
          <p:spPr>
            <a:xfrm>
              <a:off x="7218888" y="3069464"/>
              <a:ext cx="0" cy="380594"/>
            </a:xfrm>
            <a:prstGeom prst="line">
              <a:avLst/>
            </a:prstGeom>
            <a:ln w="1905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213E9B5E-7432-4AC3-AC7D-3579FCFEDDB3}"/>
                    </a:ext>
                  </a:extLst>
                </p:cNvPr>
                <p:cNvSpPr txBox="1"/>
                <p:nvPr/>
              </p:nvSpPr>
              <p:spPr>
                <a:xfrm>
                  <a:off x="7335379" y="3090485"/>
                  <a:ext cx="1400338"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600" b="0" i="1" smtClean="0">
                            <a:latin typeface="Cambria Math" panose="02040503050406030204" pitchFamily="18" charset="0"/>
                            <a:ea typeface="楷体" panose="02010609060101010101" pitchFamily="49" charset="-122"/>
                          </a:rPr>
                          <m:t> </m:t>
                        </m:r>
                        <m:r>
                          <a:rPr lang="en-US" altLang="zh-CN" sz="1600" b="0" i="1" smtClean="0">
                            <a:latin typeface="Cambria Math" panose="02040503050406030204" pitchFamily="18" charset="0"/>
                            <a:ea typeface="楷体" panose="02010609060101010101" pitchFamily="49" charset="-122"/>
                          </a:rPr>
                          <m:t>𝑛</m:t>
                        </m:r>
                        <m:r>
                          <a:rPr lang="en-US" altLang="zh-CN" sz="1600" b="0" i="1" smtClean="0">
                            <a:latin typeface="Cambria Math" panose="02040503050406030204" pitchFamily="18" charset="0"/>
                            <a:ea typeface="楷体" panose="02010609060101010101" pitchFamily="49" charset="-122"/>
                          </a:rPr>
                          <m:t>=1,2,3,⋯</m:t>
                        </m:r>
                      </m:oMath>
                    </m:oMathPara>
                  </a14:m>
                  <a:endParaRPr lang="zh-CN" altLang="en-US" sz="1600" dirty="0"/>
                </a:p>
              </p:txBody>
            </p:sp>
          </mc:Choice>
          <mc:Fallback xmlns="">
            <p:sp>
              <p:nvSpPr>
                <p:cNvPr id="82" name="文本框 81">
                  <a:extLst>
                    <a:ext uri="{FF2B5EF4-FFF2-40B4-BE49-F238E27FC236}">
                      <a16:creationId xmlns:a16="http://schemas.microsoft.com/office/drawing/2014/main" id="{213E9B5E-7432-4AC3-AC7D-3579FCFEDDB3}"/>
                    </a:ext>
                  </a:extLst>
                </p:cNvPr>
                <p:cNvSpPr txBox="1">
                  <a:spLocks noRot="1" noChangeAspect="1" noMove="1" noResize="1" noEditPoints="1" noAdjustHandles="1" noChangeArrowheads="1" noChangeShapeType="1" noTextEdit="1"/>
                </p:cNvSpPr>
                <p:nvPr/>
              </p:nvSpPr>
              <p:spPr>
                <a:xfrm>
                  <a:off x="7335379" y="3090485"/>
                  <a:ext cx="1400338"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D1A4E4D4-EEE8-42C1-AEBD-31A59A50FFA6}"/>
                    </a:ext>
                  </a:extLst>
                </p:cNvPr>
                <p:cNvSpPr txBox="1"/>
                <p:nvPr/>
              </p:nvSpPr>
              <p:spPr>
                <a:xfrm>
                  <a:off x="2693825" y="3680563"/>
                  <a:ext cx="4444646" cy="390492"/>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决定电子的绕核旋转角动量，</a:t>
                  </a:r>
                  <a14:m>
                    <m:oMath xmlns:m="http://schemas.openxmlformats.org/officeDocument/2006/math">
                      <m:r>
                        <a:rPr lang="en-US" altLang="zh-CN" sz="1600" b="0" i="1" smtClean="0">
                          <a:latin typeface="Cambria Math" panose="02040503050406030204" pitchFamily="18" charset="0"/>
                          <a:ea typeface="楷体" panose="02010609060101010101" pitchFamily="49" charset="-122"/>
                        </a:rPr>
                        <m:t>𝐿</m:t>
                      </m:r>
                      <m:r>
                        <a:rPr lang="en-US" altLang="zh-CN" sz="1600" b="0" i="1" smtClean="0">
                          <a:latin typeface="Cambria Math" panose="02040503050406030204" pitchFamily="18" charset="0"/>
                          <a:ea typeface="楷体" panose="02010609060101010101" pitchFamily="49" charset="-122"/>
                        </a:rPr>
                        <m:t>=</m:t>
                      </m:r>
                      <m:rad>
                        <m:radPr>
                          <m:degHide m:val="on"/>
                          <m:ctrlPr>
                            <a:rPr lang="en-US" altLang="zh-CN" sz="1600" b="0" i="1" smtClean="0">
                              <a:latin typeface="Cambria Math" panose="02040503050406030204" pitchFamily="18" charset="0"/>
                              <a:ea typeface="楷体" panose="02010609060101010101" pitchFamily="49" charset="-122"/>
                            </a:rPr>
                          </m:ctrlPr>
                        </m:radPr>
                        <m:deg/>
                        <m:e>
                          <m:r>
                            <a:rPr lang="en-US" altLang="zh-CN" sz="1600" b="0" i="1" smtClean="0">
                              <a:latin typeface="Cambria Math" panose="02040503050406030204" pitchFamily="18" charset="0"/>
                              <a:ea typeface="楷体" panose="02010609060101010101" pitchFamily="49" charset="-122"/>
                            </a:rPr>
                            <m:t>𝑙</m:t>
                          </m:r>
                          <m:r>
                            <a:rPr lang="en-US" altLang="zh-CN" sz="1600" b="0" i="1" smtClean="0">
                              <a:latin typeface="Cambria Math" panose="02040503050406030204" pitchFamily="18" charset="0"/>
                              <a:ea typeface="楷体" panose="02010609060101010101" pitchFamily="49" charset="-122"/>
                            </a:rPr>
                            <m:t>(</m:t>
                          </m:r>
                          <m:r>
                            <a:rPr lang="en-US" altLang="zh-CN" sz="1600" b="0" i="1" smtClean="0">
                              <a:latin typeface="Cambria Math" panose="02040503050406030204" pitchFamily="18" charset="0"/>
                              <a:ea typeface="楷体" panose="02010609060101010101" pitchFamily="49" charset="-122"/>
                            </a:rPr>
                            <m:t>𝑙</m:t>
                          </m:r>
                          <m:r>
                            <a:rPr lang="en-US" altLang="zh-CN" sz="1600" b="0" i="1" smtClean="0">
                              <a:latin typeface="Cambria Math" panose="02040503050406030204" pitchFamily="18" charset="0"/>
                              <a:ea typeface="楷体" panose="02010609060101010101" pitchFamily="49" charset="-122"/>
                            </a:rPr>
                            <m:t>+1)</m:t>
                          </m:r>
                        </m:e>
                      </m:rad>
                      <m:r>
                        <a:rPr lang="en-US" altLang="zh-CN" sz="1600" b="0" i="1" smtClean="0">
                          <a:latin typeface="Cambria Math" panose="02040503050406030204" pitchFamily="18" charset="0"/>
                          <a:ea typeface="Cambria Math" panose="02040503050406030204" pitchFamily="18" charset="0"/>
                        </a:rPr>
                        <m:t>ℏ</m:t>
                      </m:r>
                    </m:oMath>
                  </a14:m>
                  <a:endParaRPr lang="zh-CN" altLang="en-US" sz="1600" dirty="0">
                    <a:latin typeface="楷体" panose="02010609060101010101" pitchFamily="49" charset="-122"/>
                    <a:ea typeface="楷体" panose="02010609060101010101" pitchFamily="49" charset="-122"/>
                  </a:endParaRPr>
                </a:p>
              </p:txBody>
            </p:sp>
          </mc:Choice>
          <mc:Fallback xmlns="">
            <p:sp>
              <p:nvSpPr>
                <p:cNvPr id="83" name="文本框 82">
                  <a:extLst>
                    <a:ext uri="{FF2B5EF4-FFF2-40B4-BE49-F238E27FC236}">
                      <a16:creationId xmlns:a16="http://schemas.microsoft.com/office/drawing/2014/main" id="{D1A4E4D4-EEE8-42C1-AEBD-31A59A50FFA6}"/>
                    </a:ext>
                  </a:extLst>
                </p:cNvPr>
                <p:cNvSpPr txBox="1">
                  <a:spLocks noRot="1" noChangeAspect="1" noMove="1" noResize="1" noEditPoints="1" noAdjustHandles="1" noChangeArrowheads="1" noChangeShapeType="1" noTextEdit="1"/>
                </p:cNvSpPr>
                <p:nvPr/>
              </p:nvSpPr>
              <p:spPr>
                <a:xfrm>
                  <a:off x="2693825" y="3680563"/>
                  <a:ext cx="4444646" cy="390492"/>
                </a:xfrm>
                <a:prstGeom prst="rect">
                  <a:avLst/>
                </a:prstGeom>
                <a:blipFill>
                  <a:blip r:embed="rId10"/>
                  <a:stretch>
                    <a:fillRect l="-823" b="-12500"/>
                  </a:stretch>
                </a:blipFill>
              </p:spPr>
              <p:txBody>
                <a:bodyPr/>
                <a:lstStyle/>
                <a:p>
                  <a:r>
                    <a:rPr lang="zh-CN" altLang="en-US">
                      <a:noFill/>
                    </a:rPr>
                    <a:t> </a:t>
                  </a:r>
                </a:p>
              </p:txBody>
            </p:sp>
          </mc:Fallback>
        </mc:AlternateContent>
        <p:cxnSp>
          <p:nvCxnSpPr>
            <p:cNvPr id="84" name="直接连接符 83">
              <a:extLst>
                <a:ext uri="{FF2B5EF4-FFF2-40B4-BE49-F238E27FC236}">
                  <a16:creationId xmlns:a16="http://schemas.microsoft.com/office/drawing/2014/main" id="{0EA99566-4F34-4E71-9310-117D6D3795FF}"/>
                </a:ext>
              </a:extLst>
            </p:cNvPr>
            <p:cNvCxnSpPr/>
            <p:nvPr/>
          </p:nvCxnSpPr>
          <p:spPr>
            <a:xfrm>
              <a:off x="7218888" y="3686444"/>
              <a:ext cx="0" cy="380594"/>
            </a:xfrm>
            <a:prstGeom prst="line">
              <a:avLst/>
            </a:prstGeom>
            <a:ln w="1905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0EC21302-76D1-41A7-A585-73B98C9338BE}"/>
                    </a:ext>
                  </a:extLst>
                </p:cNvPr>
                <p:cNvSpPr txBox="1"/>
                <p:nvPr/>
              </p:nvSpPr>
              <p:spPr>
                <a:xfrm>
                  <a:off x="7335378" y="3692046"/>
                  <a:ext cx="4349163" cy="338554"/>
                </a:xfrm>
                <a:prstGeom prst="rect">
                  <a:avLst/>
                </a:prstGeom>
                <a:noFill/>
              </p:spPr>
              <p:txBody>
                <a:bodyPr wrap="square">
                  <a:spAutoFit/>
                </a:bodyPr>
                <a:lstStyle/>
                <a:p>
                  <a14:m>
                    <m:oMath xmlns:m="http://schemas.openxmlformats.org/officeDocument/2006/math">
                      <m:r>
                        <a:rPr lang="en-US" altLang="zh-CN" sz="1600" b="0" i="1" smtClean="0">
                          <a:latin typeface="Cambria Math" panose="02040503050406030204" pitchFamily="18" charset="0"/>
                          <a:ea typeface="楷体" panose="02010609060101010101" pitchFamily="49" charset="-122"/>
                        </a:rPr>
                        <m:t> </m:t>
                      </m:r>
                      <m:r>
                        <a:rPr lang="en-US" altLang="zh-CN" sz="1600" b="0" i="1" smtClean="0">
                          <a:latin typeface="Cambria Math" panose="02040503050406030204" pitchFamily="18" charset="0"/>
                          <a:ea typeface="楷体" panose="02010609060101010101" pitchFamily="49" charset="-122"/>
                        </a:rPr>
                        <m:t>𝑙</m:t>
                      </m:r>
                      <m:r>
                        <a:rPr lang="en-US" altLang="zh-CN" sz="1600" b="0" i="1" smtClean="0">
                          <a:latin typeface="Cambria Math" panose="02040503050406030204" pitchFamily="18" charset="0"/>
                          <a:ea typeface="楷体" panose="02010609060101010101" pitchFamily="49" charset="-122"/>
                        </a:rPr>
                        <m:t>=0,1,2,⋯,</m:t>
                      </m:r>
                      <m:r>
                        <a:rPr lang="en-US" altLang="zh-CN" sz="1600" b="0" i="1" smtClean="0">
                          <a:latin typeface="Cambria Math" panose="02040503050406030204" pitchFamily="18" charset="0"/>
                          <a:ea typeface="楷体" panose="02010609060101010101" pitchFamily="49" charset="-122"/>
                        </a:rPr>
                        <m:t>𝑛</m:t>
                      </m:r>
                      <m:r>
                        <a:rPr lang="en-US" altLang="zh-CN" sz="1600" b="0" i="1" smtClean="0">
                          <a:latin typeface="Cambria Math" panose="02040503050406030204" pitchFamily="18" charset="0"/>
                          <a:ea typeface="楷体" panose="02010609060101010101" pitchFamily="49" charset="-122"/>
                        </a:rPr>
                        <m:t>−1</m:t>
                      </m:r>
                    </m:oMath>
                  </a14:m>
                  <a:r>
                    <a:rPr lang="zh-CN" altLang="en-US" sz="1050" dirty="0">
                      <a:latin typeface="楷体" panose="02010609060101010101" pitchFamily="49" charset="-122"/>
                      <a:ea typeface="楷体" panose="02010609060101010101" pitchFamily="49" charset="-122"/>
                    </a:rPr>
                    <a:t>  处于</a:t>
                  </a:r>
                  <a14:m>
                    <m:oMath xmlns:m="http://schemas.openxmlformats.org/officeDocument/2006/math">
                      <m:r>
                        <a:rPr lang="en-US" altLang="zh-CN" sz="1050" i="1" dirty="0" smtClean="0">
                          <a:latin typeface="Cambria Math" panose="02040503050406030204" pitchFamily="18" charset="0"/>
                          <a:ea typeface="楷体" panose="02010609060101010101" pitchFamily="49" charset="-122"/>
                        </a:rPr>
                        <m:t>𝑛</m:t>
                      </m:r>
                    </m:oMath>
                  </a14:m>
                  <a:r>
                    <a:rPr lang="zh-CN" altLang="en-US" sz="1050" dirty="0">
                      <a:latin typeface="楷体" panose="02010609060101010101" pitchFamily="49" charset="-122"/>
                      <a:ea typeface="楷体" panose="02010609060101010101" pitchFamily="49" charset="-122"/>
                    </a:rPr>
                    <a:t>能级的电子有</a:t>
                  </a:r>
                  <a14:m>
                    <m:oMath xmlns:m="http://schemas.openxmlformats.org/officeDocument/2006/math">
                      <m:r>
                        <a:rPr lang="en-US" altLang="zh-CN" sz="1050" i="1" dirty="0" smtClean="0">
                          <a:latin typeface="Cambria Math" panose="02040503050406030204" pitchFamily="18" charset="0"/>
                          <a:ea typeface="楷体" panose="02010609060101010101" pitchFamily="49" charset="-122"/>
                        </a:rPr>
                        <m:t>𝑛</m:t>
                      </m:r>
                    </m:oMath>
                  </a14:m>
                  <a:r>
                    <a:rPr lang="zh-CN" altLang="en-US" sz="1050" dirty="0">
                      <a:latin typeface="楷体" panose="02010609060101010101" pitchFamily="49" charset="-122"/>
                      <a:ea typeface="楷体" panose="02010609060101010101" pitchFamily="49" charset="-122"/>
                    </a:rPr>
                    <a:t>种可能的角动量</a:t>
                  </a:r>
                  <a:endParaRPr lang="zh-CN" altLang="en-US" sz="1600" dirty="0">
                    <a:latin typeface="楷体" panose="02010609060101010101" pitchFamily="49" charset="-122"/>
                    <a:ea typeface="楷体" panose="02010609060101010101" pitchFamily="49" charset="-122"/>
                  </a:endParaRPr>
                </a:p>
              </p:txBody>
            </p:sp>
          </mc:Choice>
          <mc:Fallback xmlns="">
            <p:sp>
              <p:nvSpPr>
                <p:cNvPr id="85" name="文本框 84">
                  <a:extLst>
                    <a:ext uri="{FF2B5EF4-FFF2-40B4-BE49-F238E27FC236}">
                      <a16:creationId xmlns:a16="http://schemas.microsoft.com/office/drawing/2014/main" id="{0EC21302-76D1-41A7-A585-73B98C9338BE}"/>
                    </a:ext>
                  </a:extLst>
                </p:cNvPr>
                <p:cNvSpPr txBox="1">
                  <a:spLocks noRot="1" noChangeAspect="1" noMove="1" noResize="1" noEditPoints="1" noAdjustHandles="1" noChangeArrowheads="1" noChangeShapeType="1" noTextEdit="1"/>
                </p:cNvSpPr>
                <p:nvPr/>
              </p:nvSpPr>
              <p:spPr>
                <a:xfrm>
                  <a:off x="7335378" y="3692046"/>
                  <a:ext cx="4349163" cy="338554"/>
                </a:xfrm>
                <a:prstGeom prst="rect">
                  <a:avLst/>
                </a:prstGeom>
                <a:blipFill>
                  <a:blip r:embed="rId11"/>
                  <a:stretch>
                    <a:fillRect b="-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2201C664-52BD-4FAD-B62A-FF40FCE36405}"/>
                    </a:ext>
                  </a:extLst>
                </p:cNvPr>
                <p:cNvSpPr txBox="1"/>
                <p:nvPr/>
              </p:nvSpPr>
              <p:spPr>
                <a:xfrm>
                  <a:off x="2693825" y="4297977"/>
                  <a:ext cx="4444646"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决定电子的绕核角动量空间取向，</a:t>
                  </a:r>
                  <a14:m>
                    <m:oMath xmlns:m="http://schemas.openxmlformats.org/officeDocument/2006/math">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𝐿</m:t>
                          </m:r>
                        </m:e>
                        <m:sub>
                          <m:r>
                            <a:rPr lang="en-US" altLang="zh-CN" sz="1600" b="0" i="1" smtClean="0">
                              <a:latin typeface="Cambria Math" panose="02040503050406030204" pitchFamily="18" charset="0"/>
                              <a:ea typeface="楷体" panose="02010609060101010101" pitchFamily="49" charset="-122"/>
                            </a:rPr>
                            <m:t>𝑧</m:t>
                          </m:r>
                        </m:sub>
                      </m:sSub>
                      <m:r>
                        <a:rPr lang="en-US" altLang="zh-CN" sz="1600" b="0" i="1" smtClean="0">
                          <a:latin typeface="Cambria Math" panose="02040503050406030204" pitchFamily="18" charset="0"/>
                          <a:ea typeface="楷体" panose="02010609060101010101" pitchFamily="49" charset="-122"/>
                        </a:rPr>
                        <m:t>=</m:t>
                      </m:r>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𝑚</m:t>
                          </m:r>
                        </m:e>
                        <m:sub>
                          <m:r>
                            <a:rPr lang="en-US" altLang="zh-CN" sz="1600" b="0" i="1" smtClean="0">
                              <a:latin typeface="Cambria Math" panose="02040503050406030204" pitchFamily="18" charset="0"/>
                              <a:ea typeface="楷体" panose="02010609060101010101" pitchFamily="49" charset="-122"/>
                            </a:rPr>
                            <m:t>𝑙</m:t>
                          </m:r>
                        </m:sub>
                      </m:sSub>
                      <m:r>
                        <a:rPr lang="en-US" altLang="zh-CN" sz="1600" b="0" i="1" smtClean="0">
                          <a:latin typeface="Cambria Math" panose="02040503050406030204" pitchFamily="18" charset="0"/>
                          <a:ea typeface="Cambria Math" panose="02040503050406030204" pitchFamily="18" charset="0"/>
                        </a:rPr>
                        <m:t>ℏ</m:t>
                      </m:r>
                    </m:oMath>
                  </a14:m>
                  <a:endParaRPr lang="zh-CN" altLang="en-US" sz="1600" dirty="0">
                    <a:latin typeface="楷体" panose="02010609060101010101" pitchFamily="49" charset="-122"/>
                    <a:ea typeface="楷体" panose="02010609060101010101" pitchFamily="49" charset="-122"/>
                  </a:endParaRPr>
                </a:p>
              </p:txBody>
            </p:sp>
          </mc:Choice>
          <mc:Fallback xmlns="">
            <p:sp>
              <p:nvSpPr>
                <p:cNvPr id="86" name="文本框 85">
                  <a:extLst>
                    <a:ext uri="{FF2B5EF4-FFF2-40B4-BE49-F238E27FC236}">
                      <a16:creationId xmlns:a16="http://schemas.microsoft.com/office/drawing/2014/main" id="{2201C664-52BD-4FAD-B62A-FF40FCE36405}"/>
                    </a:ext>
                  </a:extLst>
                </p:cNvPr>
                <p:cNvSpPr txBox="1">
                  <a:spLocks noRot="1" noChangeAspect="1" noMove="1" noResize="1" noEditPoints="1" noAdjustHandles="1" noChangeArrowheads="1" noChangeShapeType="1" noTextEdit="1"/>
                </p:cNvSpPr>
                <p:nvPr/>
              </p:nvSpPr>
              <p:spPr>
                <a:xfrm>
                  <a:off x="2693825" y="4297977"/>
                  <a:ext cx="4444646" cy="338554"/>
                </a:xfrm>
                <a:prstGeom prst="rect">
                  <a:avLst/>
                </a:prstGeom>
                <a:blipFill>
                  <a:blip r:embed="rId12"/>
                  <a:stretch>
                    <a:fillRect l="-823" t="-7143" b="-19643"/>
                  </a:stretch>
                </a:blipFill>
              </p:spPr>
              <p:txBody>
                <a:bodyPr/>
                <a:lstStyle/>
                <a:p>
                  <a:r>
                    <a:rPr lang="zh-CN" altLang="en-US">
                      <a:noFill/>
                    </a:rPr>
                    <a:t> </a:t>
                  </a:r>
                </a:p>
              </p:txBody>
            </p:sp>
          </mc:Fallback>
        </mc:AlternateContent>
        <p:cxnSp>
          <p:nvCxnSpPr>
            <p:cNvPr id="87" name="直接连接符 86">
              <a:extLst>
                <a:ext uri="{FF2B5EF4-FFF2-40B4-BE49-F238E27FC236}">
                  <a16:creationId xmlns:a16="http://schemas.microsoft.com/office/drawing/2014/main" id="{8B478432-607B-4D36-BB0F-D7E349F93327}"/>
                </a:ext>
              </a:extLst>
            </p:cNvPr>
            <p:cNvCxnSpPr/>
            <p:nvPr/>
          </p:nvCxnSpPr>
          <p:spPr>
            <a:xfrm>
              <a:off x="7218888" y="4290617"/>
              <a:ext cx="0" cy="380594"/>
            </a:xfrm>
            <a:prstGeom prst="line">
              <a:avLst/>
            </a:prstGeom>
            <a:ln w="1905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AB7D6F-3969-4ADA-944D-3214FE6CFF55}"/>
                    </a:ext>
                  </a:extLst>
                </p:cNvPr>
                <p:cNvSpPr txBox="1"/>
                <p:nvPr/>
              </p:nvSpPr>
              <p:spPr>
                <a:xfrm>
                  <a:off x="7335377" y="4284108"/>
                  <a:ext cx="4349163" cy="332912"/>
                </a:xfrm>
                <a:prstGeom prst="rect">
                  <a:avLst/>
                </a:prstGeom>
                <a:noFill/>
              </p:spPr>
              <p:txBody>
                <a:bodyPr wrap="square">
                  <a:spAutoFit/>
                </a:bodyPr>
                <a:lstStyle/>
                <a:p>
                  <a14:m>
                    <m:oMath xmlns:m="http://schemas.openxmlformats.org/officeDocument/2006/math">
                      <m:r>
                        <a:rPr lang="en-US" altLang="zh-CN" sz="1600" b="0" i="1" smtClean="0">
                          <a:latin typeface="Cambria Math" panose="02040503050406030204" pitchFamily="18" charset="0"/>
                          <a:ea typeface="楷体" panose="02010609060101010101" pitchFamily="49" charset="-122"/>
                        </a:rPr>
                        <m:t> </m:t>
                      </m:r>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𝑚</m:t>
                          </m:r>
                        </m:e>
                        <m:sub>
                          <m:r>
                            <a:rPr lang="en-US" altLang="zh-CN" sz="1600" b="0" i="1" smtClean="0">
                              <a:latin typeface="Cambria Math" panose="02040503050406030204" pitchFamily="18" charset="0"/>
                              <a:ea typeface="楷体" panose="02010609060101010101" pitchFamily="49" charset="-122"/>
                            </a:rPr>
                            <m:t>𝑙</m:t>
                          </m:r>
                        </m:sub>
                      </m:sSub>
                      <m:r>
                        <a:rPr lang="en-US" altLang="zh-CN" sz="1600" b="0" i="1" smtClean="0">
                          <a:latin typeface="Cambria Math" panose="02040503050406030204" pitchFamily="18" charset="0"/>
                          <a:ea typeface="楷体" panose="02010609060101010101" pitchFamily="49" charset="-122"/>
                        </a:rPr>
                        <m:t>=0,±1,±2,⋯,±</m:t>
                      </m:r>
                      <m:r>
                        <a:rPr lang="en-US" altLang="zh-CN" sz="1600" b="0" i="1" smtClean="0">
                          <a:latin typeface="Cambria Math" panose="02040503050406030204" pitchFamily="18" charset="0"/>
                          <a:ea typeface="楷体" panose="02010609060101010101" pitchFamily="49" charset="-122"/>
                        </a:rPr>
                        <m:t>𝑙</m:t>
                      </m:r>
                    </m:oMath>
                  </a14:m>
                  <a:r>
                    <a:rPr lang="zh-CN" altLang="en-US" sz="1050" dirty="0">
                      <a:latin typeface="楷体" panose="02010609060101010101" pitchFamily="49" charset="-122"/>
                      <a:ea typeface="楷体" panose="02010609060101010101" pitchFamily="49" charset="-122"/>
                    </a:rPr>
                    <a:t>  分量可正可负，且不大于角动量</a:t>
                  </a:r>
                  <a:endParaRPr lang="zh-CN" altLang="en-US" sz="1600" dirty="0">
                    <a:latin typeface="楷体" panose="02010609060101010101" pitchFamily="49" charset="-122"/>
                    <a:ea typeface="楷体" panose="02010609060101010101" pitchFamily="49" charset="-122"/>
                  </a:endParaRPr>
                </a:p>
              </p:txBody>
            </p:sp>
          </mc:Choice>
          <mc:Fallback xmlns="">
            <p:sp>
              <p:nvSpPr>
                <p:cNvPr id="88" name="文本框 87">
                  <a:extLst>
                    <a:ext uri="{FF2B5EF4-FFF2-40B4-BE49-F238E27FC236}">
                      <a16:creationId xmlns:a16="http://schemas.microsoft.com/office/drawing/2014/main" id="{5DAB7D6F-3969-4ADA-944D-3214FE6CFF55}"/>
                    </a:ext>
                  </a:extLst>
                </p:cNvPr>
                <p:cNvSpPr txBox="1">
                  <a:spLocks noRot="1" noChangeAspect="1" noMove="1" noResize="1" noEditPoints="1" noAdjustHandles="1" noChangeArrowheads="1" noChangeShapeType="1" noTextEdit="1"/>
                </p:cNvSpPr>
                <p:nvPr/>
              </p:nvSpPr>
              <p:spPr>
                <a:xfrm>
                  <a:off x="7335377" y="4284108"/>
                  <a:ext cx="4349163" cy="332912"/>
                </a:xfrm>
                <a:prstGeom prst="rect">
                  <a:avLst/>
                </a:prstGeom>
                <a:blipFill>
                  <a:blip r:embed="rId13"/>
                  <a:stretch>
                    <a:fillRect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9EA0745C-AE7E-4450-9667-8B9D047EB600}"/>
                    </a:ext>
                  </a:extLst>
                </p:cNvPr>
                <p:cNvSpPr txBox="1"/>
                <p:nvPr/>
              </p:nvSpPr>
              <p:spPr>
                <a:xfrm>
                  <a:off x="2690469" y="4943174"/>
                  <a:ext cx="4444646"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决定电子的自旋角动量空间取向，</a:t>
                  </a:r>
                  <a14:m>
                    <m:oMath xmlns:m="http://schemas.openxmlformats.org/officeDocument/2006/math">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𝑆</m:t>
                          </m:r>
                        </m:e>
                        <m:sub>
                          <m:r>
                            <a:rPr lang="en-US" altLang="zh-CN" sz="1600" b="0" i="1" smtClean="0">
                              <a:latin typeface="Cambria Math" panose="02040503050406030204" pitchFamily="18" charset="0"/>
                              <a:ea typeface="楷体" panose="02010609060101010101" pitchFamily="49" charset="-122"/>
                            </a:rPr>
                            <m:t>𝑧</m:t>
                          </m:r>
                        </m:sub>
                      </m:sSub>
                      <m:r>
                        <a:rPr lang="en-US" altLang="zh-CN" sz="1600" b="0" i="1" smtClean="0">
                          <a:latin typeface="Cambria Math" panose="02040503050406030204" pitchFamily="18" charset="0"/>
                          <a:ea typeface="楷体" panose="02010609060101010101" pitchFamily="49" charset="-122"/>
                        </a:rPr>
                        <m:t>=</m:t>
                      </m:r>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𝑚</m:t>
                          </m:r>
                        </m:e>
                        <m:sub>
                          <m:r>
                            <a:rPr lang="en-US" altLang="zh-CN" sz="1600" b="0" i="1" smtClean="0">
                              <a:latin typeface="Cambria Math" panose="02040503050406030204" pitchFamily="18" charset="0"/>
                              <a:ea typeface="楷体" panose="02010609060101010101" pitchFamily="49" charset="-122"/>
                            </a:rPr>
                            <m:t>𝑠</m:t>
                          </m:r>
                        </m:sub>
                      </m:sSub>
                      <m:r>
                        <a:rPr lang="en-US" altLang="zh-CN" sz="1600" b="0" i="1" smtClean="0">
                          <a:latin typeface="Cambria Math" panose="02040503050406030204" pitchFamily="18" charset="0"/>
                          <a:ea typeface="Cambria Math" panose="02040503050406030204" pitchFamily="18" charset="0"/>
                        </a:rPr>
                        <m:t>ℏ</m:t>
                      </m:r>
                    </m:oMath>
                  </a14:m>
                  <a:endParaRPr lang="zh-CN" altLang="en-US" sz="1600" dirty="0">
                    <a:latin typeface="楷体" panose="02010609060101010101" pitchFamily="49" charset="-122"/>
                    <a:ea typeface="楷体" panose="02010609060101010101" pitchFamily="49" charset="-122"/>
                  </a:endParaRPr>
                </a:p>
              </p:txBody>
            </p:sp>
          </mc:Choice>
          <mc:Fallback xmlns="">
            <p:sp>
              <p:nvSpPr>
                <p:cNvPr id="89" name="文本框 88">
                  <a:extLst>
                    <a:ext uri="{FF2B5EF4-FFF2-40B4-BE49-F238E27FC236}">
                      <a16:creationId xmlns:a16="http://schemas.microsoft.com/office/drawing/2014/main" id="{9EA0745C-AE7E-4450-9667-8B9D047EB600}"/>
                    </a:ext>
                  </a:extLst>
                </p:cNvPr>
                <p:cNvSpPr txBox="1">
                  <a:spLocks noRot="1" noChangeAspect="1" noMove="1" noResize="1" noEditPoints="1" noAdjustHandles="1" noChangeArrowheads="1" noChangeShapeType="1" noTextEdit="1"/>
                </p:cNvSpPr>
                <p:nvPr/>
              </p:nvSpPr>
              <p:spPr>
                <a:xfrm>
                  <a:off x="2690469" y="4943174"/>
                  <a:ext cx="4444646" cy="338554"/>
                </a:xfrm>
                <a:prstGeom prst="rect">
                  <a:avLst/>
                </a:prstGeom>
                <a:blipFill>
                  <a:blip r:embed="rId14"/>
                  <a:stretch>
                    <a:fillRect l="-686" t="-7273" b="-21818"/>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9FA2FE48-1427-4F48-9476-A403AF794897}"/>
                </a:ext>
              </a:extLst>
            </p:cNvPr>
            <p:cNvCxnSpPr/>
            <p:nvPr/>
          </p:nvCxnSpPr>
          <p:spPr>
            <a:xfrm>
              <a:off x="7218888" y="4922342"/>
              <a:ext cx="0" cy="380594"/>
            </a:xfrm>
            <a:prstGeom prst="line">
              <a:avLst/>
            </a:prstGeom>
            <a:ln w="19050">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D0986113-0989-431C-8907-F3065F6A1CF5}"/>
                    </a:ext>
                  </a:extLst>
                </p:cNvPr>
                <p:cNvSpPr txBox="1"/>
                <p:nvPr/>
              </p:nvSpPr>
              <p:spPr>
                <a:xfrm>
                  <a:off x="7335972" y="4928846"/>
                  <a:ext cx="4349163" cy="356829"/>
                </a:xfrm>
                <a:prstGeom prst="rect">
                  <a:avLst/>
                </a:prstGeom>
                <a:noFill/>
              </p:spPr>
              <p:txBody>
                <a:bodyPr wrap="square">
                  <a:spAutoFit/>
                </a:bodyPr>
                <a:lstStyle/>
                <a:p>
                  <a14:m>
                    <m:oMath xmlns:m="http://schemas.openxmlformats.org/officeDocument/2006/math">
                      <m:r>
                        <a:rPr lang="en-US" altLang="zh-CN" sz="1600" b="0" i="1" smtClean="0">
                          <a:latin typeface="Cambria Math" panose="02040503050406030204" pitchFamily="18" charset="0"/>
                          <a:ea typeface="楷体" panose="02010609060101010101" pitchFamily="49" charset="-122"/>
                        </a:rPr>
                        <m:t> </m:t>
                      </m:r>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𝑚</m:t>
                          </m:r>
                        </m:e>
                        <m:sub>
                          <m:r>
                            <a:rPr lang="en-US" altLang="zh-CN" sz="1600" b="0" i="1" smtClean="0">
                              <a:latin typeface="Cambria Math" panose="02040503050406030204" pitchFamily="18" charset="0"/>
                              <a:ea typeface="楷体" panose="02010609060101010101" pitchFamily="49" charset="-122"/>
                            </a:rPr>
                            <m:t>𝑠</m:t>
                          </m:r>
                        </m:sub>
                      </m:sSub>
                      <m:r>
                        <a:rPr lang="en-US" altLang="zh-CN" sz="1600" b="0" i="1" smtClean="0">
                          <a:latin typeface="Cambria Math" panose="02040503050406030204" pitchFamily="18" charset="0"/>
                          <a:ea typeface="楷体" panose="02010609060101010101" pitchFamily="49" charset="-122"/>
                        </a:rPr>
                        <m:t>=±1/2</m:t>
                      </m:r>
                    </m:oMath>
                  </a14:m>
                  <a:r>
                    <a:rPr lang="zh-CN" altLang="en-US" sz="1050" dirty="0">
                      <a:latin typeface="楷体" panose="02010609060101010101" pitchFamily="49" charset="-122"/>
                      <a:ea typeface="楷体" panose="02010609060101010101" pitchFamily="49" charset="-122"/>
                    </a:rPr>
                    <a:t>  由施特恩</a:t>
                  </a:r>
                  <a:r>
                    <a:rPr lang="en-US" altLang="zh-CN" sz="1050" dirty="0">
                      <a:latin typeface="楷体" panose="02010609060101010101" pitchFamily="49" charset="-122"/>
                      <a:ea typeface="楷体" panose="02010609060101010101" pitchFamily="49" charset="-122"/>
                    </a:rPr>
                    <a:t>-</a:t>
                  </a:r>
                  <a:r>
                    <a:rPr lang="zh-CN" altLang="en-US" sz="1050" dirty="0">
                      <a:latin typeface="楷体" panose="02010609060101010101" pitchFamily="49" charset="-122"/>
                      <a:ea typeface="楷体" panose="02010609060101010101" pitchFamily="49" charset="-122"/>
                    </a:rPr>
                    <a:t>格拉赫实验提出 </a:t>
                  </a:r>
                  <a:r>
                    <a:rPr lang="zh-CN" altLang="en-US" sz="1050" dirty="0">
                      <a:solidFill>
                        <a:schemeClr val="bg1">
                          <a:lumMod val="50000"/>
                        </a:schemeClr>
                      </a:solidFill>
                      <a:latin typeface="楷体" panose="02010609060101010101" pitchFamily="49" charset="-122"/>
                      <a:ea typeface="楷体" panose="02010609060101010101" pitchFamily="49" charset="-122"/>
                    </a:rPr>
                    <a:t>自旋角动量</a:t>
                  </a:r>
                  <a14:m>
                    <m:oMath xmlns:m="http://schemas.openxmlformats.org/officeDocument/2006/math">
                      <m:r>
                        <a:rPr lang="en-US" altLang="zh-CN" sz="1050" b="0" i="1" smtClean="0">
                          <a:solidFill>
                            <a:schemeClr val="bg1">
                              <a:lumMod val="50000"/>
                            </a:schemeClr>
                          </a:solidFill>
                          <a:latin typeface="Cambria Math" panose="02040503050406030204" pitchFamily="18" charset="0"/>
                          <a:ea typeface="楷体" panose="02010609060101010101" pitchFamily="49" charset="-122"/>
                        </a:rPr>
                        <m:t>𝑆</m:t>
                      </m:r>
                      <m:r>
                        <a:rPr lang="en-US" altLang="zh-CN" sz="1050" b="0" i="1" smtClean="0">
                          <a:solidFill>
                            <a:schemeClr val="bg1">
                              <a:lumMod val="50000"/>
                            </a:schemeClr>
                          </a:solidFill>
                          <a:latin typeface="Cambria Math" panose="02040503050406030204" pitchFamily="18" charset="0"/>
                          <a:ea typeface="楷体" panose="02010609060101010101" pitchFamily="49" charset="-122"/>
                        </a:rPr>
                        <m:t>=</m:t>
                      </m:r>
                      <m:f>
                        <m:fPr>
                          <m:ctrlPr>
                            <a:rPr lang="en-US" altLang="zh-CN" sz="1050" b="0" i="1" smtClean="0">
                              <a:solidFill>
                                <a:schemeClr val="bg1">
                                  <a:lumMod val="50000"/>
                                </a:schemeClr>
                              </a:solidFill>
                              <a:latin typeface="Cambria Math" panose="02040503050406030204" pitchFamily="18" charset="0"/>
                              <a:ea typeface="楷体" panose="02010609060101010101" pitchFamily="49" charset="-122"/>
                            </a:rPr>
                          </m:ctrlPr>
                        </m:fPr>
                        <m:num>
                          <m:rad>
                            <m:radPr>
                              <m:degHide m:val="on"/>
                              <m:ctrlPr>
                                <a:rPr lang="en-US" altLang="zh-CN" sz="1050" b="0" i="1" smtClean="0">
                                  <a:solidFill>
                                    <a:schemeClr val="bg1">
                                      <a:lumMod val="50000"/>
                                    </a:schemeClr>
                                  </a:solidFill>
                                  <a:latin typeface="Cambria Math" panose="02040503050406030204" pitchFamily="18" charset="0"/>
                                  <a:ea typeface="楷体" panose="02010609060101010101" pitchFamily="49" charset="-122"/>
                                </a:rPr>
                              </m:ctrlPr>
                            </m:radPr>
                            <m:deg/>
                            <m:e>
                              <m:r>
                                <a:rPr lang="en-US" altLang="zh-CN" sz="1050" b="0" i="1" smtClean="0">
                                  <a:solidFill>
                                    <a:schemeClr val="bg1">
                                      <a:lumMod val="50000"/>
                                    </a:schemeClr>
                                  </a:solidFill>
                                  <a:latin typeface="Cambria Math" panose="02040503050406030204" pitchFamily="18" charset="0"/>
                                  <a:ea typeface="楷体" panose="02010609060101010101" pitchFamily="49" charset="-122"/>
                                </a:rPr>
                                <m:t>3</m:t>
                              </m:r>
                            </m:e>
                          </m:rad>
                        </m:num>
                        <m:den>
                          <m:r>
                            <a:rPr lang="en-US" altLang="zh-CN" sz="1050" b="0" i="1" smtClean="0">
                              <a:solidFill>
                                <a:schemeClr val="bg1">
                                  <a:lumMod val="50000"/>
                                </a:schemeClr>
                              </a:solidFill>
                              <a:latin typeface="Cambria Math" panose="02040503050406030204" pitchFamily="18" charset="0"/>
                              <a:ea typeface="楷体" panose="02010609060101010101" pitchFamily="49" charset="-122"/>
                            </a:rPr>
                            <m:t>2</m:t>
                          </m:r>
                        </m:den>
                      </m:f>
                      <m:r>
                        <a:rPr lang="en-US" altLang="zh-CN" sz="1050" b="0" i="1" smtClean="0">
                          <a:solidFill>
                            <a:schemeClr val="bg1">
                              <a:lumMod val="50000"/>
                            </a:schemeClr>
                          </a:solidFill>
                          <a:latin typeface="Cambria Math" panose="02040503050406030204" pitchFamily="18" charset="0"/>
                          <a:ea typeface="Cambria Math" panose="02040503050406030204" pitchFamily="18" charset="0"/>
                        </a:rPr>
                        <m:t>ℏ</m:t>
                      </m:r>
                    </m:oMath>
                  </a14:m>
                  <a:endParaRPr lang="zh-CN" altLang="en-US" sz="1600" dirty="0">
                    <a:latin typeface="楷体" panose="02010609060101010101" pitchFamily="49" charset="-122"/>
                    <a:ea typeface="楷体" panose="02010609060101010101" pitchFamily="49" charset="-122"/>
                  </a:endParaRPr>
                </a:p>
              </p:txBody>
            </p:sp>
          </mc:Choice>
          <mc:Fallback xmlns="">
            <p:sp>
              <p:nvSpPr>
                <p:cNvPr id="91" name="文本框 90">
                  <a:extLst>
                    <a:ext uri="{FF2B5EF4-FFF2-40B4-BE49-F238E27FC236}">
                      <a16:creationId xmlns:a16="http://schemas.microsoft.com/office/drawing/2014/main" id="{D0986113-0989-431C-8907-F3065F6A1CF5}"/>
                    </a:ext>
                  </a:extLst>
                </p:cNvPr>
                <p:cNvSpPr txBox="1">
                  <a:spLocks noRot="1" noChangeAspect="1" noMove="1" noResize="1" noEditPoints="1" noAdjustHandles="1" noChangeArrowheads="1" noChangeShapeType="1" noTextEdit="1"/>
                </p:cNvSpPr>
                <p:nvPr/>
              </p:nvSpPr>
              <p:spPr>
                <a:xfrm>
                  <a:off x="7335972" y="4928846"/>
                  <a:ext cx="4349163" cy="356829"/>
                </a:xfrm>
                <a:prstGeom prst="rect">
                  <a:avLst/>
                </a:prstGeom>
                <a:blipFill>
                  <a:blip r:embed="rId15"/>
                  <a:stretch>
                    <a:fillRect b="-5172"/>
                  </a:stretch>
                </a:blipFill>
              </p:spPr>
              <p:txBody>
                <a:bodyPr/>
                <a:lstStyle/>
                <a:p>
                  <a:r>
                    <a:rPr lang="zh-CN" altLang="en-US">
                      <a:noFill/>
                    </a:rPr>
                    <a:t> </a:t>
                  </a:r>
                </a:p>
              </p:txBody>
            </p:sp>
          </mc:Fallback>
        </mc:AlternateContent>
      </p:grpSp>
      <p:grpSp>
        <p:nvGrpSpPr>
          <p:cNvPr id="26" name="组合 25">
            <a:extLst>
              <a:ext uri="{FF2B5EF4-FFF2-40B4-BE49-F238E27FC236}">
                <a16:creationId xmlns:a16="http://schemas.microsoft.com/office/drawing/2014/main" id="{0D482669-3536-491F-B0FD-67667769DEB9}"/>
              </a:ext>
            </a:extLst>
          </p:cNvPr>
          <p:cNvGrpSpPr/>
          <p:nvPr/>
        </p:nvGrpSpPr>
        <p:grpSpPr>
          <a:xfrm>
            <a:off x="8852169" y="2310875"/>
            <a:ext cx="2421137" cy="1180290"/>
            <a:chOff x="8852169" y="2310875"/>
            <a:chExt cx="2421137" cy="1180290"/>
          </a:xfrm>
        </p:grpSpPr>
        <p:sp>
          <p:nvSpPr>
            <p:cNvPr id="5" name="矩形: 圆角 4">
              <a:extLst>
                <a:ext uri="{FF2B5EF4-FFF2-40B4-BE49-F238E27FC236}">
                  <a16:creationId xmlns:a16="http://schemas.microsoft.com/office/drawing/2014/main" id="{168F6EFC-E707-4643-A50B-536437C8B9BF}"/>
                </a:ext>
              </a:extLst>
            </p:cNvPr>
            <p:cNvSpPr/>
            <p:nvPr/>
          </p:nvSpPr>
          <p:spPr>
            <a:xfrm>
              <a:off x="8852169" y="2310875"/>
              <a:ext cx="2421137" cy="1180290"/>
            </a:xfrm>
            <a:prstGeom prst="roundRect">
              <a:avLst/>
            </a:prstGeom>
            <a:solidFill>
              <a:schemeClr val="bg1"/>
            </a:solidFill>
            <a:ln w="19050">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4">
              <a:extLst>
                <a:ext uri="{FF2B5EF4-FFF2-40B4-BE49-F238E27FC236}">
                  <a16:creationId xmlns:a16="http://schemas.microsoft.com/office/drawing/2014/main" id="{8DE175C2-D562-428F-8667-49032ED2A99F}"/>
                </a:ext>
              </a:extLst>
            </p:cNvPr>
            <p:cNvSpPr/>
            <p:nvPr/>
          </p:nvSpPr>
          <p:spPr>
            <a:xfrm>
              <a:off x="9006308" y="2643459"/>
              <a:ext cx="1403074" cy="271841"/>
            </a:xfrm>
            <a:custGeom>
              <a:avLst/>
              <a:gdLst>
                <a:gd name="connsiteX0" fmla="*/ 0 w 1540789"/>
                <a:gd name="connsiteY0" fmla="*/ 305162 h 610324"/>
                <a:gd name="connsiteX1" fmla="*/ 770395 w 1540789"/>
                <a:gd name="connsiteY1" fmla="*/ 0 h 610324"/>
                <a:gd name="connsiteX2" fmla="*/ 1540790 w 1540789"/>
                <a:gd name="connsiteY2" fmla="*/ 305162 h 610324"/>
                <a:gd name="connsiteX3" fmla="*/ 770395 w 1540789"/>
                <a:gd name="connsiteY3" fmla="*/ 610324 h 610324"/>
                <a:gd name="connsiteX4" fmla="*/ 0 w 1540789"/>
                <a:gd name="connsiteY4" fmla="*/ 305162 h 610324"/>
                <a:gd name="connsiteX0" fmla="*/ 770395 w 1540790"/>
                <a:gd name="connsiteY0" fmla="*/ 610324 h 701764"/>
                <a:gd name="connsiteX1" fmla="*/ 0 w 1540790"/>
                <a:gd name="connsiteY1" fmla="*/ 305162 h 701764"/>
                <a:gd name="connsiteX2" fmla="*/ 770395 w 1540790"/>
                <a:gd name="connsiteY2" fmla="*/ 0 h 701764"/>
                <a:gd name="connsiteX3" fmla="*/ 1540790 w 1540790"/>
                <a:gd name="connsiteY3" fmla="*/ 305162 h 701764"/>
                <a:gd name="connsiteX4" fmla="*/ 861835 w 1540790"/>
                <a:gd name="connsiteY4" fmla="*/ 701764 h 701764"/>
                <a:gd name="connsiteX0" fmla="*/ 770395 w 1540790"/>
                <a:gd name="connsiteY0" fmla="*/ 610324 h 610324"/>
                <a:gd name="connsiteX1" fmla="*/ 0 w 1540790"/>
                <a:gd name="connsiteY1" fmla="*/ 305162 h 610324"/>
                <a:gd name="connsiteX2" fmla="*/ 770395 w 1540790"/>
                <a:gd name="connsiteY2" fmla="*/ 0 h 610324"/>
                <a:gd name="connsiteX3" fmla="*/ 1540790 w 1540790"/>
                <a:gd name="connsiteY3" fmla="*/ 305162 h 610324"/>
                <a:gd name="connsiteX0" fmla="*/ 0 w 1540790"/>
                <a:gd name="connsiteY0" fmla="*/ 305162 h 305162"/>
                <a:gd name="connsiteX1" fmla="*/ 770395 w 1540790"/>
                <a:gd name="connsiteY1" fmla="*/ 0 h 305162"/>
                <a:gd name="connsiteX2" fmla="*/ 1540790 w 1540790"/>
                <a:gd name="connsiteY2" fmla="*/ 305162 h 305162"/>
              </a:gdLst>
              <a:ahLst/>
              <a:cxnLst>
                <a:cxn ang="0">
                  <a:pos x="connsiteX0" y="connsiteY0"/>
                </a:cxn>
                <a:cxn ang="0">
                  <a:pos x="connsiteX1" y="connsiteY1"/>
                </a:cxn>
                <a:cxn ang="0">
                  <a:pos x="connsiteX2" y="connsiteY2"/>
                </a:cxn>
              </a:cxnLst>
              <a:rect l="l" t="t" r="r" b="b"/>
              <a:pathLst>
                <a:path w="1540790" h="305162">
                  <a:moveTo>
                    <a:pt x="0" y="305162"/>
                  </a:moveTo>
                  <a:cubicBezTo>
                    <a:pt x="0" y="136626"/>
                    <a:pt x="344918" y="0"/>
                    <a:pt x="770395" y="0"/>
                  </a:cubicBezTo>
                  <a:cubicBezTo>
                    <a:pt x="1195872" y="0"/>
                    <a:pt x="1540790" y="136626"/>
                    <a:pt x="1540790" y="305162"/>
                  </a:cubicBezTo>
                </a:path>
              </a:pathLst>
            </a:custGeom>
            <a:solidFill>
              <a:schemeClr val="accent2">
                <a:lumMod val="20000"/>
                <a:lumOff val="80000"/>
                <a:alpha val="5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93CBD65B-8735-4FBF-B633-D4BC7714978F}"/>
                </a:ext>
              </a:extLst>
            </p:cNvPr>
            <p:cNvCxnSpPr>
              <a:cxnSpLocks/>
            </p:cNvCxnSpPr>
            <p:nvPr/>
          </p:nvCxnSpPr>
          <p:spPr>
            <a:xfrm flipV="1">
              <a:off x="9707844" y="2433765"/>
              <a:ext cx="0" cy="897015"/>
            </a:xfrm>
            <a:prstGeom prst="straightConnector1">
              <a:avLst/>
            </a:prstGeom>
            <a:ln w="19050">
              <a:solidFill>
                <a:schemeClr val="bg1">
                  <a:lumMod val="50000"/>
                </a:schemeClr>
              </a:solidFill>
              <a:prstDash val="sys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Oval 28">
                  <a:extLst>
                    <a:ext uri="{FF2B5EF4-FFF2-40B4-BE49-F238E27FC236}">
                      <a16:creationId xmlns:a16="http://schemas.microsoft.com/office/drawing/2014/main" id="{3D5D40E1-C5FB-4EE2-8ED6-1540E71A6F92}"/>
                    </a:ext>
                  </a:extLst>
                </p:cNvPr>
                <p:cNvSpPr>
                  <a:spLocks noChangeArrowheads="1"/>
                </p:cNvSpPr>
                <p:nvPr/>
              </p:nvSpPr>
              <p:spPr bwMode="auto">
                <a:xfrm>
                  <a:off x="9615906" y="2807214"/>
                  <a:ext cx="187611" cy="187611"/>
                </a:xfrm>
                <a:prstGeom prst="ellipse">
                  <a:avLst/>
                </a:prstGeom>
                <a:solidFill>
                  <a:schemeClr val="accent2"/>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1100" b="0" i="1" dirty="0" smtClean="0">
                            <a:solidFill>
                              <a:schemeClr val="bg1"/>
                            </a:solidFill>
                            <a:latin typeface="Cambria Math" panose="02040503050406030204" pitchFamily="18" charset="0"/>
                            <a:ea typeface="宋体" panose="02010600030101010101" pitchFamily="2" charset="-122"/>
                          </a:rPr>
                          <m:t> +</m:t>
                        </m:r>
                      </m:oMath>
                    </m:oMathPara>
                  </a14:m>
                  <a:endParaRPr kumimoji="1" lang="zh-CN" altLang="zh-CN" sz="1100" dirty="0">
                    <a:solidFill>
                      <a:schemeClr val="bg1"/>
                    </a:solidFill>
                    <a:latin typeface="Times New Roman" panose="02020603050405020304" pitchFamily="18" charset="0"/>
                    <a:ea typeface="宋体" panose="02010600030101010101" pitchFamily="2" charset="-122"/>
                  </a:endParaRPr>
                </a:p>
              </p:txBody>
            </p:sp>
          </mc:Choice>
          <mc:Fallback xmlns="">
            <p:sp>
              <p:nvSpPr>
                <p:cNvPr id="63" name="Oval 28">
                  <a:extLst>
                    <a:ext uri="{FF2B5EF4-FFF2-40B4-BE49-F238E27FC236}">
                      <a16:creationId xmlns:a16="http://schemas.microsoft.com/office/drawing/2014/main" id="{3D5D40E1-C5FB-4EE2-8ED6-1540E71A6F92}"/>
                    </a:ext>
                  </a:extLst>
                </p:cNvPr>
                <p:cNvSpPr>
                  <a:spLocks noRot="1" noChangeAspect="1" noMove="1" noResize="1" noEditPoints="1" noAdjustHandles="1" noChangeArrowheads="1" noChangeShapeType="1" noTextEdit="1"/>
                </p:cNvSpPr>
                <p:nvPr/>
              </p:nvSpPr>
              <p:spPr bwMode="auto">
                <a:xfrm>
                  <a:off x="9615906" y="2807214"/>
                  <a:ext cx="187611" cy="187611"/>
                </a:xfrm>
                <a:prstGeom prst="ellipse">
                  <a:avLst/>
                </a:prstGeom>
                <a:blipFill>
                  <a:blip r:embed="rId16"/>
                  <a:stretch>
                    <a:fillRect/>
                  </a:stretch>
                </a:blipFill>
                <a:ln w="9525">
                  <a:noFill/>
                  <a:round/>
                  <a:headEnd/>
                  <a:tailEnd/>
                </a:ln>
                <a:effectLst/>
              </p:spPr>
              <p:txBody>
                <a:bodyPr/>
                <a:lstStyle/>
                <a:p>
                  <a:r>
                    <a:rPr lang="zh-CN" altLang="en-US">
                      <a:noFill/>
                    </a:rPr>
                    <a:t> </a:t>
                  </a:r>
                </a:p>
              </p:txBody>
            </p:sp>
          </mc:Fallback>
        </mc:AlternateContent>
        <p:sp>
          <p:nvSpPr>
            <p:cNvPr id="66" name="椭圆 52">
              <a:extLst>
                <a:ext uri="{FF2B5EF4-FFF2-40B4-BE49-F238E27FC236}">
                  <a16:creationId xmlns:a16="http://schemas.microsoft.com/office/drawing/2014/main" id="{FB3F3091-53AA-42CC-9A75-E429446B73C3}"/>
                </a:ext>
              </a:extLst>
            </p:cNvPr>
            <p:cNvSpPr/>
            <p:nvPr/>
          </p:nvSpPr>
          <p:spPr>
            <a:xfrm>
              <a:off x="9006306" y="2913535"/>
              <a:ext cx="1403076" cy="266177"/>
            </a:xfrm>
            <a:custGeom>
              <a:avLst/>
              <a:gdLst>
                <a:gd name="connsiteX0" fmla="*/ 0 w 1540789"/>
                <a:gd name="connsiteY0" fmla="*/ 305162 h 610324"/>
                <a:gd name="connsiteX1" fmla="*/ 770395 w 1540789"/>
                <a:gd name="connsiteY1" fmla="*/ 0 h 610324"/>
                <a:gd name="connsiteX2" fmla="*/ 1540790 w 1540789"/>
                <a:gd name="connsiteY2" fmla="*/ 305162 h 610324"/>
                <a:gd name="connsiteX3" fmla="*/ 770395 w 1540789"/>
                <a:gd name="connsiteY3" fmla="*/ 610324 h 610324"/>
                <a:gd name="connsiteX4" fmla="*/ 0 w 1540789"/>
                <a:gd name="connsiteY4" fmla="*/ 305162 h 610324"/>
                <a:gd name="connsiteX0" fmla="*/ 770395 w 1540790"/>
                <a:gd name="connsiteY0" fmla="*/ 0 h 610324"/>
                <a:gd name="connsiteX1" fmla="*/ 1540790 w 1540790"/>
                <a:gd name="connsiteY1" fmla="*/ 305162 h 610324"/>
                <a:gd name="connsiteX2" fmla="*/ 770395 w 1540790"/>
                <a:gd name="connsiteY2" fmla="*/ 610324 h 610324"/>
                <a:gd name="connsiteX3" fmla="*/ 0 w 1540790"/>
                <a:gd name="connsiteY3" fmla="*/ 305162 h 610324"/>
                <a:gd name="connsiteX4" fmla="*/ 861835 w 1540790"/>
                <a:gd name="connsiteY4" fmla="*/ 91440 h 610324"/>
                <a:gd name="connsiteX0" fmla="*/ 770395 w 1540790"/>
                <a:gd name="connsiteY0" fmla="*/ 0 h 610324"/>
                <a:gd name="connsiteX1" fmla="*/ 1540790 w 1540790"/>
                <a:gd name="connsiteY1" fmla="*/ 305162 h 610324"/>
                <a:gd name="connsiteX2" fmla="*/ 770395 w 1540790"/>
                <a:gd name="connsiteY2" fmla="*/ 610324 h 610324"/>
                <a:gd name="connsiteX3" fmla="*/ 0 w 1540790"/>
                <a:gd name="connsiteY3" fmla="*/ 305162 h 610324"/>
                <a:gd name="connsiteX0" fmla="*/ 1540790 w 1540790"/>
                <a:gd name="connsiteY0" fmla="*/ 0 h 305162"/>
                <a:gd name="connsiteX1" fmla="*/ 770395 w 1540790"/>
                <a:gd name="connsiteY1" fmla="*/ 305162 h 305162"/>
                <a:gd name="connsiteX2" fmla="*/ 0 w 1540790"/>
                <a:gd name="connsiteY2" fmla="*/ 0 h 305162"/>
              </a:gdLst>
              <a:ahLst/>
              <a:cxnLst>
                <a:cxn ang="0">
                  <a:pos x="connsiteX0" y="connsiteY0"/>
                </a:cxn>
                <a:cxn ang="0">
                  <a:pos x="connsiteX1" y="connsiteY1"/>
                </a:cxn>
                <a:cxn ang="0">
                  <a:pos x="connsiteX2" y="connsiteY2"/>
                </a:cxn>
              </a:cxnLst>
              <a:rect l="l" t="t" r="r" b="b"/>
              <a:pathLst>
                <a:path w="1540790" h="305162">
                  <a:moveTo>
                    <a:pt x="1540790" y="0"/>
                  </a:moveTo>
                  <a:cubicBezTo>
                    <a:pt x="1540790" y="168536"/>
                    <a:pt x="1195872" y="305162"/>
                    <a:pt x="770395" y="305162"/>
                  </a:cubicBezTo>
                  <a:cubicBezTo>
                    <a:pt x="344918" y="305162"/>
                    <a:pt x="0" y="168536"/>
                    <a:pt x="0" y="0"/>
                  </a:cubicBezTo>
                </a:path>
              </a:pathLst>
            </a:custGeom>
            <a:solidFill>
              <a:schemeClr val="accent2">
                <a:lumMod val="20000"/>
                <a:lumOff val="80000"/>
                <a:alpha val="50000"/>
              </a:scheme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7" name="Oval 28">
                  <a:extLst>
                    <a:ext uri="{FF2B5EF4-FFF2-40B4-BE49-F238E27FC236}">
                      <a16:creationId xmlns:a16="http://schemas.microsoft.com/office/drawing/2014/main" id="{D08CE134-A593-494C-A48A-46A39C63D36A}"/>
                    </a:ext>
                  </a:extLst>
                </p:cNvPr>
                <p:cNvSpPr>
                  <a:spLocks noChangeArrowheads="1"/>
                </p:cNvSpPr>
                <p:nvPr/>
              </p:nvSpPr>
              <p:spPr bwMode="auto">
                <a:xfrm>
                  <a:off x="10112618" y="3000415"/>
                  <a:ext cx="187611" cy="187611"/>
                </a:xfrm>
                <a:prstGeom prst="ellipse">
                  <a:avLst/>
                </a:prstGeom>
                <a:solidFill>
                  <a:schemeClr val="accent1"/>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11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1100" b="0" i="1" dirty="0" smtClean="0">
                                <a:solidFill>
                                  <a:schemeClr val="bg1"/>
                                </a:solidFill>
                                <a:latin typeface="Cambria Math" panose="02040503050406030204" pitchFamily="18" charset="0"/>
                                <a:ea typeface="宋体" panose="02010600030101010101" pitchFamily="2" charset="-122"/>
                              </a:rPr>
                            </m:ctrlPr>
                          </m:sSupPr>
                          <m:e>
                            <m:r>
                              <a:rPr kumimoji="1" lang="en-US" altLang="zh-CN" sz="1100" b="0" i="1" dirty="0" smtClean="0">
                                <a:solidFill>
                                  <a:schemeClr val="bg1"/>
                                </a:solidFill>
                                <a:latin typeface="Cambria Math" panose="02040503050406030204" pitchFamily="18" charset="0"/>
                                <a:ea typeface="宋体" panose="02010600030101010101" pitchFamily="2" charset="-122"/>
                              </a:rPr>
                              <m:t> </m:t>
                            </m:r>
                            <m:r>
                              <a:rPr kumimoji="1" lang="en-US" altLang="zh-CN" sz="1100" b="0" i="1" dirty="0" smtClean="0">
                                <a:solidFill>
                                  <a:schemeClr val="bg1"/>
                                </a:solidFill>
                                <a:latin typeface="Cambria Math" panose="02040503050406030204" pitchFamily="18" charset="0"/>
                                <a:ea typeface="宋体" panose="02010600030101010101" pitchFamily="2" charset="-122"/>
                              </a:rPr>
                              <m:t>𝑒</m:t>
                            </m:r>
                          </m:e>
                          <m:sup>
                            <m:r>
                              <a:rPr kumimoji="1" lang="en-US" altLang="zh-CN" sz="1100" b="0" i="1" dirty="0" smtClean="0">
                                <a:solidFill>
                                  <a:schemeClr val="bg1"/>
                                </a:solidFill>
                                <a:latin typeface="Cambria Math" panose="02040503050406030204" pitchFamily="18" charset="0"/>
                                <a:ea typeface="宋体" panose="02010600030101010101" pitchFamily="2" charset="-122"/>
                              </a:rPr>
                              <m:t>− </m:t>
                            </m:r>
                          </m:sup>
                        </m:sSup>
                      </m:oMath>
                    </m:oMathPara>
                  </a14:m>
                  <a:endParaRPr kumimoji="1" lang="zh-CN" altLang="zh-CN" sz="1100" dirty="0">
                    <a:solidFill>
                      <a:schemeClr val="bg1"/>
                    </a:solidFill>
                    <a:latin typeface="Times New Roman" panose="02020603050405020304" pitchFamily="18" charset="0"/>
                    <a:ea typeface="宋体" panose="02010600030101010101" pitchFamily="2" charset="-122"/>
                  </a:endParaRPr>
                </a:p>
              </p:txBody>
            </p:sp>
          </mc:Choice>
          <mc:Fallback xmlns="">
            <p:sp>
              <p:nvSpPr>
                <p:cNvPr id="67" name="Oval 28">
                  <a:extLst>
                    <a:ext uri="{FF2B5EF4-FFF2-40B4-BE49-F238E27FC236}">
                      <a16:creationId xmlns:a16="http://schemas.microsoft.com/office/drawing/2014/main" id="{D08CE134-A593-494C-A48A-46A39C63D36A}"/>
                    </a:ext>
                  </a:extLst>
                </p:cNvPr>
                <p:cNvSpPr>
                  <a:spLocks noRot="1" noChangeAspect="1" noMove="1" noResize="1" noEditPoints="1" noAdjustHandles="1" noChangeArrowheads="1" noChangeShapeType="1" noTextEdit="1"/>
                </p:cNvSpPr>
                <p:nvPr/>
              </p:nvSpPr>
              <p:spPr bwMode="auto">
                <a:xfrm>
                  <a:off x="10112618" y="3000415"/>
                  <a:ext cx="187611" cy="187611"/>
                </a:xfrm>
                <a:prstGeom prst="ellipse">
                  <a:avLst/>
                </a:prstGeom>
                <a:blipFill>
                  <a:blip r:embed="rId17"/>
                  <a:stretch>
                    <a:fillRect l="-25806" r="-6452"/>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F8463AD-728F-4A72-9092-81E2AF6105D6}"/>
                    </a:ext>
                  </a:extLst>
                </p:cNvPr>
                <p:cNvSpPr txBox="1"/>
                <p:nvPr/>
              </p:nvSpPr>
              <p:spPr>
                <a:xfrm>
                  <a:off x="10483403" y="2482395"/>
                  <a:ext cx="627517" cy="261610"/>
                </a:xfrm>
                <a:prstGeom prst="rect">
                  <a:avLst/>
                </a:prstGeom>
                <a:noFill/>
              </p:spPr>
              <p:txBody>
                <a:bodyPr wrap="square" rtlCol="0">
                  <a:spAutoFit/>
                </a:bodyPr>
                <a:lstStyle/>
                <a:p>
                  <a:r>
                    <a:rPr lang="zh-CN" altLang="en-US" sz="1100" dirty="0">
                      <a:latin typeface="楷体" panose="02010609060101010101" pitchFamily="49" charset="-122"/>
                      <a:ea typeface="楷体" panose="02010609060101010101" pitchFamily="49" charset="-122"/>
                    </a:rPr>
                    <a:t>能量</a:t>
                  </a:r>
                  <a14:m>
                    <m:oMath xmlns:m="http://schemas.openxmlformats.org/officeDocument/2006/math">
                      <m:r>
                        <a:rPr lang="en-US" altLang="zh-CN" sz="1100" b="0" i="1" smtClean="0">
                          <a:latin typeface="Cambria Math" panose="02040503050406030204" pitchFamily="18" charset="0"/>
                        </a:rPr>
                        <m:t>𝐸</m:t>
                      </m:r>
                    </m:oMath>
                  </a14:m>
                  <a:endParaRPr lang="zh-CN" altLang="en-US" sz="1100" dirty="0">
                    <a:latin typeface="楷体" panose="02010609060101010101" pitchFamily="49" charset="-122"/>
                    <a:ea typeface="楷体" panose="02010609060101010101" pitchFamily="49" charset="-122"/>
                  </a:endParaRPr>
                </a:p>
              </p:txBody>
            </p:sp>
          </mc:Choice>
          <mc:Fallback xmlns="">
            <p:sp>
              <p:nvSpPr>
                <p:cNvPr id="17" name="文本框 16">
                  <a:extLst>
                    <a:ext uri="{FF2B5EF4-FFF2-40B4-BE49-F238E27FC236}">
                      <a16:creationId xmlns:a16="http://schemas.microsoft.com/office/drawing/2014/main" id="{6F8463AD-728F-4A72-9092-81E2AF6105D6}"/>
                    </a:ext>
                  </a:extLst>
                </p:cNvPr>
                <p:cNvSpPr txBox="1">
                  <a:spLocks noRot="1" noChangeAspect="1" noMove="1" noResize="1" noEditPoints="1" noAdjustHandles="1" noChangeArrowheads="1" noChangeShapeType="1" noTextEdit="1"/>
                </p:cNvSpPr>
                <p:nvPr/>
              </p:nvSpPr>
              <p:spPr>
                <a:xfrm>
                  <a:off x="10483403" y="2482395"/>
                  <a:ext cx="627517" cy="261610"/>
                </a:xfrm>
                <a:prstGeom prst="rect">
                  <a:avLst/>
                </a:prstGeom>
                <a:blipFill>
                  <a:blip r:embed="rId18"/>
                  <a:stretch>
                    <a:fillRect t="-2326" b="-139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466C990D-AECF-4BEA-BCC2-AF04233284A7}"/>
                    </a:ext>
                  </a:extLst>
                </p:cNvPr>
                <p:cNvSpPr txBox="1"/>
                <p:nvPr/>
              </p:nvSpPr>
              <p:spPr>
                <a:xfrm>
                  <a:off x="10477682" y="2781172"/>
                  <a:ext cx="709766" cy="261610"/>
                </a:xfrm>
                <a:prstGeom prst="rect">
                  <a:avLst/>
                </a:prstGeom>
                <a:noFill/>
              </p:spPr>
              <p:txBody>
                <a:bodyPr wrap="square" rtlCol="0">
                  <a:spAutoFit/>
                </a:bodyPr>
                <a:lstStyle/>
                <a:p>
                  <a:r>
                    <a:rPr lang="zh-CN" altLang="en-US" sz="1100" dirty="0">
                      <a:latin typeface="楷体" panose="02010609060101010101" pitchFamily="49" charset="-122"/>
                      <a:ea typeface="楷体" panose="02010609060101010101" pitchFamily="49" charset="-122"/>
                    </a:rPr>
                    <a:t>角动量</a:t>
                  </a:r>
                  <a14:m>
                    <m:oMath xmlns:m="http://schemas.openxmlformats.org/officeDocument/2006/math">
                      <m:r>
                        <a:rPr lang="en-US" altLang="zh-CN" sz="1100" b="0" i="1" smtClean="0">
                          <a:latin typeface="Cambria Math" panose="02040503050406030204" pitchFamily="18" charset="0"/>
                        </a:rPr>
                        <m:t>𝐿</m:t>
                      </m:r>
                    </m:oMath>
                  </a14:m>
                  <a:endParaRPr lang="zh-CN" altLang="en-US" sz="1100" dirty="0">
                    <a:latin typeface="楷体" panose="02010609060101010101" pitchFamily="49" charset="-122"/>
                    <a:ea typeface="楷体" panose="02010609060101010101" pitchFamily="49" charset="-122"/>
                  </a:endParaRPr>
                </a:p>
              </p:txBody>
            </p:sp>
          </mc:Choice>
          <mc:Fallback xmlns="">
            <p:sp>
              <p:nvSpPr>
                <p:cNvPr id="68" name="文本框 67">
                  <a:extLst>
                    <a:ext uri="{FF2B5EF4-FFF2-40B4-BE49-F238E27FC236}">
                      <a16:creationId xmlns:a16="http://schemas.microsoft.com/office/drawing/2014/main" id="{466C990D-AECF-4BEA-BCC2-AF04233284A7}"/>
                    </a:ext>
                  </a:extLst>
                </p:cNvPr>
                <p:cNvSpPr txBox="1">
                  <a:spLocks noRot="1" noChangeAspect="1" noMove="1" noResize="1" noEditPoints="1" noAdjustHandles="1" noChangeArrowheads="1" noChangeShapeType="1" noTextEdit="1"/>
                </p:cNvSpPr>
                <p:nvPr/>
              </p:nvSpPr>
              <p:spPr>
                <a:xfrm>
                  <a:off x="10477682" y="2781172"/>
                  <a:ext cx="709766" cy="261610"/>
                </a:xfrm>
                <a:prstGeom prst="rect">
                  <a:avLst/>
                </a:prstGeom>
                <a:blipFill>
                  <a:blip r:embed="rId19"/>
                  <a:stretch>
                    <a:fillRect t="-2326" b="-13953"/>
                  </a:stretch>
                </a:blipFill>
              </p:spPr>
              <p:txBody>
                <a:bodyPr/>
                <a:lstStyle/>
                <a:p>
                  <a:r>
                    <a:rPr lang="zh-CN" altLang="en-US">
                      <a:noFill/>
                    </a:rPr>
                    <a:t> </a:t>
                  </a:r>
                </a:p>
              </p:txBody>
            </p:sp>
          </mc:Fallback>
        </mc:AlternateContent>
        <p:sp>
          <p:nvSpPr>
            <p:cNvPr id="70" name="文本框 69">
              <a:extLst>
                <a:ext uri="{FF2B5EF4-FFF2-40B4-BE49-F238E27FC236}">
                  <a16:creationId xmlns:a16="http://schemas.microsoft.com/office/drawing/2014/main" id="{65E4C329-7F2E-4C4E-9D4C-86435531BA5E}"/>
                </a:ext>
              </a:extLst>
            </p:cNvPr>
            <p:cNvSpPr txBox="1"/>
            <p:nvPr/>
          </p:nvSpPr>
          <p:spPr>
            <a:xfrm>
              <a:off x="10486461" y="3073744"/>
              <a:ext cx="709766" cy="261610"/>
            </a:xfrm>
            <a:prstGeom prst="rect">
              <a:avLst/>
            </a:prstGeom>
            <a:noFill/>
          </p:spPr>
          <p:txBody>
            <a:bodyPr wrap="square" rtlCol="0">
              <a:spAutoFit/>
            </a:bodyPr>
            <a:lstStyle/>
            <a:p>
              <a:r>
                <a:rPr lang="zh-CN" altLang="en-US" sz="1100" dirty="0">
                  <a:latin typeface="楷体" panose="02010609060101010101" pitchFamily="49" charset="-122"/>
                  <a:ea typeface="楷体" panose="02010609060101010101" pitchFamily="49" charset="-122"/>
                </a:rPr>
                <a:t>自旋</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3B3268B-09E9-48C1-A740-3CC35462A972}"/>
                    </a:ext>
                  </a:extLst>
                </p:cNvPr>
                <p:cNvSpPr txBox="1"/>
                <p:nvPr/>
              </p:nvSpPr>
              <p:spPr>
                <a:xfrm>
                  <a:off x="9522542" y="2349508"/>
                  <a:ext cx="1393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chemeClr val="bg1">
                                <a:lumMod val="50000"/>
                              </a:schemeClr>
                            </a:solidFill>
                            <a:latin typeface="Cambria Math" panose="02040503050406030204" pitchFamily="18" charset="0"/>
                          </a:rPr>
                          <m:t>𝑧</m:t>
                        </m:r>
                      </m:oMath>
                    </m:oMathPara>
                  </a14:m>
                  <a:endParaRPr lang="zh-CN" altLang="en-US" sz="1400" dirty="0">
                    <a:solidFill>
                      <a:schemeClr val="bg1">
                        <a:lumMod val="50000"/>
                      </a:schemeClr>
                    </a:solidFill>
                  </a:endParaRPr>
                </a:p>
              </p:txBody>
            </p:sp>
          </mc:Choice>
          <mc:Fallback xmlns="">
            <p:sp>
              <p:nvSpPr>
                <p:cNvPr id="19" name="文本框 18">
                  <a:extLst>
                    <a:ext uri="{FF2B5EF4-FFF2-40B4-BE49-F238E27FC236}">
                      <a16:creationId xmlns:a16="http://schemas.microsoft.com/office/drawing/2014/main" id="{53B3268B-09E9-48C1-A740-3CC35462A972}"/>
                    </a:ext>
                  </a:extLst>
                </p:cNvPr>
                <p:cNvSpPr txBox="1">
                  <a:spLocks noRot="1" noChangeAspect="1" noMove="1" noResize="1" noEditPoints="1" noAdjustHandles="1" noChangeArrowheads="1" noChangeShapeType="1" noTextEdit="1"/>
                </p:cNvSpPr>
                <p:nvPr/>
              </p:nvSpPr>
              <p:spPr>
                <a:xfrm>
                  <a:off x="9522542" y="2349508"/>
                  <a:ext cx="139333" cy="215444"/>
                </a:xfrm>
                <a:prstGeom prst="rect">
                  <a:avLst/>
                </a:prstGeom>
                <a:blipFill>
                  <a:blip r:embed="rId20"/>
                  <a:stretch>
                    <a:fillRect l="-13043" r="-13043"/>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222947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animEffect transition="in" filter="fade">
                                      <p:cBhvr>
                                        <p:cTn id="11" dur="500"/>
                                        <p:tgtEl>
                                          <p:spTgt spid="4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7">
                                            <p:txEl>
                                              <p:pRg st="0" end="0"/>
                                            </p:txEl>
                                          </p:spTgt>
                                        </p:tgtEl>
                                        <p:attrNameLst>
                                          <p:attrName>style.visibility</p:attrName>
                                        </p:attrNameLst>
                                      </p:cBhvr>
                                      <p:to>
                                        <p:strVal val="visible"/>
                                      </p:to>
                                    </p:set>
                                    <p:animEffect transition="in" filter="fade">
                                      <p:cBhvr>
                                        <p:cTn id="16" dur="500"/>
                                        <p:tgtEl>
                                          <p:spTgt spid="47">
                                            <p:txEl>
                                              <p:pRg st="0" end="0"/>
                                            </p:txEl>
                                          </p:spTgt>
                                        </p:tgtEl>
                                      </p:cBhvr>
                                    </p:animEffec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fade">
                                      <p:cBhvr>
                                        <p:cTn id="20" dur="1000"/>
                                        <p:tgtEl>
                                          <p:spTgt spid="92"/>
                                        </p:tgtEl>
                                      </p:cBhvr>
                                    </p:animEffect>
                                    <p:anim calcmode="lin" valueType="num">
                                      <p:cBhvr>
                                        <p:cTn id="21" dur="1000" fill="hold"/>
                                        <p:tgtEl>
                                          <p:spTgt spid="92"/>
                                        </p:tgtEl>
                                        <p:attrNameLst>
                                          <p:attrName>ppt_x</p:attrName>
                                        </p:attrNameLst>
                                      </p:cBhvr>
                                      <p:tavLst>
                                        <p:tav tm="0">
                                          <p:val>
                                            <p:strVal val="#ppt_x"/>
                                          </p:val>
                                        </p:tav>
                                        <p:tav tm="100000">
                                          <p:val>
                                            <p:strVal val="#ppt_x"/>
                                          </p:val>
                                        </p:tav>
                                      </p:tavLst>
                                    </p:anim>
                                    <p:anim calcmode="lin" valueType="num">
                                      <p:cBhvr>
                                        <p:cTn id="22" dur="1000" fill="hold"/>
                                        <p:tgtEl>
                                          <p:spTgt spid="92"/>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7" presetClass="entr" presetSubtype="0" fill="hold" nodeType="afterEffect">
                                  <p:stCondLst>
                                    <p:cond delay="50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1000"/>
                                        <p:tgtEl>
                                          <p:spTgt spid="26"/>
                                        </p:tgtEl>
                                      </p:cBhvr>
                                    </p:animEffect>
                                    <p:anim calcmode="lin" valueType="num">
                                      <p:cBhvr>
                                        <p:cTn id="27" dur="1000" fill="hold"/>
                                        <p:tgtEl>
                                          <p:spTgt spid="26"/>
                                        </p:tgtEl>
                                        <p:attrNameLst>
                                          <p:attrName>ppt_x</p:attrName>
                                        </p:attrNameLst>
                                      </p:cBhvr>
                                      <p:tavLst>
                                        <p:tav tm="0">
                                          <p:val>
                                            <p:strVal val="#ppt_x"/>
                                          </p:val>
                                        </p:tav>
                                        <p:tav tm="100000">
                                          <p:val>
                                            <p:strVal val="#ppt_x"/>
                                          </p:val>
                                        </p:tav>
                                      </p:tavLst>
                                    </p:anim>
                                    <p:anim calcmode="lin" valueType="num">
                                      <p:cBhvr>
                                        <p:cTn id="2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4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B7D3FD-5C66-4632-8C15-EA1D99CDDF29}"/>
                  </a:ext>
                </a:extLst>
              </p:cNvPr>
              <p:cNvSpPr txBox="1"/>
              <p:nvPr/>
            </p:nvSpPr>
            <p:spPr>
              <a:xfrm>
                <a:off x="507456" y="1456699"/>
                <a:ext cx="11108180" cy="57041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8</a:t>
                </a:r>
                <a:r>
                  <a:rPr lang="zh-CN" altLang="en-US" sz="1600" dirty="0">
                    <a:latin typeface="华文宋体" panose="02010600040101010101" pitchFamily="2" charset="-122"/>
                    <a:ea typeface="华文宋体" panose="02010600040101010101" pitchFamily="2" charset="-122"/>
                  </a:rPr>
                  <a:t>：在下列各组量子数中，电子可能具有的量子数为：（        ）</a:t>
                </a:r>
                <a:r>
                  <a:rPr lang="en-US" altLang="zh-CN" sz="1600" dirty="0">
                    <a:latin typeface="华文宋体" panose="02010600040101010101" pitchFamily="2" charset="-122"/>
                    <a:ea typeface="华文宋体" panose="02010600040101010101" pitchFamily="2" charset="-122"/>
                  </a:rPr>
                  <a:t>    </a:t>
                </a:r>
                <a:r>
                  <a:rPr lang="en-US" altLang="zh-CN" sz="1600" b="0" dirty="0">
                    <a:latin typeface="华文宋体" panose="02010600040101010101" pitchFamily="2" charset="-122"/>
                    <a:ea typeface="华文宋体" panose="02010600040101010101" pitchFamily="2" charset="-122"/>
                  </a:rPr>
                  <a:t>A.</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(2,2,0,</m:t>
                    </m:r>
                    <m:f>
                      <m:fPr>
                        <m:ctrlPr>
                          <a:rPr lang="en-US" altLang="zh-CN" sz="1600" b="0" i="1" smtClean="0">
                            <a:latin typeface="Cambria Math" panose="02040503050406030204" pitchFamily="18" charset="0"/>
                            <a:ea typeface="华文宋体" panose="02010600040101010101" pitchFamily="2" charset="-122"/>
                          </a:rPr>
                        </m:ctrlPr>
                      </m:fPr>
                      <m:num>
                        <m:r>
                          <a:rPr lang="en-US" altLang="zh-CN" sz="1600" b="0" i="1" smtClean="0">
                            <a:latin typeface="Cambria Math" panose="02040503050406030204" pitchFamily="18" charset="0"/>
                            <a:ea typeface="华文宋体" panose="02010600040101010101" pitchFamily="2" charset="-122"/>
                          </a:rPr>
                          <m:t>1</m:t>
                        </m:r>
                      </m:num>
                      <m:den>
                        <m:r>
                          <a:rPr lang="en-US" altLang="zh-CN" sz="1600" b="0" i="1" smtClean="0">
                            <a:latin typeface="Cambria Math" panose="02040503050406030204" pitchFamily="18" charset="0"/>
                            <a:ea typeface="华文宋体" panose="02010600040101010101" pitchFamily="2" charset="-122"/>
                          </a:rPr>
                          <m:t>2</m:t>
                        </m:r>
                      </m:den>
                    </m:f>
                    <m:r>
                      <a:rPr lang="en-US" altLang="zh-CN" sz="1600" b="0" i="1" smtClean="0">
                        <a:latin typeface="Cambria Math" panose="02040503050406030204" pitchFamily="18" charset="0"/>
                        <a:ea typeface="华文宋体" panose="02010600040101010101" pitchFamily="2" charset="-122"/>
                      </a:rPr>
                      <m:t>)</m:t>
                    </m:r>
                  </m:oMath>
                </a14:m>
                <a:r>
                  <a:rPr lang="en-US" altLang="zh-CN" sz="1600" dirty="0">
                    <a:latin typeface="华文宋体" panose="02010600040101010101" pitchFamily="2" charset="-122"/>
                    <a:ea typeface="华文宋体" panose="02010600040101010101" pitchFamily="2" charset="-122"/>
                  </a:rPr>
                  <a:t>  B.</a:t>
                </a:r>
                <a14:m>
                  <m:oMath xmlns:m="http://schemas.openxmlformats.org/officeDocument/2006/math">
                    <m:r>
                      <a:rPr lang="en-US" altLang="zh-CN" sz="1600" i="1">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3</m:t>
                    </m:r>
                    <m:r>
                      <a:rPr lang="en-US" altLang="zh-CN" sz="1600" i="1">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1</m:t>
                    </m:r>
                    <m:r>
                      <a:rPr lang="en-US" altLang="zh-CN" sz="1600" i="1">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−1</m:t>
                    </m:r>
                    <m:r>
                      <a:rPr lang="en-US" altLang="zh-CN" sz="1600" i="1">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m:t>
                    </m:r>
                    <m:f>
                      <m:fPr>
                        <m:ctrlPr>
                          <a:rPr lang="en-US" altLang="zh-CN" sz="1600" i="1">
                            <a:latin typeface="Cambria Math" panose="02040503050406030204" pitchFamily="18" charset="0"/>
                            <a:ea typeface="华文宋体" panose="02010600040101010101" pitchFamily="2" charset="-122"/>
                          </a:rPr>
                        </m:ctrlPr>
                      </m:fPr>
                      <m:num>
                        <m:r>
                          <a:rPr lang="en-US" altLang="zh-CN" sz="1600" i="1">
                            <a:latin typeface="Cambria Math" panose="02040503050406030204" pitchFamily="18" charset="0"/>
                            <a:ea typeface="华文宋体" panose="02010600040101010101" pitchFamily="2" charset="-122"/>
                          </a:rPr>
                          <m:t>1</m:t>
                        </m:r>
                      </m:num>
                      <m:den>
                        <m:r>
                          <a:rPr lang="en-US" altLang="zh-CN" sz="1600" i="1">
                            <a:latin typeface="Cambria Math" panose="02040503050406030204" pitchFamily="18" charset="0"/>
                            <a:ea typeface="华文宋体" panose="02010600040101010101" pitchFamily="2" charset="-122"/>
                          </a:rPr>
                          <m:t>2</m:t>
                        </m:r>
                      </m:den>
                    </m:f>
                    <m:r>
                      <a:rPr lang="en-US" altLang="zh-CN" sz="1600" i="1">
                        <a:latin typeface="Cambria Math" panose="02040503050406030204" pitchFamily="18" charset="0"/>
                        <a:ea typeface="华文宋体" panose="02010600040101010101" pitchFamily="2" charset="-122"/>
                      </a:rPr>
                      <m:t>)</m:t>
                    </m:r>
                  </m:oMath>
                </a14:m>
                <a:r>
                  <a:rPr lang="en-US" altLang="zh-CN" sz="1600" dirty="0">
                    <a:latin typeface="华文宋体" panose="02010600040101010101" pitchFamily="2" charset="-122"/>
                    <a:ea typeface="华文宋体" panose="02010600040101010101" pitchFamily="2" charset="-122"/>
                  </a:rPr>
                  <a:t>  C.</a:t>
                </a:r>
                <a14:m>
                  <m:oMath xmlns:m="http://schemas.openxmlformats.org/officeDocument/2006/math">
                    <m:r>
                      <a:rPr lang="en-US" altLang="zh-CN" sz="1600" i="1">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1</m:t>
                    </m:r>
                    <m:r>
                      <a:rPr lang="en-US" altLang="zh-CN" sz="1600" i="1">
                        <a:latin typeface="Cambria Math" panose="02040503050406030204" pitchFamily="18" charset="0"/>
                        <a:ea typeface="华文宋体" panose="02010600040101010101" pitchFamily="2" charset="-122"/>
                      </a:rPr>
                      <m:t>,2,</m:t>
                    </m:r>
                    <m:r>
                      <a:rPr lang="en-US" altLang="zh-CN" sz="1600" b="0" i="1" smtClean="0">
                        <a:latin typeface="Cambria Math" panose="02040503050406030204" pitchFamily="18" charset="0"/>
                        <a:ea typeface="华文宋体" panose="02010600040101010101" pitchFamily="2" charset="-122"/>
                      </a:rPr>
                      <m:t>−1</m:t>
                    </m:r>
                    <m:r>
                      <a:rPr lang="en-US" altLang="zh-CN" sz="1600" i="1">
                        <a:latin typeface="Cambria Math" panose="02040503050406030204" pitchFamily="18" charset="0"/>
                        <a:ea typeface="华文宋体" panose="02010600040101010101" pitchFamily="2" charset="-122"/>
                      </a:rPr>
                      <m:t>,</m:t>
                    </m:r>
                    <m:f>
                      <m:fPr>
                        <m:ctrlPr>
                          <a:rPr lang="en-US" altLang="zh-CN" sz="1600" i="1">
                            <a:latin typeface="Cambria Math" panose="02040503050406030204" pitchFamily="18" charset="0"/>
                            <a:ea typeface="华文宋体" panose="02010600040101010101" pitchFamily="2" charset="-122"/>
                          </a:rPr>
                        </m:ctrlPr>
                      </m:fPr>
                      <m:num>
                        <m:r>
                          <a:rPr lang="en-US" altLang="zh-CN" sz="1600" i="1">
                            <a:latin typeface="Cambria Math" panose="02040503050406030204" pitchFamily="18" charset="0"/>
                            <a:ea typeface="华文宋体" panose="02010600040101010101" pitchFamily="2" charset="-122"/>
                          </a:rPr>
                          <m:t>1</m:t>
                        </m:r>
                      </m:num>
                      <m:den>
                        <m:r>
                          <a:rPr lang="en-US" altLang="zh-CN" sz="1600" i="1">
                            <a:latin typeface="Cambria Math" panose="02040503050406030204" pitchFamily="18" charset="0"/>
                            <a:ea typeface="华文宋体" panose="02010600040101010101" pitchFamily="2" charset="-122"/>
                          </a:rPr>
                          <m:t>2</m:t>
                        </m:r>
                      </m:den>
                    </m:f>
                    <m:r>
                      <a:rPr lang="en-US" altLang="zh-CN" sz="1600" i="1">
                        <a:latin typeface="Cambria Math" panose="02040503050406030204" pitchFamily="18" charset="0"/>
                        <a:ea typeface="华文宋体" panose="02010600040101010101" pitchFamily="2" charset="-122"/>
                      </a:rPr>
                      <m:t>)</m:t>
                    </m:r>
                  </m:oMath>
                </a14:m>
                <a:r>
                  <a:rPr lang="en-US" altLang="zh-CN" sz="1600" dirty="0">
                    <a:latin typeface="华文宋体" panose="02010600040101010101" pitchFamily="2" charset="-122"/>
                    <a:ea typeface="华文宋体" panose="02010600040101010101" pitchFamily="2" charset="-122"/>
                  </a:rPr>
                  <a:t>  D.</a:t>
                </a:r>
                <a14:m>
                  <m:oMath xmlns:m="http://schemas.openxmlformats.org/officeDocument/2006/math">
                    <m:r>
                      <a:rPr lang="en-US" altLang="zh-CN" sz="1600" i="1">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1</m:t>
                    </m:r>
                    <m:r>
                      <a:rPr lang="en-US" altLang="zh-CN" sz="1600" i="1">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0</m:t>
                    </m:r>
                    <m:r>
                      <a:rPr lang="en-US" altLang="zh-CN" sz="1600" i="1">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1</m:t>
                    </m:r>
                    <m:r>
                      <a:rPr lang="en-US" altLang="zh-CN" sz="1600" i="1">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m:t>
                    </m:r>
                    <m:f>
                      <m:fPr>
                        <m:ctrlPr>
                          <a:rPr lang="en-US" altLang="zh-CN" sz="1600" i="1">
                            <a:latin typeface="Cambria Math" panose="02040503050406030204" pitchFamily="18" charset="0"/>
                            <a:ea typeface="华文宋体" panose="02010600040101010101" pitchFamily="2" charset="-122"/>
                          </a:rPr>
                        </m:ctrlPr>
                      </m:fPr>
                      <m:num>
                        <m:r>
                          <a:rPr lang="en-US" altLang="zh-CN" sz="1600" i="1">
                            <a:latin typeface="Cambria Math" panose="02040503050406030204" pitchFamily="18" charset="0"/>
                            <a:ea typeface="华文宋体" panose="02010600040101010101" pitchFamily="2" charset="-122"/>
                          </a:rPr>
                          <m:t>1</m:t>
                        </m:r>
                      </m:num>
                      <m:den>
                        <m:r>
                          <a:rPr lang="en-US" altLang="zh-CN" sz="1600" i="1">
                            <a:latin typeface="Cambria Math" panose="02040503050406030204" pitchFamily="18" charset="0"/>
                            <a:ea typeface="华文宋体" panose="02010600040101010101" pitchFamily="2" charset="-122"/>
                          </a:rPr>
                          <m:t>2</m:t>
                        </m:r>
                      </m:den>
                    </m:f>
                    <m:r>
                      <a:rPr lang="en-US" altLang="zh-CN" sz="1600" i="1">
                        <a:latin typeface="Cambria Math" panose="02040503050406030204" pitchFamily="18" charset="0"/>
                        <a:ea typeface="华文宋体" panose="02010600040101010101" pitchFamily="2" charset="-122"/>
                      </a:rPr>
                      <m:t>)</m:t>
                    </m:r>
                  </m:oMath>
                </a14:m>
                <a:endParaRPr lang="en-US" altLang="zh-CN" sz="1600" dirty="0">
                  <a:latin typeface="华文宋体" panose="02010600040101010101" pitchFamily="2" charset="-122"/>
                  <a:ea typeface="华文宋体" panose="02010600040101010101" pitchFamily="2" charset="-122"/>
                </a:endParaRPr>
              </a:p>
            </p:txBody>
          </p:sp>
        </mc:Choice>
        <mc:Fallback xmlns="">
          <p:sp>
            <p:nvSpPr>
              <p:cNvPr id="13" name="文本框 12">
                <a:extLst>
                  <a:ext uri="{FF2B5EF4-FFF2-40B4-BE49-F238E27FC236}">
                    <a16:creationId xmlns:a16="http://schemas.microsoft.com/office/drawing/2014/main" id="{5BB7D3FD-5C66-4632-8C15-EA1D99CDDF29}"/>
                  </a:ext>
                </a:extLst>
              </p:cNvPr>
              <p:cNvSpPr txBox="1">
                <a:spLocks noRot="1" noChangeAspect="1" noMove="1" noResize="1" noEditPoints="1" noAdjustHandles="1" noChangeArrowheads="1" noChangeShapeType="1" noTextEdit="1"/>
              </p:cNvSpPr>
              <p:nvPr/>
            </p:nvSpPr>
            <p:spPr>
              <a:xfrm>
                <a:off x="507456" y="1456699"/>
                <a:ext cx="11108180" cy="570413"/>
              </a:xfrm>
              <a:prstGeom prst="rect">
                <a:avLst/>
              </a:prstGeom>
              <a:blipFill>
                <a:blip r:embed="rId3"/>
                <a:stretch>
                  <a:fillRect l="-274" b="-53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5FF8B3-EA77-400B-8758-CA970920F729}"/>
                  </a:ext>
                </a:extLst>
              </p:cNvPr>
              <p:cNvSpPr txBox="1"/>
              <p:nvPr/>
            </p:nvSpPr>
            <p:spPr>
              <a:xfrm>
                <a:off x="507456" y="2077836"/>
                <a:ext cx="11108180" cy="782330"/>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解：主量子数</a:t>
                </a:r>
                <a14:m>
                  <m:oMath xmlns:m="http://schemas.openxmlformats.org/officeDocument/2006/math">
                    <m:r>
                      <a:rPr lang="en-US" altLang="zh-CN" sz="1600" i="1" dirty="0" smtClean="0">
                        <a:solidFill>
                          <a:schemeClr val="tx1"/>
                        </a:solidFill>
                        <a:latin typeface="Cambria Math" panose="02040503050406030204" pitchFamily="18" charset="0"/>
                        <a:ea typeface="楷体" panose="02010609060101010101" pitchFamily="49" charset="-122"/>
                      </a:rPr>
                      <m:t>𝑛</m:t>
                    </m:r>
                  </m:oMath>
                </a14:m>
                <a:r>
                  <a:rPr lang="zh-CN" altLang="en-US" sz="1600" dirty="0">
                    <a:solidFill>
                      <a:schemeClr val="tx1"/>
                    </a:solidFill>
                    <a:latin typeface="楷体" panose="02010609060101010101" pitchFamily="49" charset="-122"/>
                    <a:ea typeface="楷体" panose="02010609060101010101" pitchFamily="49" charset="-122"/>
                  </a:rPr>
                  <a:t> 定能量，比零大整数 任选；角量子数</a:t>
                </a:r>
                <a14:m>
                  <m:oMath xmlns:m="http://schemas.openxmlformats.org/officeDocument/2006/math">
                    <m:r>
                      <a:rPr lang="en-US" altLang="zh-CN" sz="1600" i="1" dirty="0" smtClean="0">
                        <a:solidFill>
                          <a:schemeClr val="tx1"/>
                        </a:solidFill>
                        <a:latin typeface="Cambria Math" panose="02040503050406030204" pitchFamily="18" charset="0"/>
                        <a:ea typeface="楷体" panose="02010609060101010101" pitchFamily="49" charset="-122"/>
                      </a:rPr>
                      <m:t>𝑙</m:t>
                    </m:r>
                  </m:oMath>
                </a14:m>
                <a:r>
                  <a:rPr lang="zh-CN" altLang="en-US" sz="1600" dirty="0">
                    <a:solidFill>
                      <a:schemeClr val="tx1"/>
                    </a:solidFill>
                    <a:latin typeface="楷体" panose="02010609060101010101" pitchFamily="49" charset="-122"/>
                    <a:ea typeface="楷体" panose="02010609060101010101" pitchFamily="49" charset="-122"/>
                  </a:rPr>
                  <a:t> 定旋转，小于主量 </a:t>
                </a:r>
                <a:r>
                  <a:rPr lang="zh-CN" altLang="en-US" sz="1600" dirty="0">
                    <a:latin typeface="楷体" panose="02010609060101010101" pitchFamily="49" charset="-122"/>
                    <a:ea typeface="楷体" panose="02010609060101010101" pitchFamily="49" charset="-122"/>
                  </a:rPr>
                  <a:t>零也可；</a:t>
                </a:r>
                <a:endParaRPr lang="en-US" altLang="zh-CN" sz="1600" dirty="0">
                  <a:latin typeface="楷体" panose="02010609060101010101" pitchFamily="49" charset="-122"/>
                  <a:ea typeface="楷体" panose="02010609060101010101" pitchFamily="49" charset="-122"/>
                </a:endParaRPr>
              </a:p>
              <a:p>
                <a:pPr>
                  <a:lnSpc>
                    <a:spcPct val="150000"/>
                  </a:lnSpc>
                </a:pP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磁量子数</a:t>
                </a:r>
                <a14:m>
                  <m:oMath xmlns:m="http://schemas.openxmlformats.org/officeDocument/2006/math">
                    <m:sSub>
                      <m:sSubPr>
                        <m:ctrlPr>
                          <a:rPr lang="en-US" altLang="zh-CN" sz="1600" b="0" i="1" dirty="0" smtClean="0">
                            <a:latin typeface="Cambria Math" panose="02040503050406030204" pitchFamily="18" charset="0"/>
                            <a:ea typeface="楷体" panose="02010609060101010101" pitchFamily="49" charset="-122"/>
                          </a:rPr>
                        </m:ctrlPr>
                      </m:sSubPr>
                      <m:e>
                        <m:r>
                          <a:rPr lang="en-US" altLang="zh-CN" sz="1600" i="1" dirty="0" smtClean="0">
                            <a:latin typeface="Cambria Math" panose="02040503050406030204" pitchFamily="18" charset="0"/>
                            <a:ea typeface="楷体" panose="02010609060101010101" pitchFamily="49" charset="-122"/>
                          </a:rPr>
                          <m:t>𝑚</m:t>
                        </m:r>
                      </m:e>
                      <m:sub>
                        <m:r>
                          <a:rPr lang="en-US" altLang="zh-CN" sz="1600" b="0" i="1" dirty="0" smtClean="0">
                            <a:latin typeface="Cambria Math" panose="02040503050406030204" pitchFamily="18" charset="0"/>
                            <a:ea typeface="楷体" panose="02010609060101010101" pitchFamily="49" charset="-122"/>
                          </a:rPr>
                          <m:t>𝑙</m:t>
                        </m:r>
                      </m:sub>
                    </m:sSub>
                  </m:oMath>
                </a14:m>
                <a:r>
                  <a:rPr lang="zh-CN" altLang="en-US" sz="1600" dirty="0">
                    <a:latin typeface="楷体" panose="02010609060101010101" pitchFamily="49" charset="-122"/>
                    <a:ea typeface="楷体" panose="02010609060101010101" pitchFamily="49" charset="-122"/>
                  </a:rPr>
                  <a:t> 定取向，不超角量 可正负；自旋磁量子</a:t>
                </a:r>
                <a14:m>
                  <m:oMath xmlns:m="http://schemas.openxmlformats.org/officeDocument/2006/math">
                    <m:sSub>
                      <m:sSubPr>
                        <m:ctrlPr>
                          <a:rPr lang="en-US" altLang="zh-CN" sz="1600" b="0" i="1" dirty="0" smtClean="0">
                            <a:latin typeface="Cambria Math" panose="02040503050406030204" pitchFamily="18" charset="0"/>
                            <a:ea typeface="楷体" panose="02010609060101010101" pitchFamily="49" charset="-122"/>
                          </a:rPr>
                        </m:ctrlPr>
                      </m:sSubPr>
                      <m:e>
                        <m:r>
                          <a:rPr lang="en-US" altLang="zh-CN" sz="1600" i="1" dirty="0" smtClean="0">
                            <a:latin typeface="Cambria Math" panose="02040503050406030204" pitchFamily="18" charset="0"/>
                            <a:ea typeface="楷体" panose="02010609060101010101" pitchFamily="49" charset="-122"/>
                          </a:rPr>
                          <m:t>𝑚</m:t>
                        </m:r>
                      </m:e>
                      <m:sub>
                        <m:r>
                          <a:rPr lang="en-US" altLang="zh-CN" sz="1600" b="0" i="1" dirty="0" smtClean="0">
                            <a:latin typeface="Cambria Math" panose="02040503050406030204" pitchFamily="18" charset="0"/>
                            <a:ea typeface="楷体" panose="02010609060101010101" pitchFamily="49" charset="-122"/>
                          </a:rPr>
                          <m:t>𝑠</m:t>
                        </m:r>
                      </m:sub>
                    </m:sSub>
                  </m:oMath>
                </a14:m>
                <a:r>
                  <a:rPr lang="zh-CN" altLang="en-US" sz="1600" dirty="0">
                    <a:latin typeface="楷体" panose="02010609060101010101" pitchFamily="49" charset="-122"/>
                    <a:ea typeface="楷体" panose="02010609060101010101" pitchFamily="49" charset="-122"/>
                  </a:rPr>
                  <a:t> 特殊，只取正负</a:t>
                </a:r>
                <a:r>
                  <a:rPr lang="en-US" altLang="zh-CN" sz="1600" dirty="0">
                    <a:latin typeface="楷体" panose="02010609060101010101" pitchFamily="49" charset="-122"/>
                    <a:ea typeface="楷体" panose="02010609060101010101" pitchFamily="49" charset="-122"/>
                  </a:rPr>
                  <a:t>1/2</a:t>
                </a:r>
                <a:r>
                  <a:rPr lang="zh-CN" altLang="en-US" sz="1600" dirty="0">
                    <a:latin typeface="楷体" panose="02010609060101010101" pitchFamily="49" charset="-122"/>
                    <a:ea typeface="楷体" panose="02010609060101010101" pitchFamily="49" charset="-122"/>
                  </a:rPr>
                  <a:t>。    故选</a:t>
                </a:r>
                <a:r>
                  <a:rPr lang="en-US" altLang="zh-CN" sz="1600" dirty="0">
                    <a:latin typeface="楷体" panose="02010609060101010101" pitchFamily="49" charset="-122"/>
                    <a:ea typeface="楷体" panose="02010609060101010101" pitchFamily="49" charset="-122"/>
                  </a:rPr>
                  <a:t>B</a:t>
                </a:r>
                <a:r>
                  <a:rPr lang="zh-CN" altLang="en-US" sz="1600" dirty="0">
                    <a:latin typeface="楷体" panose="02010609060101010101" pitchFamily="49" charset="-122"/>
                    <a:ea typeface="楷体" panose="02010609060101010101" pitchFamily="49" charset="-122"/>
                  </a:rPr>
                  <a:t>。</a:t>
                </a:r>
              </a:p>
            </p:txBody>
          </p:sp>
        </mc:Choice>
        <mc:Fallback xmlns="">
          <p:sp>
            <p:nvSpPr>
              <p:cNvPr id="14" name="文本框 13">
                <a:extLst>
                  <a:ext uri="{FF2B5EF4-FFF2-40B4-BE49-F238E27FC236}">
                    <a16:creationId xmlns:a16="http://schemas.microsoft.com/office/drawing/2014/main" id="{3C5FF8B3-EA77-400B-8758-CA970920F729}"/>
                  </a:ext>
                </a:extLst>
              </p:cNvPr>
              <p:cNvSpPr txBox="1">
                <a:spLocks noRot="1" noChangeAspect="1" noMove="1" noResize="1" noEditPoints="1" noAdjustHandles="1" noChangeArrowheads="1" noChangeShapeType="1" noTextEdit="1"/>
              </p:cNvSpPr>
              <p:nvPr/>
            </p:nvSpPr>
            <p:spPr>
              <a:xfrm>
                <a:off x="507456" y="2077836"/>
                <a:ext cx="11108180" cy="782330"/>
              </a:xfrm>
              <a:prstGeom prst="rect">
                <a:avLst/>
              </a:prstGeom>
              <a:blipFill>
                <a:blip r:embed="rId4"/>
                <a:stretch>
                  <a:fillRect l="-274" b="-8594"/>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DFA0FA1E-EBC1-4453-BE65-D9AC3DAB77A0}"/>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量子力学的理论假设</a:t>
            </a:r>
          </a:p>
        </p:txBody>
      </p:sp>
      <p:sp>
        <p:nvSpPr>
          <p:cNvPr id="11" name="文本框 10">
            <a:extLst>
              <a:ext uri="{FF2B5EF4-FFF2-40B4-BE49-F238E27FC236}">
                <a16:creationId xmlns:a16="http://schemas.microsoft.com/office/drawing/2014/main" id="{8B7CA93D-C543-4375-A1DD-A8EEB7D42662}"/>
              </a:ext>
            </a:extLst>
          </p:cNvPr>
          <p:cNvSpPr txBox="1"/>
          <p:nvPr/>
        </p:nvSpPr>
        <p:spPr>
          <a:xfrm>
            <a:off x="507458" y="496110"/>
            <a:ext cx="4359315"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原子中电子的四个量子数</a:t>
            </a:r>
          </a:p>
        </p:txBody>
      </p:sp>
      <p:sp>
        <p:nvSpPr>
          <p:cNvPr id="12" name="文本框 11">
            <a:extLst>
              <a:ext uri="{FF2B5EF4-FFF2-40B4-BE49-F238E27FC236}">
                <a16:creationId xmlns:a16="http://schemas.microsoft.com/office/drawing/2014/main" id="{5B169EC6-E1F6-4CF4-AC94-E3E9A3B2ACBD}"/>
              </a:ext>
            </a:extLst>
          </p:cNvPr>
          <p:cNvSpPr txBox="1"/>
          <p:nvPr/>
        </p:nvSpPr>
        <p:spPr>
          <a:xfrm>
            <a:off x="4866775" y="775740"/>
            <a:ext cx="1762626"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相关概念与计算</a:t>
            </a:r>
            <a:endParaRPr lang="en-US" altLang="zh-CN" sz="1600" dirty="0">
              <a:latin typeface="方正清刻本悦宋简体" panose="02000000000000000000" pitchFamily="2" charset="-122"/>
              <a:ea typeface="方正清刻本悦宋简体" panose="02000000000000000000" pitchFamily="2" charset="-122"/>
            </a:endParaRPr>
          </a:p>
        </p:txBody>
      </p:sp>
    </p:spTree>
    <p:custDataLst>
      <p:tags r:id="rId1"/>
    </p:custDataLst>
    <p:extLst>
      <p:ext uri="{BB962C8B-B14F-4D97-AF65-F5344CB8AC3E}">
        <p14:creationId xmlns:p14="http://schemas.microsoft.com/office/powerpoint/2010/main" val="366805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4FEC310F-E56D-48DE-941A-84B5FC0C9DAB}"/>
              </a:ext>
            </a:extLst>
          </p:cNvPr>
          <p:cNvSpPr txBox="1"/>
          <p:nvPr/>
        </p:nvSpPr>
        <p:spPr>
          <a:xfrm>
            <a:off x="507460" y="1314720"/>
            <a:ext cx="11108176" cy="800219"/>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绝大多数原子 核外都有多个电子。而原子的物理化学性质与核外电子息息相关，需要弄清楚核外电子的排布规律。</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泡利 指出：原子系统内不可能具有状态完全相同的两个电子。这称之为 </a:t>
            </a:r>
            <a:r>
              <a:rPr lang="zh-CN" altLang="en-US" sz="1600" dirty="0">
                <a:solidFill>
                  <a:schemeClr val="accent1"/>
                </a:solidFill>
                <a:latin typeface="方正小标宋简体" panose="02000000000000000000" pitchFamily="2" charset="-122"/>
                <a:ea typeface="方正小标宋简体" panose="02000000000000000000" pitchFamily="2" charset="-122"/>
              </a:rPr>
              <a:t>泡利不相容原理</a:t>
            </a:r>
            <a:r>
              <a:rPr lang="zh-CN" altLang="en-US" sz="1600" dirty="0">
                <a:latin typeface="方正小标宋简体" panose="02000000000000000000" pitchFamily="2" charset="-122"/>
                <a:ea typeface="方正小标宋简体" panose="02000000000000000000" pitchFamily="2" charset="-122"/>
              </a:rPr>
              <a:t>。</a:t>
            </a:r>
            <a:endParaRPr lang="en-US" altLang="zh-CN" sz="1600" dirty="0">
              <a:latin typeface="方正小标宋简体" panose="02000000000000000000" pitchFamily="2" charset="-122"/>
              <a:ea typeface="方正小标宋简体" panose="02000000000000000000" pitchFamily="2" charset="-122"/>
            </a:endParaRPr>
          </a:p>
        </p:txBody>
      </p:sp>
      <p:sp>
        <p:nvSpPr>
          <p:cNvPr id="42" name="文本框 41">
            <a:extLst>
              <a:ext uri="{FF2B5EF4-FFF2-40B4-BE49-F238E27FC236}">
                <a16:creationId xmlns:a16="http://schemas.microsoft.com/office/drawing/2014/main" id="{8CFC60EF-64FD-4FC5-A4F2-36585732829A}"/>
              </a:ext>
            </a:extLst>
          </p:cNvPr>
          <p:cNvSpPr txBox="1"/>
          <p:nvPr/>
        </p:nvSpPr>
        <p:spPr>
          <a:xfrm>
            <a:off x="507458" y="496110"/>
            <a:ext cx="4359315"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多原子系统的壳层结构</a:t>
            </a:r>
          </a:p>
        </p:txBody>
      </p:sp>
      <p:sp>
        <p:nvSpPr>
          <p:cNvPr id="43" name="文本框 42">
            <a:extLst>
              <a:ext uri="{FF2B5EF4-FFF2-40B4-BE49-F238E27FC236}">
                <a16:creationId xmlns:a16="http://schemas.microsoft.com/office/drawing/2014/main" id="{FD64A886-4FE9-417E-9D10-0C18E8547F45}"/>
              </a:ext>
            </a:extLst>
          </p:cNvPr>
          <p:cNvSpPr txBox="1"/>
          <p:nvPr/>
        </p:nvSpPr>
        <p:spPr>
          <a:xfrm>
            <a:off x="4866774" y="775742"/>
            <a:ext cx="2970940"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泡利不相容原理 能量最小原理</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3" name="矩形 2">
            <a:extLst>
              <a:ext uri="{FF2B5EF4-FFF2-40B4-BE49-F238E27FC236}">
                <a16:creationId xmlns:a16="http://schemas.microsoft.com/office/drawing/2014/main" id="{3CB89A22-BC54-4320-A07C-9E568D0F6462}"/>
              </a:ext>
            </a:extLst>
          </p:cNvPr>
          <p:cNvSpPr/>
          <p:nvPr/>
        </p:nvSpPr>
        <p:spPr>
          <a:xfrm>
            <a:off x="1254796" y="4145036"/>
            <a:ext cx="1875521" cy="2870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钉钉进步体" panose="00020600040101010101" pitchFamily="18" charset="-122"/>
                <a:ea typeface="钉钉进步体" panose="00020600040101010101" pitchFamily="18" charset="-122"/>
              </a:rPr>
              <a:t>  原子的壳层模型</a:t>
            </a:r>
          </a:p>
        </p:txBody>
      </p:sp>
      <p:sp>
        <p:nvSpPr>
          <p:cNvPr id="44" name="文本框 43">
            <a:extLst>
              <a:ext uri="{FF2B5EF4-FFF2-40B4-BE49-F238E27FC236}">
                <a16:creationId xmlns:a16="http://schemas.microsoft.com/office/drawing/2014/main" id="{19A16EB9-33CE-4D32-9EDD-1BCEBE40CB4B}"/>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量子力学的物理应用</a:t>
            </a:r>
          </a:p>
        </p:txBody>
      </p:sp>
      <mc:AlternateContent xmlns:mc="http://schemas.openxmlformats.org/markup-compatibility/2006" xmlns:a14="http://schemas.microsoft.com/office/drawing/2010/main">
        <mc:Choice Requires="a14">
          <p:graphicFrame>
            <p:nvGraphicFramePr>
              <p:cNvPr id="54" name="Group 2">
                <a:extLst>
                  <a:ext uri="{FF2B5EF4-FFF2-40B4-BE49-F238E27FC236}">
                    <a16:creationId xmlns:a16="http://schemas.microsoft.com/office/drawing/2014/main" id="{7A8C9DFB-8A27-4F4B-8ED8-C36BD2166918}"/>
                  </a:ext>
                </a:extLst>
              </p:cNvPr>
              <p:cNvGraphicFramePr>
                <a:graphicFrameLocks noGrp="1"/>
              </p:cNvGraphicFramePr>
              <p:nvPr>
                <p:extLst>
                  <p:ext uri="{D42A27DB-BD31-4B8C-83A1-F6EECF244321}">
                    <p14:modId xmlns:p14="http://schemas.microsoft.com/office/powerpoint/2010/main" val="1614115047"/>
                  </p:ext>
                </p:extLst>
              </p:nvPr>
            </p:nvGraphicFramePr>
            <p:xfrm>
              <a:off x="3043552" y="2173655"/>
              <a:ext cx="8572084" cy="2332730"/>
            </p:xfrm>
            <a:graphic>
              <a:graphicData uri="http://schemas.openxmlformats.org/drawingml/2006/table">
                <a:tbl>
                  <a:tblPr firstRow="1" firstCol="1">
                    <a:tableStyleId>{5C22544A-7EE6-4342-B048-85BDC9FD1C3A}</a:tableStyleId>
                  </a:tblPr>
                  <a:tblGrid>
                    <a:gridCol w="645484">
                      <a:extLst>
                        <a:ext uri="{9D8B030D-6E8A-4147-A177-3AD203B41FA5}">
                          <a16:colId xmlns:a16="http://schemas.microsoft.com/office/drawing/2014/main" val="20000"/>
                        </a:ext>
                      </a:extLst>
                    </a:gridCol>
                    <a:gridCol w="271525">
                      <a:extLst>
                        <a:ext uri="{9D8B030D-6E8A-4147-A177-3AD203B41FA5}">
                          <a16:colId xmlns:a16="http://schemas.microsoft.com/office/drawing/2014/main" val="20001"/>
                        </a:ext>
                      </a:extLst>
                    </a:gridCol>
                    <a:gridCol w="297541">
                      <a:extLst>
                        <a:ext uri="{9D8B030D-6E8A-4147-A177-3AD203B41FA5}">
                          <a16:colId xmlns:a16="http://schemas.microsoft.com/office/drawing/2014/main" val="20002"/>
                        </a:ext>
                      </a:extLst>
                    </a:gridCol>
                    <a:gridCol w="268273">
                      <a:extLst>
                        <a:ext uri="{9D8B030D-6E8A-4147-A177-3AD203B41FA5}">
                          <a16:colId xmlns:a16="http://schemas.microsoft.com/office/drawing/2014/main" val="20003"/>
                        </a:ext>
                      </a:extLst>
                    </a:gridCol>
                    <a:gridCol w="292662">
                      <a:extLst>
                        <a:ext uri="{9D8B030D-6E8A-4147-A177-3AD203B41FA5}">
                          <a16:colId xmlns:a16="http://schemas.microsoft.com/office/drawing/2014/main" val="20004"/>
                        </a:ext>
                      </a:extLst>
                    </a:gridCol>
                    <a:gridCol w="274778">
                      <a:extLst>
                        <a:ext uri="{9D8B030D-6E8A-4147-A177-3AD203B41FA5}">
                          <a16:colId xmlns:a16="http://schemas.microsoft.com/office/drawing/2014/main" val="20005"/>
                        </a:ext>
                      </a:extLst>
                    </a:gridCol>
                    <a:gridCol w="294288">
                      <a:extLst>
                        <a:ext uri="{9D8B030D-6E8A-4147-A177-3AD203B41FA5}">
                          <a16:colId xmlns:a16="http://schemas.microsoft.com/office/drawing/2014/main" val="20006"/>
                        </a:ext>
                      </a:extLst>
                    </a:gridCol>
                    <a:gridCol w="269900">
                      <a:extLst>
                        <a:ext uri="{9D8B030D-6E8A-4147-A177-3AD203B41FA5}">
                          <a16:colId xmlns:a16="http://schemas.microsoft.com/office/drawing/2014/main" val="20007"/>
                        </a:ext>
                      </a:extLst>
                    </a:gridCol>
                    <a:gridCol w="294289">
                      <a:extLst>
                        <a:ext uri="{9D8B030D-6E8A-4147-A177-3AD203B41FA5}">
                          <a16:colId xmlns:a16="http://schemas.microsoft.com/office/drawing/2014/main" val="20008"/>
                        </a:ext>
                      </a:extLst>
                    </a:gridCol>
                    <a:gridCol w="271525">
                      <a:extLst>
                        <a:ext uri="{9D8B030D-6E8A-4147-A177-3AD203B41FA5}">
                          <a16:colId xmlns:a16="http://schemas.microsoft.com/office/drawing/2014/main" val="20009"/>
                        </a:ext>
                      </a:extLst>
                    </a:gridCol>
                    <a:gridCol w="310547">
                      <a:extLst>
                        <a:ext uri="{9D8B030D-6E8A-4147-A177-3AD203B41FA5}">
                          <a16:colId xmlns:a16="http://schemas.microsoft.com/office/drawing/2014/main" val="20010"/>
                        </a:ext>
                      </a:extLst>
                    </a:gridCol>
                    <a:gridCol w="255267">
                      <a:extLst>
                        <a:ext uri="{9D8B030D-6E8A-4147-A177-3AD203B41FA5}">
                          <a16:colId xmlns:a16="http://schemas.microsoft.com/office/drawing/2014/main" val="20011"/>
                        </a:ext>
                      </a:extLst>
                    </a:gridCol>
                    <a:gridCol w="295914">
                      <a:extLst>
                        <a:ext uri="{9D8B030D-6E8A-4147-A177-3AD203B41FA5}">
                          <a16:colId xmlns:a16="http://schemas.microsoft.com/office/drawing/2014/main" val="20012"/>
                        </a:ext>
                      </a:extLst>
                    </a:gridCol>
                    <a:gridCol w="268274">
                      <a:extLst>
                        <a:ext uri="{9D8B030D-6E8A-4147-A177-3AD203B41FA5}">
                          <a16:colId xmlns:a16="http://schemas.microsoft.com/office/drawing/2014/main" val="20013"/>
                        </a:ext>
                      </a:extLst>
                    </a:gridCol>
                    <a:gridCol w="360951">
                      <a:extLst>
                        <a:ext uri="{9D8B030D-6E8A-4147-A177-3AD203B41FA5}">
                          <a16:colId xmlns:a16="http://schemas.microsoft.com/office/drawing/2014/main" val="20014"/>
                        </a:ext>
                      </a:extLst>
                    </a:gridCol>
                    <a:gridCol w="213320">
                      <a:extLst>
                        <a:ext uri="{9D8B030D-6E8A-4147-A177-3AD203B41FA5}">
                          <a16:colId xmlns:a16="http://schemas.microsoft.com/office/drawing/2014/main" val="20015"/>
                        </a:ext>
                      </a:extLst>
                    </a:gridCol>
                    <a:gridCol w="295914">
                      <a:extLst>
                        <a:ext uri="{9D8B030D-6E8A-4147-A177-3AD203B41FA5}">
                          <a16:colId xmlns:a16="http://schemas.microsoft.com/office/drawing/2014/main" val="20016"/>
                        </a:ext>
                      </a:extLst>
                    </a:gridCol>
                    <a:gridCol w="248763">
                      <a:extLst>
                        <a:ext uri="{9D8B030D-6E8A-4147-A177-3AD203B41FA5}">
                          <a16:colId xmlns:a16="http://schemas.microsoft.com/office/drawing/2014/main" val="20017"/>
                        </a:ext>
                      </a:extLst>
                    </a:gridCol>
                    <a:gridCol w="317051">
                      <a:extLst>
                        <a:ext uri="{9D8B030D-6E8A-4147-A177-3AD203B41FA5}">
                          <a16:colId xmlns:a16="http://schemas.microsoft.com/office/drawing/2014/main" val="20018"/>
                        </a:ext>
                      </a:extLst>
                    </a:gridCol>
                    <a:gridCol w="248763">
                      <a:extLst>
                        <a:ext uri="{9D8B030D-6E8A-4147-A177-3AD203B41FA5}">
                          <a16:colId xmlns:a16="http://schemas.microsoft.com/office/drawing/2014/main" val="20019"/>
                        </a:ext>
                      </a:extLst>
                    </a:gridCol>
                    <a:gridCol w="315425">
                      <a:extLst>
                        <a:ext uri="{9D8B030D-6E8A-4147-A177-3AD203B41FA5}">
                          <a16:colId xmlns:a16="http://schemas.microsoft.com/office/drawing/2014/main" val="20020"/>
                        </a:ext>
                      </a:extLst>
                    </a:gridCol>
                    <a:gridCol w="248764">
                      <a:extLst>
                        <a:ext uri="{9D8B030D-6E8A-4147-A177-3AD203B41FA5}">
                          <a16:colId xmlns:a16="http://schemas.microsoft.com/office/drawing/2014/main" val="20021"/>
                        </a:ext>
                      </a:extLst>
                    </a:gridCol>
                    <a:gridCol w="317050">
                      <a:extLst>
                        <a:ext uri="{9D8B030D-6E8A-4147-A177-3AD203B41FA5}">
                          <a16:colId xmlns:a16="http://schemas.microsoft.com/office/drawing/2014/main" val="20022"/>
                        </a:ext>
                      </a:extLst>
                    </a:gridCol>
                    <a:gridCol w="250389">
                      <a:extLst>
                        <a:ext uri="{9D8B030D-6E8A-4147-A177-3AD203B41FA5}">
                          <a16:colId xmlns:a16="http://schemas.microsoft.com/office/drawing/2014/main" val="20023"/>
                        </a:ext>
                      </a:extLst>
                    </a:gridCol>
                    <a:gridCol w="313799">
                      <a:extLst>
                        <a:ext uri="{9D8B030D-6E8A-4147-A177-3AD203B41FA5}">
                          <a16:colId xmlns:a16="http://schemas.microsoft.com/office/drawing/2014/main" val="20024"/>
                        </a:ext>
                      </a:extLst>
                    </a:gridCol>
                    <a:gridCol w="250389">
                      <a:extLst>
                        <a:ext uri="{9D8B030D-6E8A-4147-A177-3AD203B41FA5}">
                          <a16:colId xmlns:a16="http://schemas.microsoft.com/office/drawing/2014/main" val="20025"/>
                        </a:ext>
                      </a:extLst>
                    </a:gridCol>
                    <a:gridCol w="315425">
                      <a:extLst>
                        <a:ext uri="{9D8B030D-6E8A-4147-A177-3AD203B41FA5}">
                          <a16:colId xmlns:a16="http://schemas.microsoft.com/office/drawing/2014/main" val="20026"/>
                        </a:ext>
                      </a:extLst>
                    </a:gridCol>
                    <a:gridCol w="248763">
                      <a:extLst>
                        <a:ext uri="{9D8B030D-6E8A-4147-A177-3AD203B41FA5}">
                          <a16:colId xmlns:a16="http://schemas.microsoft.com/office/drawing/2014/main" val="20027"/>
                        </a:ext>
                      </a:extLst>
                    </a:gridCol>
                    <a:gridCol w="317051">
                      <a:extLst>
                        <a:ext uri="{9D8B030D-6E8A-4147-A177-3AD203B41FA5}">
                          <a16:colId xmlns:a16="http://schemas.microsoft.com/office/drawing/2014/main" val="20028"/>
                        </a:ext>
                      </a:extLst>
                    </a:gridCol>
                  </a:tblGrid>
                  <a:tr h="466546">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bg1"/>
                                    </a:solidFill>
                                    <a:effectLst/>
                                    <a:latin typeface="Cambria Math" panose="02040503050406030204" pitchFamily="18" charset="0"/>
                                  </a:rPr>
                                  <m:t>𝑛</m:t>
                                </m:r>
                              </m:oMath>
                            </m:oMathPara>
                          </a14:m>
                          <a:endParaRPr kumimoji="0" lang="en-US" altLang="zh-CN" sz="1800" b="0" i="1" u="none" strike="noStrike" cap="none" normalizeH="0" baseline="0" dirty="0">
                            <a:ln>
                              <a:noFill/>
                            </a:ln>
                            <a:solidFill>
                              <a:schemeClr val="bg1"/>
                            </a:solidFill>
                            <a:effectLst/>
                            <a:latin typeface="Times New Roman" panose="02020603050405020304" pitchFamily="18" charset="0"/>
                            <a:ea typeface="仿宋_GB2312" pitchFamily="49" charset="-122"/>
                          </a:endParaRPr>
                        </a:p>
                      </a:txBody>
                      <a:tcPr marL="91437" marR="91437" anchor="ctr" horzOverflow="overflow">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rPr>
                                  <m:t>1</m:t>
                                </m:r>
                              </m:oMath>
                            </m:oMathPara>
                          </a14:m>
                          <a:endParaRPr kumimoji="0" lang="en-US" altLang="zh-CN" sz="20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lang="zh-CN" altLang="en-US"/>
                        </a:p>
                      </a:txBody>
                      <a:tcPr/>
                    </a:tc>
                    <a:tc gridSpan="8">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rPr>
                                  <m:t>2</m:t>
                                </m:r>
                              </m:oMath>
                            </m:oMathPara>
                          </a14:m>
                          <a:endParaRPr kumimoji="0" lang="en-US" altLang="zh-CN" sz="20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8">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rPr>
                                  <m:t>3</m:t>
                                </m:r>
                              </m:oMath>
                            </m:oMathPara>
                          </a14:m>
                          <a:endParaRPr kumimoji="0" lang="en-US" altLang="zh-CN" sz="20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28575"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66546">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bg1"/>
                                    </a:solidFill>
                                    <a:effectLst/>
                                    <a:latin typeface="Cambria Math" panose="02040503050406030204" pitchFamily="18" charset="0"/>
                                  </a:rPr>
                                  <m:t>𝑙</m:t>
                                </m:r>
                              </m:oMath>
                            </m:oMathPara>
                          </a14:m>
                          <a:endParaRPr kumimoji="0" lang="en-US" altLang="zh-CN" sz="1800" b="0" i="1" u="none" strike="noStrike" cap="none" normalizeH="0" baseline="0">
                            <a:ln>
                              <a:noFill/>
                            </a:ln>
                            <a:solidFill>
                              <a:schemeClr val="bg1"/>
                            </a:solidFill>
                            <a:effectLst/>
                            <a:latin typeface="Times New Roman" panose="02020603050405020304" pitchFamily="18" charset="0"/>
                            <a:ea typeface="仿宋_GB2312" pitchFamily="49" charset="-122"/>
                          </a:endParaRPr>
                        </a:p>
                      </a:txBody>
                      <a:tcPr marL="91437" marR="91437" anchor="ctr" horzOverflow="overflow">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50000"/>
                          </a:schemeClr>
                        </a:solidFill>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rPr>
                                  <m:t>0</m:t>
                                </m:r>
                              </m:oMath>
                            </m:oMathPara>
                          </a14:m>
                          <a:endParaRPr kumimoji="0" lang="en-US" altLang="zh-CN" sz="18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60000"/>
                            <a:lumOff val="4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rPr>
                                  <m:t>0</m:t>
                                </m:r>
                              </m:oMath>
                            </m:oMathPara>
                          </a14:m>
                          <a:endParaRPr kumimoji="0" lang="en-US" altLang="zh-CN" sz="18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1">
                            <a:lumMod val="60000"/>
                            <a:lumOff val="40000"/>
                          </a:schemeClr>
                        </a:solidFill>
                      </a:tcPr>
                    </a:tc>
                    <a:tc hMerge="1">
                      <a:txBody>
                        <a:bodyPr/>
                        <a:lstStyle/>
                        <a:p>
                          <a:endParaRPr lang="zh-CN" altLang="en-US"/>
                        </a:p>
                      </a:txBody>
                      <a:tcPr/>
                    </a:tc>
                    <a:tc gridSpan="6">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rPr>
                                  <m:t>1</m:t>
                                </m:r>
                              </m:oMath>
                            </m:oMathPara>
                          </a14:m>
                          <a:endParaRPr kumimoji="0" lang="en-US" altLang="zh-CN" sz="18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rPr>
                                  <m:t>0</m:t>
                                </m:r>
                              </m:oMath>
                            </m:oMathPara>
                          </a14:m>
                          <a:endParaRPr kumimoji="0" lang="en-US" altLang="zh-CN" sz="1800" b="0" i="0" u="none" strike="noStrike" cap="none" normalizeH="0" baseline="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1">
                            <a:lumMod val="60000"/>
                            <a:lumOff val="40000"/>
                          </a:schemeClr>
                        </a:solidFill>
                      </a:tcPr>
                    </a:tc>
                    <a:tc hMerge="1">
                      <a:txBody>
                        <a:bodyPr/>
                        <a:lstStyle/>
                        <a:p>
                          <a:endParaRPr lang="zh-CN" altLang="en-US"/>
                        </a:p>
                      </a:txBody>
                      <a:tcPr/>
                    </a:tc>
                    <a:tc gridSpan="6">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rPr>
                                  <m:t>1</m:t>
                                </m:r>
                              </m:oMath>
                            </m:oMathPara>
                          </a14:m>
                          <a:endParaRPr kumimoji="0" lang="en-US" altLang="zh-CN" sz="18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T w="12700" cap="flat" cmpd="sng" algn="ctr">
                          <a:solidFill>
                            <a:schemeClr val="bg1"/>
                          </a:solidFill>
                          <a:prstDash val="solid"/>
                          <a:round/>
                          <a:headEnd type="none" w="med" len="med"/>
                          <a:tailEnd type="none" w="med" len="med"/>
                        </a:lnT>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0">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rPr>
                                  <m:t>2</m:t>
                                </m:r>
                              </m:oMath>
                            </m:oMathPara>
                          </a14:m>
                          <a:endParaRPr kumimoji="0" lang="en-US" altLang="zh-CN" sz="18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T w="12700" cap="flat" cmpd="sng" algn="ctr">
                          <a:solidFill>
                            <a:schemeClr val="bg1"/>
                          </a:solidFill>
                          <a:prstDash val="solid"/>
                          <a:round/>
                          <a:headEnd type="none" w="med" len="med"/>
                          <a:tailEnd type="none" w="med" len="med"/>
                        </a:lnT>
                        <a:solidFill>
                          <a:schemeClr val="accent1">
                            <a:lumMod val="60000"/>
                            <a:lumOff val="4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466546">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bg1"/>
                                    </a:solidFill>
                                    <a:effectLst/>
                                    <a:latin typeface="Cambria Math" panose="02040503050406030204" pitchFamily="18" charset="0"/>
                                  </a:rPr>
                                  <m:t>𝑚</m:t>
                                </m:r>
                                <m:r>
                                  <a:rPr kumimoji="0" lang="en-US" altLang="zh-CN" sz="1800" b="0" i="1" u="none" strike="noStrike" cap="none" normalizeH="0" baseline="-20000">
                                    <a:ln>
                                      <a:noFill/>
                                    </a:ln>
                                    <a:solidFill>
                                      <a:schemeClr val="bg1"/>
                                    </a:solidFill>
                                    <a:effectLst/>
                                    <a:latin typeface="Cambria Math" panose="02040503050406030204" pitchFamily="18" charset="0"/>
                                  </a:rPr>
                                  <m:t>𝑙</m:t>
                                </m:r>
                              </m:oMath>
                            </m:oMathPara>
                          </a14:m>
                          <a:endParaRPr kumimoji="0" lang="en-US" altLang="zh-CN" sz="1800" b="0" i="1" u="none" strike="noStrike" cap="none" normalizeH="0" baseline="-20000">
                            <a:ln>
                              <a:noFill/>
                            </a:ln>
                            <a:solidFill>
                              <a:schemeClr val="bg1"/>
                            </a:solidFill>
                            <a:effectLst/>
                            <a:latin typeface="Times New Roman" panose="02020603050405020304" pitchFamily="18" charset="0"/>
                            <a:ea typeface="仿宋_GB2312" pitchFamily="49" charset="-122"/>
                          </a:endParaRPr>
                        </a:p>
                      </a:txBody>
                      <a:tcPr marL="91437" marR="91437" anchor="ctr" horzOverflow="overflow">
                        <a:lnR w="38100" cap="flat" cmpd="sng" algn="ctr">
                          <a:solidFill>
                            <a:schemeClr val="bg1"/>
                          </a:solidFill>
                          <a:prstDash val="solid"/>
                          <a:round/>
                          <a:headEnd type="none" w="med" len="med"/>
                          <a:tailEnd type="none" w="med" len="med"/>
                        </a:lnR>
                        <a:solidFill>
                          <a:schemeClr val="accent1">
                            <a:lumMod val="50000"/>
                          </a:schemeClr>
                        </a:solidFill>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0</m:t>
                                </m:r>
                              </m:oMath>
                            </m:oMathPara>
                          </a14:m>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0</m:t>
                                </m:r>
                              </m:oMath>
                            </m:oMathPara>
                          </a14:m>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28575" cap="flat" cmpd="sng" algn="ctr">
                          <a:solidFill>
                            <a:schemeClr val="bg1"/>
                          </a:solidFill>
                          <a:prstDash val="solid"/>
                          <a:round/>
                          <a:headEnd type="none" w="med" len="med"/>
                          <a:tailEnd type="none" w="med" len="med"/>
                        </a:lnL>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−1</m:t>
                                </m:r>
                              </m:oMath>
                            </m:oMathPara>
                          </a14:m>
                          <a:endParaRPr kumimoji="0" lang="en-US" altLang="zh-CN" sz="1400" b="0" i="0" u="none" strike="noStrike" cap="none" normalizeH="0" baseline="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0</m:t>
                                </m:r>
                              </m:oMath>
                            </m:oMathPara>
                          </a14:m>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1</m:t>
                                </m:r>
                              </m:oMath>
                            </m:oMathPara>
                          </a14:m>
                          <a:endParaRPr kumimoji="0" lang="en-US" altLang="zh-CN" sz="1400" b="0" i="0" u="none" strike="noStrike" cap="none" normalizeH="0" baseline="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R w="28575" cap="flat" cmpd="sng" algn="ctr">
                          <a:solidFill>
                            <a:schemeClr val="bg1"/>
                          </a:solidFill>
                          <a:prstDash val="solid"/>
                          <a:round/>
                          <a:headEnd type="none" w="med" len="med"/>
                          <a:tailEnd type="none" w="med" len="med"/>
                        </a:lnR>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0</m:t>
                                </m:r>
                              </m:oMath>
                            </m:oMathPara>
                          </a14:m>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28575" cap="flat" cmpd="sng" algn="ctr">
                          <a:solidFill>
                            <a:schemeClr val="bg1"/>
                          </a:solidFill>
                          <a:prstDash val="solid"/>
                          <a:round/>
                          <a:headEnd type="none" w="med" len="med"/>
                          <a:tailEnd type="none" w="med" len="med"/>
                        </a:lnL>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−1</m:t>
                                </m:r>
                              </m:oMath>
                            </m:oMathPara>
                          </a14:m>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0</m:t>
                                </m:r>
                              </m:oMath>
                            </m:oMathPara>
                          </a14:m>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1</m:t>
                                </m:r>
                              </m:oMath>
                            </m:oMathPara>
                          </a14:m>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−2</m:t>
                                </m:r>
                              </m:oMath>
                            </m:oMathPara>
                          </a14:m>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−1</m:t>
                                </m:r>
                              </m:oMath>
                            </m:oMathPara>
                          </a14:m>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0</m:t>
                                </m:r>
                              </m:oMath>
                            </m:oMathPara>
                          </a14:m>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normalizeH="0" baseline="0" smtClean="0">
                                    <a:ln>
                                      <a:noFill/>
                                    </a:ln>
                                    <a:solidFill>
                                      <a:schemeClr val="tx1"/>
                                    </a:solidFill>
                                    <a:effectLst/>
                                    <a:latin typeface="Cambria Math" panose="02040503050406030204" pitchFamily="18" charset="0"/>
                                  </a:rPr>
                                  <m:t>1</m:t>
                                </m:r>
                              </m:oMath>
                            </m:oMathPara>
                          </a14:m>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solidFill>
                          <a:schemeClr val="accent1">
                            <a:lumMod val="40000"/>
                            <a:lumOff val="60000"/>
                          </a:schemeClr>
                        </a:solid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400" b="0" u="none" strike="noStrike" cap="none" normalizeH="0" baseline="0" dirty="0">
                              <a:ln>
                                <a:noFill/>
                              </a:ln>
                              <a:solidFill>
                                <a:schemeClr val="tx1"/>
                              </a:solidFill>
                              <a:effectLst/>
                            </a:rPr>
                            <a:t>2</a:t>
                          </a:r>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solidFill>
                          <a:schemeClr val="accent1">
                            <a:lumMod val="40000"/>
                            <a:lumOff val="60000"/>
                          </a:schemeClr>
                        </a:solidFill>
                      </a:tcPr>
                    </a:tc>
                    <a:tc hMerge="1">
                      <a:txBody>
                        <a:bodyPr/>
                        <a:lstStyle/>
                        <a:p>
                          <a:endParaRPr lang="zh-CN" altLang="en-US"/>
                        </a:p>
                      </a:txBody>
                      <a:tcPr/>
                    </a:tc>
                    <a:extLst>
                      <a:ext uri="{0D108BD9-81ED-4DB2-BD59-A6C34878D82A}">
                        <a16:rowId xmlns:a16="http://schemas.microsoft.com/office/drawing/2014/main" val="10002"/>
                      </a:ext>
                    </a:extLst>
                  </a:tr>
                  <a:tr h="466546">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bg1"/>
                                    </a:solidFill>
                                    <a:effectLst/>
                                    <a:latin typeface="Cambria Math" panose="02040503050406030204" pitchFamily="18" charset="0"/>
                                  </a:rPr>
                                  <m:t>𝑚</m:t>
                                </m:r>
                                <m:r>
                                  <a:rPr kumimoji="0" lang="en-US" altLang="zh-CN" sz="1800" b="0" i="1" u="none" strike="noStrike" cap="none" normalizeH="0" baseline="-20000">
                                    <a:ln>
                                      <a:noFill/>
                                    </a:ln>
                                    <a:solidFill>
                                      <a:schemeClr val="bg1"/>
                                    </a:solidFill>
                                    <a:effectLst/>
                                    <a:latin typeface="Cambria Math" panose="02040503050406030204" pitchFamily="18" charset="0"/>
                                  </a:rPr>
                                  <m:t>𝑠</m:t>
                                </m:r>
                              </m:oMath>
                            </m:oMathPara>
                          </a14:m>
                          <a:endParaRPr kumimoji="0" lang="en-US" altLang="zh-CN" sz="1800" b="0" i="1" u="none" strike="noStrike" cap="none" normalizeH="0" baseline="-20000" dirty="0">
                            <a:ln>
                              <a:noFill/>
                            </a:ln>
                            <a:solidFill>
                              <a:schemeClr val="bg1"/>
                            </a:solidFill>
                            <a:effectLst/>
                            <a:latin typeface="Times New Roman" panose="02020603050405020304" pitchFamily="18" charset="0"/>
                            <a:ea typeface="仿宋_GB2312" pitchFamily="49" charset="-122"/>
                          </a:endParaRPr>
                        </a:p>
                      </a:txBody>
                      <a:tcPr marL="91437" marR="91437" anchor="ctr" horzOverflow="overflow">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lumMod val="5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left"/>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R w="28575"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28575"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R w="28575"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L w="28575"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m:t>
                                </m:r>
                                <m:f>
                                  <m:fPr>
                                    <m:ctrlP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ctrlPr>
                                  </m:fPr>
                                  <m:num>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1</m:t>
                                    </m:r>
                                  </m:num>
                                  <m:den>
                                    <m:r>
                                      <a:rPr kumimoji="0" lang="en-US" altLang="zh-CN" sz="1050" b="0" i="1" u="none" strike="noStrike" cap="none" normalizeH="0" baseline="0" smtClean="0">
                                        <a:ln>
                                          <a:noFill/>
                                        </a:ln>
                                        <a:solidFill>
                                          <a:schemeClr val="tx1"/>
                                        </a:solidFill>
                                        <a:effectLst/>
                                        <a:latin typeface="Cambria Math" panose="02040503050406030204" pitchFamily="18" charset="0"/>
                                        <a:ea typeface="仿宋_GB2312" pitchFamily="49" charset="-122"/>
                                      </a:rPr>
                                      <m:t>2</m:t>
                                    </m:r>
                                  </m:den>
                                </m:f>
                              </m:oMath>
                            </m:oMathPara>
                          </a14:m>
                          <a:endParaRPr kumimoji="0" lang="zh-CN" altLang="zh-CN" sz="105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lnB w="381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466546">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normalizeH="0" baseline="0" smtClean="0">
                                    <a:ln>
                                      <a:noFill/>
                                    </a:ln>
                                    <a:solidFill>
                                      <a:schemeClr val="bg1"/>
                                    </a:solidFill>
                                    <a:effectLst/>
                                    <a:latin typeface="Cambria Math" panose="02040503050406030204" pitchFamily="18" charset="0"/>
                                  </a:rPr>
                                  <m:t>𝑍</m:t>
                                </m:r>
                              </m:oMath>
                            </m:oMathPara>
                          </a14:m>
                          <a:endParaRPr kumimoji="0" lang="en-US" altLang="zh-CN" sz="1800" b="0" i="1" u="none" strike="noStrike" cap="none" normalizeH="0" baseline="-20000" dirty="0">
                            <a:ln>
                              <a:noFill/>
                            </a:ln>
                            <a:solidFill>
                              <a:schemeClr val="bg1"/>
                            </a:solidFill>
                            <a:effectLst/>
                            <a:latin typeface="Times New Roman" panose="02020603050405020304" pitchFamily="18" charset="0"/>
                            <a:ea typeface="仿宋_GB2312" pitchFamily="49" charset="-122"/>
                          </a:endParaRPr>
                        </a:p>
                      </a:txBody>
                      <a:tcPr marL="91437" marR="91437" anchor="ctr" horzOverflow="overflow">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50000"/>
                          </a:schemeClr>
                        </a:solidFill>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200" b="0" i="1" u="none" strike="noStrike" cap="none" normalizeH="0" baseline="0" smtClean="0">
                                    <a:ln>
                                      <a:noFill/>
                                    </a:ln>
                                    <a:solidFill>
                                      <a:schemeClr val="bg1"/>
                                    </a:solidFill>
                                    <a:effectLst/>
                                    <a:latin typeface="Cambria Math" panose="02040503050406030204" pitchFamily="18" charset="0"/>
                                  </a:rPr>
                                  <m:t>2</m:t>
                                </m:r>
                              </m:oMath>
                            </m:oMathPara>
                          </a14:m>
                          <a:endParaRPr kumimoji="0" lang="en-US" altLang="zh-CN" sz="1200" b="0" i="0" u="none" strike="noStrike" cap="none" normalizeH="0" baseline="0" dirty="0">
                            <a:ln>
                              <a:noFill/>
                            </a:ln>
                            <a:solidFill>
                              <a:schemeClr val="bg1"/>
                            </a:solidFill>
                            <a:effectLst/>
                            <a:latin typeface="Times New Roman" panose="02020603050405020304" pitchFamily="18" charset="0"/>
                            <a:ea typeface="仿宋_GB2312" pitchFamily="49" charset="-122"/>
                          </a:endParaRPr>
                        </a:p>
                      </a:txBody>
                      <a:tcPr marL="91437" marR="91437" anchor="ctr" horzOverflow="overflow">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50000"/>
                          </a:schemeClr>
                        </a:solidFill>
                      </a:tcPr>
                    </a:tc>
                    <a:tc hMerge="1">
                      <a:txBody>
                        <a:bodyPr/>
                        <a:lstStyle/>
                        <a:p>
                          <a:endParaRPr lang="zh-CN" altLang="en-US"/>
                        </a:p>
                      </a:txBody>
                      <a:tcPr/>
                    </a:tc>
                    <a:tc gridSpan="8">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200" b="0" i="1" u="none" strike="noStrike" cap="none" normalizeH="0" baseline="0" smtClean="0">
                                    <a:ln>
                                      <a:noFill/>
                                    </a:ln>
                                    <a:solidFill>
                                      <a:schemeClr val="bg1"/>
                                    </a:solidFill>
                                    <a:effectLst/>
                                    <a:latin typeface="Cambria Math" panose="02040503050406030204" pitchFamily="18" charset="0"/>
                                  </a:rPr>
                                  <m:t>8</m:t>
                                </m:r>
                              </m:oMath>
                            </m:oMathPara>
                          </a14:m>
                          <a:endParaRPr kumimoji="0" lang="en-US" altLang="zh-CN" sz="1200" b="0" i="0" u="none" strike="noStrike" cap="none" normalizeH="0" baseline="0" dirty="0">
                            <a:ln>
                              <a:noFill/>
                            </a:ln>
                            <a:solidFill>
                              <a:schemeClr val="bg1"/>
                            </a:solidFill>
                            <a:effectLst/>
                            <a:latin typeface="Times New Roman" panose="02020603050405020304" pitchFamily="18" charset="0"/>
                            <a:ea typeface="仿宋_GB2312" pitchFamily="49" charset="-122"/>
                          </a:endParaRPr>
                        </a:p>
                      </a:txBody>
                      <a:tcPr marL="91437" marR="91437"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5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8">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200" b="0" i="1" u="none" strike="noStrike" cap="none" normalizeH="0" baseline="0" dirty="0" smtClean="0">
                                    <a:ln>
                                      <a:noFill/>
                                    </a:ln>
                                    <a:solidFill>
                                      <a:schemeClr val="bg1"/>
                                    </a:solidFill>
                                    <a:effectLst/>
                                    <a:latin typeface="Cambria Math" panose="02040503050406030204" pitchFamily="18" charset="0"/>
                                  </a:rPr>
                                  <m:t>18</m:t>
                                </m:r>
                              </m:oMath>
                            </m:oMathPara>
                          </a14:m>
                          <a:endParaRPr kumimoji="0" lang="en-US" altLang="zh-CN" sz="1200" b="0" i="0" u="none" strike="noStrike" cap="none" normalizeH="0" baseline="0" dirty="0">
                            <a:ln>
                              <a:noFill/>
                            </a:ln>
                            <a:solidFill>
                              <a:schemeClr val="bg1"/>
                            </a:solidFill>
                            <a:effectLst/>
                            <a:latin typeface="Times New Roman" panose="02020603050405020304" pitchFamily="18" charset="0"/>
                            <a:ea typeface="仿宋_GB2312" pitchFamily="49" charset="-122"/>
                          </a:endParaRPr>
                        </a:p>
                      </a:txBody>
                      <a:tcPr marL="91437" marR="91437" anchor="ctr" horzOverflow="overflow">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5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mc:Choice>
        <mc:Fallback xmlns="">
          <p:graphicFrame>
            <p:nvGraphicFramePr>
              <p:cNvPr id="54" name="Group 2">
                <a:extLst>
                  <a:ext uri="{FF2B5EF4-FFF2-40B4-BE49-F238E27FC236}">
                    <a16:creationId xmlns:a16="http://schemas.microsoft.com/office/drawing/2014/main" id="{7A8C9DFB-8A27-4F4B-8ED8-C36BD2166918}"/>
                  </a:ext>
                </a:extLst>
              </p:cNvPr>
              <p:cNvGraphicFramePr>
                <a:graphicFrameLocks noGrp="1"/>
              </p:cNvGraphicFramePr>
              <p:nvPr>
                <p:extLst>
                  <p:ext uri="{D42A27DB-BD31-4B8C-83A1-F6EECF244321}">
                    <p14:modId xmlns:p14="http://schemas.microsoft.com/office/powerpoint/2010/main" val="1614115047"/>
                  </p:ext>
                </p:extLst>
              </p:nvPr>
            </p:nvGraphicFramePr>
            <p:xfrm>
              <a:off x="3043552" y="2173655"/>
              <a:ext cx="8572084" cy="2332730"/>
            </p:xfrm>
            <a:graphic>
              <a:graphicData uri="http://schemas.openxmlformats.org/drawingml/2006/table">
                <a:tbl>
                  <a:tblPr firstRow="1" firstCol="1">
                    <a:tableStyleId>{5C22544A-7EE6-4342-B048-85BDC9FD1C3A}</a:tableStyleId>
                  </a:tblPr>
                  <a:tblGrid>
                    <a:gridCol w="645484">
                      <a:extLst>
                        <a:ext uri="{9D8B030D-6E8A-4147-A177-3AD203B41FA5}">
                          <a16:colId xmlns:a16="http://schemas.microsoft.com/office/drawing/2014/main" val="20000"/>
                        </a:ext>
                      </a:extLst>
                    </a:gridCol>
                    <a:gridCol w="271525">
                      <a:extLst>
                        <a:ext uri="{9D8B030D-6E8A-4147-A177-3AD203B41FA5}">
                          <a16:colId xmlns:a16="http://schemas.microsoft.com/office/drawing/2014/main" val="20001"/>
                        </a:ext>
                      </a:extLst>
                    </a:gridCol>
                    <a:gridCol w="297541">
                      <a:extLst>
                        <a:ext uri="{9D8B030D-6E8A-4147-A177-3AD203B41FA5}">
                          <a16:colId xmlns:a16="http://schemas.microsoft.com/office/drawing/2014/main" val="20002"/>
                        </a:ext>
                      </a:extLst>
                    </a:gridCol>
                    <a:gridCol w="268273">
                      <a:extLst>
                        <a:ext uri="{9D8B030D-6E8A-4147-A177-3AD203B41FA5}">
                          <a16:colId xmlns:a16="http://schemas.microsoft.com/office/drawing/2014/main" val="20003"/>
                        </a:ext>
                      </a:extLst>
                    </a:gridCol>
                    <a:gridCol w="292662">
                      <a:extLst>
                        <a:ext uri="{9D8B030D-6E8A-4147-A177-3AD203B41FA5}">
                          <a16:colId xmlns:a16="http://schemas.microsoft.com/office/drawing/2014/main" val="20004"/>
                        </a:ext>
                      </a:extLst>
                    </a:gridCol>
                    <a:gridCol w="274778">
                      <a:extLst>
                        <a:ext uri="{9D8B030D-6E8A-4147-A177-3AD203B41FA5}">
                          <a16:colId xmlns:a16="http://schemas.microsoft.com/office/drawing/2014/main" val="20005"/>
                        </a:ext>
                      </a:extLst>
                    </a:gridCol>
                    <a:gridCol w="294288">
                      <a:extLst>
                        <a:ext uri="{9D8B030D-6E8A-4147-A177-3AD203B41FA5}">
                          <a16:colId xmlns:a16="http://schemas.microsoft.com/office/drawing/2014/main" val="20006"/>
                        </a:ext>
                      </a:extLst>
                    </a:gridCol>
                    <a:gridCol w="269900">
                      <a:extLst>
                        <a:ext uri="{9D8B030D-6E8A-4147-A177-3AD203B41FA5}">
                          <a16:colId xmlns:a16="http://schemas.microsoft.com/office/drawing/2014/main" val="20007"/>
                        </a:ext>
                      </a:extLst>
                    </a:gridCol>
                    <a:gridCol w="294289">
                      <a:extLst>
                        <a:ext uri="{9D8B030D-6E8A-4147-A177-3AD203B41FA5}">
                          <a16:colId xmlns:a16="http://schemas.microsoft.com/office/drawing/2014/main" val="20008"/>
                        </a:ext>
                      </a:extLst>
                    </a:gridCol>
                    <a:gridCol w="271525">
                      <a:extLst>
                        <a:ext uri="{9D8B030D-6E8A-4147-A177-3AD203B41FA5}">
                          <a16:colId xmlns:a16="http://schemas.microsoft.com/office/drawing/2014/main" val="20009"/>
                        </a:ext>
                      </a:extLst>
                    </a:gridCol>
                    <a:gridCol w="310547">
                      <a:extLst>
                        <a:ext uri="{9D8B030D-6E8A-4147-A177-3AD203B41FA5}">
                          <a16:colId xmlns:a16="http://schemas.microsoft.com/office/drawing/2014/main" val="20010"/>
                        </a:ext>
                      </a:extLst>
                    </a:gridCol>
                    <a:gridCol w="255267">
                      <a:extLst>
                        <a:ext uri="{9D8B030D-6E8A-4147-A177-3AD203B41FA5}">
                          <a16:colId xmlns:a16="http://schemas.microsoft.com/office/drawing/2014/main" val="20011"/>
                        </a:ext>
                      </a:extLst>
                    </a:gridCol>
                    <a:gridCol w="295914">
                      <a:extLst>
                        <a:ext uri="{9D8B030D-6E8A-4147-A177-3AD203B41FA5}">
                          <a16:colId xmlns:a16="http://schemas.microsoft.com/office/drawing/2014/main" val="20012"/>
                        </a:ext>
                      </a:extLst>
                    </a:gridCol>
                    <a:gridCol w="268274">
                      <a:extLst>
                        <a:ext uri="{9D8B030D-6E8A-4147-A177-3AD203B41FA5}">
                          <a16:colId xmlns:a16="http://schemas.microsoft.com/office/drawing/2014/main" val="20013"/>
                        </a:ext>
                      </a:extLst>
                    </a:gridCol>
                    <a:gridCol w="360951">
                      <a:extLst>
                        <a:ext uri="{9D8B030D-6E8A-4147-A177-3AD203B41FA5}">
                          <a16:colId xmlns:a16="http://schemas.microsoft.com/office/drawing/2014/main" val="20014"/>
                        </a:ext>
                      </a:extLst>
                    </a:gridCol>
                    <a:gridCol w="213320">
                      <a:extLst>
                        <a:ext uri="{9D8B030D-6E8A-4147-A177-3AD203B41FA5}">
                          <a16:colId xmlns:a16="http://schemas.microsoft.com/office/drawing/2014/main" val="20015"/>
                        </a:ext>
                      </a:extLst>
                    </a:gridCol>
                    <a:gridCol w="295914">
                      <a:extLst>
                        <a:ext uri="{9D8B030D-6E8A-4147-A177-3AD203B41FA5}">
                          <a16:colId xmlns:a16="http://schemas.microsoft.com/office/drawing/2014/main" val="20016"/>
                        </a:ext>
                      </a:extLst>
                    </a:gridCol>
                    <a:gridCol w="248763">
                      <a:extLst>
                        <a:ext uri="{9D8B030D-6E8A-4147-A177-3AD203B41FA5}">
                          <a16:colId xmlns:a16="http://schemas.microsoft.com/office/drawing/2014/main" val="20017"/>
                        </a:ext>
                      </a:extLst>
                    </a:gridCol>
                    <a:gridCol w="317051">
                      <a:extLst>
                        <a:ext uri="{9D8B030D-6E8A-4147-A177-3AD203B41FA5}">
                          <a16:colId xmlns:a16="http://schemas.microsoft.com/office/drawing/2014/main" val="20018"/>
                        </a:ext>
                      </a:extLst>
                    </a:gridCol>
                    <a:gridCol w="248763">
                      <a:extLst>
                        <a:ext uri="{9D8B030D-6E8A-4147-A177-3AD203B41FA5}">
                          <a16:colId xmlns:a16="http://schemas.microsoft.com/office/drawing/2014/main" val="20019"/>
                        </a:ext>
                      </a:extLst>
                    </a:gridCol>
                    <a:gridCol w="315425">
                      <a:extLst>
                        <a:ext uri="{9D8B030D-6E8A-4147-A177-3AD203B41FA5}">
                          <a16:colId xmlns:a16="http://schemas.microsoft.com/office/drawing/2014/main" val="20020"/>
                        </a:ext>
                      </a:extLst>
                    </a:gridCol>
                    <a:gridCol w="248764">
                      <a:extLst>
                        <a:ext uri="{9D8B030D-6E8A-4147-A177-3AD203B41FA5}">
                          <a16:colId xmlns:a16="http://schemas.microsoft.com/office/drawing/2014/main" val="20021"/>
                        </a:ext>
                      </a:extLst>
                    </a:gridCol>
                    <a:gridCol w="317050">
                      <a:extLst>
                        <a:ext uri="{9D8B030D-6E8A-4147-A177-3AD203B41FA5}">
                          <a16:colId xmlns:a16="http://schemas.microsoft.com/office/drawing/2014/main" val="20022"/>
                        </a:ext>
                      </a:extLst>
                    </a:gridCol>
                    <a:gridCol w="250389">
                      <a:extLst>
                        <a:ext uri="{9D8B030D-6E8A-4147-A177-3AD203B41FA5}">
                          <a16:colId xmlns:a16="http://schemas.microsoft.com/office/drawing/2014/main" val="20023"/>
                        </a:ext>
                      </a:extLst>
                    </a:gridCol>
                    <a:gridCol w="313799">
                      <a:extLst>
                        <a:ext uri="{9D8B030D-6E8A-4147-A177-3AD203B41FA5}">
                          <a16:colId xmlns:a16="http://schemas.microsoft.com/office/drawing/2014/main" val="20024"/>
                        </a:ext>
                      </a:extLst>
                    </a:gridCol>
                    <a:gridCol w="250389">
                      <a:extLst>
                        <a:ext uri="{9D8B030D-6E8A-4147-A177-3AD203B41FA5}">
                          <a16:colId xmlns:a16="http://schemas.microsoft.com/office/drawing/2014/main" val="20025"/>
                        </a:ext>
                      </a:extLst>
                    </a:gridCol>
                    <a:gridCol w="315425">
                      <a:extLst>
                        <a:ext uri="{9D8B030D-6E8A-4147-A177-3AD203B41FA5}">
                          <a16:colId xmlns:a16="http://schemas.microsoft.com/office/drawing/2014/main" val="20026"/>
                        </a:ext>
                      </a:extLst>
                    </a:gridCol>
                    <a:gridCol w="248763">
                      <a:extLst>
                        <a:ext uri="{9D8B030D-6E8A-4147-A177-3AD203B41FA5}">
                          <a16:colId xmlns:a16="http://schemas.microsoft.com/office/drawing/2014/main" val="20027"/>
                        </a:ext>
                      </a:extLst>
                    </a:gridCol>
                    <a:gridCol w="317051">
                      <a:extLst>
                        <a:ext uri="{9D8B030D-6E8A-4147-A177-3AD203B41FA5}">
                          <a16:colId xmlns:a16="http://schemas.microsoft.com/office/drawing/2014/main" val="20028"/>
                        </a:ext>
                      </a:extLst>
                    </a:gridCol>
                  </a:tblGrid>
                  <a:tr h="466546">
                    <a:tc>
                      <a:txBody>
                        <a:bodyPr/>
                        <a:lstStyle/>
                        <a:p>
                          <a:endParaRPr lang="zh-CN"/>
                        </a:p>
                      </a:txBody>
                      <a:tcPr marL="91437" marR="91437" anchor="ctr" horzOverflow="overflow">
                        <a:lnR w="381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3"/>
                          <a:stretch>
                            <a:fillRect l="-943" t="-1299" r="-1231132" b="-403896"/>
                          </a:stretch>
                        </a:blipFill>
                      </a:tcPr>
                    </a:tc>
                    <a:tc gridSpan="2">
                      <a:txBody>
                        <a:bodyPr/>
                        <a:lstStyle/>
                        <a:p>
                          <a:endParaRPr lang="zh-CN"/>
                        </a:p>
                      </a:txBody>
                      <a:tcPr marL="91437" marR="91437" anchor="ctr" horzOverflow="overflow">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3"/>
                          <a:stretch>
                            <a:fillRect l="-115054" t="-1299" r="-1303226" b="-403896"/>
                          </a:stretch>
                        </a:blipFill>
                      </a:tcPr>
                    </a:tc>
                    <a:tc hMerge="1">
                      <a:txBody>
                        <a:bodyPr/>
                        <a:lstStyle/>
                        <a:p>
                          <a:endParaRPr lang="zh-CN" altLang="en-US"/>
                        </a:p>
                      </a:txBody>
                      <a:tcPr/>
                    </a:tc>
                    <a:tc gridSpan="8">
                      <a:txBody>
                        <a:bodyPr/>
                        <a:lstStyle/>
                        <a:p>
                          <a:endParaRPr lang="zh-CN"/>
                        </a:p>
                      </a:txBody>
                      <a:tcPr marL="91437" marR="91437"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a:blip r:embed="rId3"/>
                          <a:stretch>
                            <a:fillRect l="-53476" t="-1299" r="-224064" b="-403896"/>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8">
                      <a:txBody>
                        <a:bodyPr/>
                        <a:lstStyle/>
                        <a:p>
                          <a:endParaRPr lang="zh-CN"/>
                        </a:p>
                      </a:txBody>
                      <a:tcPr marL="91437" marR="91437" anchor="ctr" horzOverflow="overflow">
                        <a:lnL w="28575"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a:blip r:embed="rId3"/>
                          <a:stretch>
                            <a:fillRect l="-68825" t="-1299" r="-480" b="-403896"/>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66546">
                    <a:tc>
                      <a:txBody>
                        <a:bodyPr/>
                        <a:lstStyle/>
                        <a:p>
                          <a:endParaRPr lang="zh-CN"/>
                        </a:p>
                      </a:txBody>
                      <a:tcPr marL="91437" marR="91437" anchor="ctr" horzOverflow="overflow">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3"/>
                          <a:stretch>
                            <a:fillRect l="-943" t="-101299" r="-1231132" b="-303896"/>
                          </a:stretch>
                        </a:blipFill>
                      </a:tcPr>
                    </a:tc>
                    <a:tc gridSpan="2">
                      <a:txBody>
                        <a:bodyPr/>
                        <a:lstStyle/>
                        <a:p>
                          <a:endParaRPr lang="zh-CN"/>
                        </a:p>
                      </a:txBody>
                      <a:tcPr marL="91437" marR="91437" anchor="ctr" horzOverflow="overflow">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3"/>
                          <a:stretch>
                            <a:fillRect l="-115054" t="-101299" r="-1303226" b="-303896"/>
                          </a:stretch>
                        </a:blipFill>
                      </a:tcPr>
                    </a:tc>
                    <a:tc hMerge="1">
                      <a:txBody>
                        <a:bodyPr/>
                        <a:lstStyle/>
                        <a:p>
                          <a:endParaRPr lang="zh-CN" altLang="en-US"/>
                        </a:p>
                      </a:txBody>
                      <a:tcPr/>
                    </a:tc>
                    <a:tc gridSpan="2">
                      <a:txBody>
                        <a:bodyPr/>
                        <a:lstStyle/>
                        <a:p>
                          <a:endParaRPr lang="zh-CN"/>
                        </a:p>
                      </a:txBody>
                      <a:tcPr marL="91437" marR="91437" anchor="ctr" horzOverflow="overflow">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3"/>
                          <a:stretch>
                            <a:fillRect l="-217391" t="-101299" r="-1217391" b="-303896"/>
                          </a:stretch>
                        </a:blipFill>
                      </a:tcPr>
                    </a:tc>
                    <a:tc hMerge="1">
                      <a:txBody>
                        <a:bodyPr/>
                        <a:lstStyle/>
                        <a:p>
                          <a:endParaRPr lang="zh-CN" altLang="en-US"/>
                        </a:p>
                      </a:txBody>
                      <a:tcPr/>
                    </a:tc>
                    <a:tc gridSpan="6">
                      <a:txBody>
                        <a:bodyPr/>
                        <a:lstStyle/>
                        <a:p>
                          <a:endParaRPr lang="zh-CN"/>
                        </a:p>
                      </a:txBody>
                      <a:tcPr marL="91437" marR="91437" anchor="ctr" horzOverflow="overflow">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a:blip r:embed="rId3"/>
                          <a:stretch>
                            <a:fillRect l="-103546" t="-101299" r="-297163" b="-303896"/>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endParaRPr lang="zh-CN"/>
                        </a:p>
                      </a:txBody>
                      <a:tcPr marL="91437" marR="91437" anchor="ctr" horzOverflow="overflow">
                        <a:lnL w="2857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3"/>
                          <a:stretch>
                            <a:fillRect l="-637778" t="-101299" r="-831111" b="-303896"/>
                          </a:stretch>
                        </a:blipFill>
                      </a:tcPr>
                    </a:tc>
                    <a:tc hMerge="1">
                      <a:txBody>
                        <a:bodyPr/>
                        <a:lstStyle/>
                        <a:p>
                          <a:endParaRPr lang="zh-CN" altLang="en-US"/>
                        </a:p>
                      </a:txBody>
                      <a:tcPr/>
                    </a:tc>
                    <a:tc gridSpan="6">
                      <a:txBody>
                        <a:bodyPr/>
                        <a:lstStyle/>
                        <a:p>
                          <a:endParaRPr lang="zh-CN"/>
                        </a:p>
                      </a:txBody>
                      <a:tcPr marL="91437" marR="91437" anchor="ctr" horzOverflow="overflow">
                        <a:lnT w="12700" cap="flat" cmpd="sng" algn="ctr">
                          <a:solidFill>
                            <a:schemeClr val="bg1"/>
                          </a:solidFill>
                          <a:prstDash val="solid"/>
                          <a:round/>
                          <a:headEnd type="none" w="med" len="med"/>
                          <a:tailEnd type="none" w="med" len="med"/>
                        </a:lnT>
                        <a:blipFill>
                          <a:blip r:embed="rId3"/>
                          <a:stretch>
                            <a:fillRect l="-237143" t="-101299" r="-167143" b="-303896"/>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0">
                      <a:txBody>
                        <a:bodyPr/>
                        <a:lstStyle/>
                        <a:p>
                          <a:endParaRPr lang="zh-CN"/>
                        </a:p>
                      </a:txBody>
                      <a:tcPr marL="91437" marR="91437" anchor="ctr" horzOverflow="overflow">
                        <a:lnT w="12700" cap="flat" cmpd="sng" algn="ctr">
                          <a:solidFill>
                            <a:schemeClr val="bg1"/>
                          </a:solidFill>
                          <a:prstDash val="solid"/>
                          <a:round/>
                          <a:headEnd type="none" w="med" len="med"/>
                          <a:tailEnd type="none" w="med" len="med"/>
                        </a:lnT>
                        <a:blipFill>
                          <a:blip r:embed="rId3"/>
                          <a:stretch>
                            <a:fillRect l="-203448" t="-101299" r="-862" b="-303896"/>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466546">
                    <a:tc>
                      <a:txBody>
                        <a:bodyPr/>
                        <a:lstStyle/>
                        <a:p>
                          <a:endParaRPr lang="zh-CN"/>
                        </a:p>
                      </a:txBody>
                      <a:tcPr marL="91437" marR="91437" anchor="ctr" horzOverflow="overflow">
                        <a:lnR w="38100" cap="flat" cmpd="sng" algn="ctr">
                          <a:solidFill>
                            <a:schemeClr val="bg1"/>
                          </a:solidFill>
                          <a:prstDash val="solid"/>
                          <a:round/>
                          <a:headEnd type="none" w="med" len="med"/>
                          <a:tailEnd type="none" w="med" len="med"/>
                        </a:lnR>
                        <a:blipFill>
                          <a:blip r:embed="rId3"/>
                          <a:stretch>
                            <a:fillRect l="-943" t="-203947" r="-1231132" b="-207895"/>
                          </a:stretch>
                        </a:blipFill>
                      </a:tcPr>
                    </a:tc>
                    <a:tc gridSpan="2">
                      <a:txBody>
                        <a:bodyPr/>
                        <a:lstStyle/>
                        <a:p>
                          <a:endParaRPr lang="zh-CN"/>
                        </a:p>
                      </a:txBody>
                      <a:tcPr marL="91437" marR="91437" anchor="ctr" horzOverflow="overflow">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blipFill>
                          <a:blip r:embed="rId3"/>
                          <a:stretch>
                            <a:fillRect l="-115054" t="-203947" r="-1303226" b="-207895"/>
                          </a:stretch>
                        </a:blipFill>
                      </a:tcPr>
                    </a:tc>
                    <a:tc hMerge="1">
                      <a:txBody>
                        <a:bodyPr/>
                        <a:lstStyle/>
                        <a:p>
                          <a:endParaRPr lang="zh-CN" altLang="en-US"/>
                        </a:p>
                      </a:txBody>
                      <a:tcPr/>
                    </a:tc>
                    <a:tc gridSpan="2">
                      <a:txBody>
                        <a:bodyPr/>
                        <a:lstStyle/>
                        <a:p>
                          <a:endParaRPr lang="zh-CN"/>
                        </a:p>
                      </a:txBody>
                      <a:tcPr marL="91437" marR="91437" anchor="ctr" horzOverflow="overflow">
                        <a:lnL w="28575" cap="flat" cmpd="sng" algn="ctr">
                          <a:solidFill>
                            <a:schemeClr val="bg1"/>
                          </a:solidFill>
                          <a:prstDash val="solid"/>
                          <a:round/>
                          <a:headEnd type="none" w="med" len="med"/>
                          <a:tailEnd type="none" w="med" len="med"/>
                        </a:lnL>
                        <a:blipFill>
                          <a:blip r:embed="rId3"/>
                          <a:stretch>
                            <a:fillRect l="-217391" t="-203947" r="-1217391" b="-207895"/>
                          </a:stretch>
                        </a:blipFill>
                      </a:tcPr>
                    </a:tc>
                    <a:tc hMerge="1">
                      <a:txBody>
                        <a:bodyPr/>
                        <a:lstStyle/>
                        <a:p>
                          <a:endParaRPr lang="zh-CN" altLang="en-US"/>
                        </a:p>
                      </a:txBody>
                      <a:tcPr/>
                    </a:tc>
                    <a:tc gridSpan="2">
                      <a:txBody>
                        <a:bodyPr/>
                        <a:lstStyle/>
                        <a:p>
                          <a:endParaRPr lang="zh-CN"/>
                        </a:p>
                      </a:txBody>
                      <a:tcPr marL="91437" marR="91437" anchor="ctr" horzOverflow="overflow">
                        <a:blipFill>
                          <a:blip r:embed="rId3"/>
                          <a:stretch>
                            <a:fillRect l="-310638" t="-203947" r="-1091489" b="-207895"/>
                          </a:stretch>
                        </a:blipFill>
                      </a:tcPr>
                    </a:tc>
                    <a:tc hMerge="1">
                      <a:txBody>
                        <a:bodyPr/>
                        <a:lstStyle/>
                        <a:p>
                          <a:endParaRPr lang="zh-CN" altLang="en-US"/>
                        </a:p>
                      </a:txBody>
                      <a:tcPr/>
                    </a:tc>
                    <a:tc gridSpan="2">
                      <a:txBody>
                        <a:bodyPr/>
                        <a:lstStyle/>
                        <a:p>
                          <a:endParaRPr lang="zh-CN"/>
                        </a:p>
                      </a:txBody>
                      <a:tcPr marL="91437" marR="91437" anchor="ctr" horzOverflow="overflow">
                        <a:blipFill>
                          <a:blip r:embed="rId3"/>
                          <a:stretch>
                            <a:fillRect l="-419565" t="-203947" r="-1015217" b="-207895"/>
                          </a:stretch>
                        </a:blipFill>
                      </a:tcPr>
                    </a:tc>
                    <a:tc hMerge="1">
                      <a:txBody>
                        <a:bodyPr/>
                        <a:lstStyle/>
                        <a:p>
                          <a:endParaRPr lang="zh-CN" altLang="en-US"/>
                        </a:p>
                      </a:txBody>
                      <a:tcPr/>
                    </a:tc>
                    <a:tc gridSpan="2">
                      <a:txBody>
                        <a:bodyPr/>
                        <a:lstStyle/>
                        <a:p>
                          <a:endParaRPr lang="zh-CN"/>
                        </a:p>
                      </a:txBody>
                      <a:tcPr marL="91437" marR="91437" anchor="ctr" horzOverflow="overflow">
                        <a:lnR w="28575" cap="flat" cmpd="sng" algn="ctr">
                          <a:solidFill>
                            <a:schemeClr val="bg1"/>
                          </a:solidFill>
                          <a:prstDash val="solid"/>
                          <a:round/>
                          <a:headEnd type="none" w="med" len="med"/>
                          <a:tailEnd type="none" w="med" len="med"/>
                        </a:lnR>
                        <a:blipFill>
                          <a:blip r:embed="rId3"/>
                          <a:stretch>
                            <a:fillRect l="-497917" t="-203947" r="-872917" b="-207895"/>
                          </a:stretch>
                        </a:blipFill>
                      </a:tcPr>
                    </a:tc>
                    <a:tc hMerge="1">
                      <a:txBody>
                        <a:bodyPr/>
                        <a:lstStyle/>
                        <a:p>
                          <a:endParaRPr lang="zh-CN" altLang="en-US"/>
                        </a:p>
                      </a:txBody>
                      <a:tcPr/>
                    </a:tc>
                    <a:tc gridSpan="2">
                      <a:txBody>
                        <a:bodyPr/>
                        <a:lstStyle/>
                        <a:p>
                          <a:endParaRPr lang="zh-CN"/>
                        </a:p>
                      </a:txBody>
                      <a:tcPr marL="91437" marR="91437" anchor="ctr" horzOverflow="overflow">
                        <a:lnL w="28575" cap="flat" cmpd="sng" algn="ctr">
                          <a:solidFill>
                            <a:schemeClr val="bg1"/>
                          </a:solidFill>
                          <a:prstDash val="solid"/>
                          <a:round/>
                          <a:headEnd type="none" w="med" len="med"/>
                          <a:tailEnd type="none" w="med" len="med"/>
                        </a:lnL>
                        <a:blipFill>
                          <a:blip r:embed="rId3"/>
                          <a:stretch>
                            <a:fillRect l="-637778" t="-203947" r="-831111" b="-207895"/>
                          </a:stretch>
                        </a:blipFill>
                      </a:tcPr>
                    </a:tc>
                    <a:tc hMerge="1">
                      <a:txBody>
                        <a:bodyPr/>
                        <a:lstStyle/>
                        <a:p>
                          <a:endParaRPr lang="zh-CN" altLang="en-US"/>
                        </a:p>
                      </a:txBody>
                      <a:tcPr/>
                    </a:tc>
                    <a:tc gridSpan="2">
                      <a:txBody>
                        <a:bodyPr/>
                        <a:lstStyle/>
                        <a:p>
                          <a:endParaRPr lang="zh-CN"/>
                        </a:p>
                      </a:txBody>
                      <a:tcPr marL="91437" marR="91437" anchor="ctr" horzOverflow="overflow">
                        <a:blipFill>
                          <a:blip r:embed="rId3"/>
                          <a:stretch>
                            <a:fillRect l="-638462" t="-203947" r="-619231" b="-207895"/>
                          </a:stretch>
                        </a:blipFill>
                      </a:tcPr>
                    </a:tc>
                    <a:tc hMerge="1">
                      <a:txBody>
                        <a:bodyPr/>
                        <a:lstStyle/>
                        <a:p>
                          <a:endParaRPr lang="zh-CN" altLang="en-US"/>
                        </a:p>
                      </a:txBody>
                      <a:tcPr/>
                    </a:tc>
                    <a:tc gridSpan="2">
                      <a:txBody>
                        <a:bodyPr/>
                        <a:lstStyle/>
                        <a:p>
                          <a:endParaRPr lang="zh-CN"/>
                        </a:p>
                      </a:txBody>
                      <a:tcPr marL="91437" marR="91437" anchor="ctr" horzOverflow="overflow">
                        <a:blipFill>
                          <a:blip r:embed="rId3"/>
                          <a:stretch>
                            <a:fillRect l="-925301" t="-203947" r="-675904" b="-207895"/>
                          </a:stretch>
                        </a:blipFill>
                      </a:tcPr>
                    </a:tc>
                    <a:tc hMerge="1">
                      <a:txBody>
                        <a:bodyPr/>
                        <a:lstStyle/>
                        <a:p>
                          <a:endParaRPr lang="zh-CN" altLang="en-US"/>
                        </a:p>
                      </a:txBody>
                      <a:tcPr/>
                    </a:tc>
                    <a:tc gridSpan="2">
                      <a:txBody>
                        <a:bodyPr/>
                        <a:lstStyle/>
                        <a:p>
                          <a:endParaRPr lang="zh-CN"/>
                        </a:p>
                      </a:txBody>
                      <a:tcPr marL="91437" marR="91437" anchor="ctr" horzOverflow="overflow">
                        <a:blipFill>
                          <a:blip r:embed="rId3"/>
                          <a:stretch>
                            <a:fillRect l="-915054" t="-203947" r="-503226" b="-207895"/>
                          </a:stretch>
                        </a:blipFill>
                      </a:tcPr>
                    </a:tc>
                    <a:tc hMerge="1">
                      <a:txBody>
                        <a:bodyPr/>
                        <a:lstStyle/>
                        <a:p>
                          <a:endParaRPr lang="zh-CN" altLang="en-US"/>
                        </a:p>
                      </a:txBody>
                      <a:tcPr/>
                    </a:tc>
                    <a:tc gridSpan="2">
                      <a:txBody>
                        <a:bodyPr/>
                        <a:lstStyle/>
                        <a:p>
                          <a:endParaRPr lang="zh-CN"/>
                        </a:p>
                      </a:txBody>
                      <a:tcPr marL="91437" marR="91437" anchor="ctr" horzOverflow="overflow">
                        <a:blipFill>
                          <a:blip r:embed="rId3"/>
                          <a:stretch>
                            <a:fillRect l="-1015054" t="-203947" r="-403226" b="-207895"/>
                          </a:stretch>
                        </a:blipFill>
                      </a:tcPr>
                    </a:tc>
                    <a:tc hMerge="1">
                      <a:txBody>
                        <a:bodyPr/>
                        <a:lstStyle/>
                        <a:p>
                          <a:endParaRPr lang="zh-CN" altLang="en-US"/>
                        </a:p>
                      </a:txBody>
                      <a:tcPr/>
                    </a:tc>
                    <a:tc gridSpan="2">
                      <a:txBody>
                        <a:bodyPr/>
                        <a:lstStyle/>
                        <a:p>
                          <a:endParaRPr lang="zh-CN"/>
                        </a:p>
                      </a:txBody>
                      <a:tcPr marL="91437" marR="91437" anchor="ctr" horzOverflow="overflow">
                        <a:blipFill>
                          <a:blip r:embed="rId3"/>
                          <a:stretch>
                            <a:fillRect l="-1115054" t="-203947" r="-303226" b="-207895"/>
                          </a:stretch>
                        </a:blipFill>
                      </a:tcPr>
                    </a:tc>
                    <a:tc hMerge="1">
                      <a:txBody>
                        <a:bodyPr/>
                        <a:lstStyle/>
                        <a:p>
                          <a:endParaRPr lang="zh-CN" altLang="en-US"/>
                        </a:p>
                      </a:txBody>
                      <a:tcPr/>
                    </a:tc>
                    <a:tc gridSpan="2">
                      <a:txBody>
                        <a:bodyPr/>
                        <a:lstStyle/>
                        <a:p>
                          <a:endParaRPr lang="zh-CN"/>
                        </a:p>
                      </a:txBody>
                      <a:tcPr marL="91437" marR="91437" anchor="ctr" horzOverflow="overflow">
                        <a:blipFill>
                          <a:blip r:embed="rId3"/>
                          <a:stretch>
                            <a:fillRect l="-1228261" t="-203947" r="-206522" b="-207895"/>
                          </a:stretch>
                        </a:blipFill>
                      </a:tcPr>
                    </a:tc>
                    <a:tc hMerge="1">
                      <a:txBody>
                        <a:bodyPr/>
                        <a:lstStyle/>
                        <a:p>
                          <a:endParaRPr lang="zh-CN" altLang="en-US"/>
                        </a:p>
                      </a:txBody>
                      <a:tcPr/>
                    </a:tc>
                    <a:tc gridSpan="2">
                      <a:txBody>
                        <a:bodyPr/>
                        <a:lstStyle/>
                        <a:p>
                          <a:endParaRPr lang="zh-CN"/>
                        </a:p>
                      </a:txBody>
                      <a:tcPr marL="91437" marR="91437" anchor="ctr" horzOverflow="overflow">
                        <a:blipFill>
                          <a:blip r:embed="rId3"/>
                          <a:stretch>
                            <a:fillRect l="-1313978" t="-203947" r="-104301" b="-207895"/>
                          </a:stretch>
                        </a:blipFill>
                      </a:tcPr>
                    </a:tc>
                    <a:tc hMerge="1">
                      <a:txBody>
                        <a:bodyPr/>
                        <a:lstStyle/>
                        <a:p>
                          <a:endParaRPr lang="zh-CN" altLang="en-US"/>
                        </a:p>
                      </a:txBody>
                      <a:tcPr/>
                    </a:tc>
                    <a:tc gridSpan="2">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a:spcBef>
                              <a:spcPct val="20000"/>
                            </a:spcBef>
                            <a:defRPr sz="2400">
                              <a:solidFill>
                                <a:schemeClr val="tx1"/>
                              </a:solidFill>
                              <a:latin typeface="Times New Roman" panose="02020603050405020304" pitchFamily="18" charset="0"/>
                              <a:ea typeface="宋体" panose="02010600030101010101" pitchFamily="2" charset="-122"/>
                            </a:defRPr>
                          </a:lvl2pPr>
                          <a:lvl3pPr>
                            <a:spcBef>
                              <a:spcPct val="20000"/>
                            </a:spcBef>
                            <a:defRPr sz="2000">
                              <a:solidFill>
                                <a:schemeClr val="tx1"/>
                              </a:solidFill>
                              <a:latin typeface="Times New Roman" panose="02020603050405020304" pitchFamily="18" charset="0"/>
                              <a:ea typeface="宋体" panose="02010600030101010101" pitchFamily="2" charset="-122"/>
                            </a:defRPr>
                          </a:lvl3pPr>
                          <a:lvl4pPr>
                            <a:spcBef>
                              <a:spcPct val="20000"/>
                            </a:spcBef>
                            <a:defRPr>
                              <a:solidFill>
                                <a:schemeClr val="tx1"/>
                              </a:solidFill>
                              <a:latin typeface="Times New Roman" panose="02020603050405020304" pitchFamily="18" charset="0"/>
                              <a:ea typeface="宋体" panose="02010600030101010101" pitchFamily="2" charset="-122"/>
                            </a:defRPr>
                          </a:lvl4pPr>
                          <a:lvl5pPr>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400" b="0" u="none" strike="noStrike" cap="none" normalizeH="0" baseline="0" dirty="0">
                              <a:ln>
                                <a:noFill/>
                              </a:ln>
                              <a:solidFill>
                                <a:schemeClr val="tx1"/>
                              </a:solidFill>
                              <a:effectLst/>
                            </a:rPr>
                            <a:t>2</a:t>
                          </a:r>
                          <a:endParaRPr kumimoji="0" lang="en-US" altLang="zh-CN" sz="1400" b="0" i="0" u="none" strike="noStrike" cap="none" normalizeH="0" baseline="0" dirty="0">
                            <a:ln>
                              <a:noFill/>
                            </a:ln>
                            <a:solidFill>
                              <a:schemeClr val="tx1"/>
                            </a:solidFill>
                            <a:effectLst/>
                            <a:latin typeface="Times New Roman" panose="02020603050405020304" pitchFamily="18" charset="0"/>
                            <a:ea typeface="仿宋_GB2312" pitchFamily="49" charset="-122"/>
                          </a:endParaRPr>
                        </a:p>
                      </a:txBody>
                      <a:tcPr marL="91437" marR="91437" anchor="ctr" horzOverflow="overflow">
                        <a:solidFill>
                          <a:schemeClr val="accent1">
                            <a:lumMod val="40000"/>
                            <a:lumOff val="60000"/>
                          </a:schemeClr>
                        </a:solidFill>
                      </a:tcPr>
                    </a:tc>
                    <a:tc hMerge="1">
                      <a:txBody>
                        <a:bodyPr/>
                        <a:lstStyle/>
                        <a:p>
                          <a:endParaRPr lang="zh-CN" altLang="en-US"/>
                        </a:p>
                      </a:txBody>
                      <a:tcPr/>
                    </a:tc>
                    <a:extLst>
                      <a:ext uri="{0D108BD9-81ED-4DB2-BD59-A6C34878D82A}">
                        <a16:rowId xmlns:a16="http://schemas.microsoft.com/office/drawing/2014/main" val="10002"/>
                      </a:ext>
                    </a:extLst>
                  </a:tr>
                  <a:tr h="466546">
                    <a:tc>
                      <a:txBody>
                        <a:bodyPr/>
                        <a:lstStyle/>
                        <a:p>
                          <a:endParaRPr lang="zh-CN"/>
                        </a:p>
                      </a:txBody>
                      <a:tcPr marL="91437" marR="91437" anchor="ctr" horzOverflow="overflow">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blipFill>
                          <a:blip r:embed="rId3"/>
                          <a:stretch>
                            <a:fillRect l="-943" t="-300000" r="-1231132" b="-105195"/>
                          </a:stretch>
                        </a:blipFill>
                      </a:tcPr>
                    </a:tc>
                    <a:tc>
                      <a:txBody>
                        <a:bodyPr/>
                        <a:lstStyle/>
                        <a:p>
                          <a:endParaRPr lang="zh-CN"/>
                        </a:p>
                      </a:txBody>
                      <a:tcPr marL="91437" marR="91437" anchor="ctr" horzOverflow="overflow">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blipFill>
                          <a:blip r:embed="rId3"/>
                          <a:stretch>
                            <a:fillRect l="-237778" t="-300000" r="-2800000" b="-105195"/>
                          </a:stretch>
                        </a:blipFill>
                      </a:tcPr>
                    </a:tc>
                    <a:tc>
                      <a:txBody>
                        <a:bodyPr/>
                        <a:lstStyle/>
                        <a:p>
                          <a:endParaRPr lang="zh-CN"/>
                        </a:p>
                      </a:txBody>
                      <a:tcPr marL="91437" marR="91437" anchor="ctr" horzOverflow="overflow">
                        <a:lnR w="28575"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blipFill>
                          <a:blip r:embed="rId3"/>
                          <a:stretch>
                            <a:fillRect l="-316667" t="-300000" r="-2525000" b="-105195"/>
                          </a:stretch>
                        </a:blipFill>
                      </a:tcPr>
                    </a:tc>
                    <a:tc>
                      <a:txBody>
                        <a:bodyPr/>
                        <a:lstStyle/>
                        <a:p>
                          <a:endParaRPr lang="zh-CN"/>
                        </a:p>
                      </a:txBody>
                      <a:tcPr marL="91437" marR="91437" anchor="ctr" horzOverflow="overflow">
                        <a:lnL w="28575"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blipFill>
                          <a:blip r:embed="rId3"/>
                          <a:stretch>
                            <a:fillRect l="-454545" t="-300000" r="-2654545"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508333" t="-300000" r="-2333333"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634783" t="-300000" r="-2334783"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704167" t="-300000" r="-2137500"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877273" t="-300000" r="-2231818"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895833" t="-300000" r="-1945833"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1062222" t="-300000" r="-1975556" b="-105195"/>
                          </a:stretch>
                        </a:blipFill>
                      </a:tcPr>
                    </a:tc>
                    <a:tc>
                      <a:txBody>
                        <a:bodyPr/>
                        <a:lstStyle/>
                        <a:p>
                          <a:endParaRPr lang="zh-CN"/>
                        </a:p>
                      </a:txBody>
                      <a:tcPr marL="91437" marR="91437" anchor="ctr" horzOverflow="overflow">
                        <a:lnR w="28575"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blipFill>
                          <a:blip r:embed="rId3"/>
                          <a:stretch>
                            <a:fillRect l="-1025490" t="-300000" r="-1643137" b="-105195"/>
                          </a:stretch>
                        </a:blipFill>
                      </a:tcPr>
                    </a:tc>
                    <a:tc>
                      <a:txBody>
                        <a:bodyPr/>
                        <a:lstStyle/>
                        <a:p>
                          <a:endParaRPr lang="zh-CN"/>
                        </a:p>
                      </a:txBody>
                      <a:tcPr marL="91437" marR="91437" anchor="ctr" horzOverflow="overflow">
                        <a:lnL w="28575"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blipFill>
                          <a:blip r:embed="rId3"/>
                          <a:stretch>
                            <a:fillRect l="-1366667" t="-300000" r="-1895238"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1283333" t="-300000" r="-1558333"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1509091" t="-300000" r="-1600000"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1180000" t="-300000" r="-1073333"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2194286" t="-300000" r="-1740000"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1672917" t="-300000" r="-1168750"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2075610" t="-300000" r="-1268293"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1715385" t="-300000" r="-900000"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2302439" t="-300000" r="-1041463"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1894231" t="-300000" r="-721154"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2529268" t="-300000" r="-814634"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2073077" t="-300000" r="-542308"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2756098" t="-300000" r="-587805"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2296078" t="-300000" r="-372549"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2980488" t="-300000" r="-363415"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2428846" t="-300000" r="-186538"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3207317" t="-300000" r="-136585" b="-105195"/>
                          </a:stretch>
                        </a:blipFill>
                      </a:tcPr>
                    </a:tc>
                    <a:tc>
                      <a:txBody>
                        <a:bodyPr/>
                        <a:lstStyle/>
                        <a:p>
                          <a:endParaRPr lang="zh-CN"/>
                        </a:p>
                      </a:txBody>
                      <a:tcPr marL="91437" marR="91437" anchor="ctr" horzOverflow="overflow">
                        <a:lnB w="38100" cap="flat" cmpd="sng" algn="ctr">
                          <a:solidFill>
                            <a:schemeClr val="bg1"/>
                          </a:solidFill>
                          <a:prstDash val="solid"/>
                          <a:round/>
                          <a:headEnd type="none" w="med" len="med"/>
                          <a:tailEnd type="none" w="med" len="med"/>
                        </a:lnB>
                        <a:blipFill>
                          <a:blip r:embed="rId3"/>
                          <a:stretch>
                            <a:fillRect l="-2607692" t="-300000" r="-7692" b="-105195"/>
                          </a:stretch>
                        </a:blipFill>
                      </a:tcPr>
                    </a:tc>
                    <a:extLst>
                      <a:ext uri="{0D108BD9-81ED-4DB2-BD59-A6C34878D82A}">
                        <a16:rowId xmlns:a16="http://schemas.microsoft.com/office/drawing/2014/main" val="10003"/>
                      </a:ext>
                    </a:extLst>
                  </a:tr>
                  <a:tr h="466546">
                    <a:tc>
                      <a:txBody>
                        <a:bodyPr/>
                        <a:lstStyle/>
                        <a:p>
                          <a:endParaRPr lang="zh-CN"/>
                        </a:p>
                      </a:txBody>
                      <a:tcPr marL="91437" marR="91437" anchor="ctr" horzOverflow="overflow">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3"/>
                          <a:stretch>
                            <a:fillRect l="-943" t="-400000" r="-1231132" b="-5195"/>
                          </a:stretch>
                        </a:blipFill>
                      </a:tcPr>
                    </a:tc>
                    <a:tc gridSpan="2">
                      <a:txBody>
                        <a:bodyPr/>
                        <a:lstStyle/>
                        <a:p>
                          <a:endParaRPr lang="zh-CN"/>
                        </a:p>
                      </a:txBody>
                      <a:tcPr marL="91437" marR="91437" anchor="ctr" horzOverflow="overflow">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3"/>
                          <a:stretch>
                            <a:fillRect l="-115054" t="-400000" r="-1303226" b="-5195"/>
                          </a:stretch>
                        </a:blipFill>
                      </a:tcPr>
                    </a:tc>
                    <a:tc hMerge="1">
                      <a:txBody>
                        <a:bodyPr/>
                        <a:lstStyle/>
                        <a:p>
                          <a:endParaRPr lang="zh-CN" altLang="en-US"/>
                        </a:p>
                      </a:txBody>
                      <a:tcPr/>
                    </a:tc>
                    <a:tc gridSpan="8">
                      <a:txBody>
                        <a:bodyPr/>
                        <a:lstStyle/>
                        <a:p>
                          <a:endParaRPr lang="zh-CN"/>
                        </a:p>
                      </a:txBody>
                      <a:tcPr marL="91437" marR="91437"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blipFill>
                          <a:blip r:embed="rId3"/>
                          <a:stretch>
                            <a:fillRect l="-53476" t="-400000" r="-224064" b="-5195"/>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8">
                      <a:txBody>
                        <a:bodyPr/>
                        <a:lstStyle/>
                        <a:p>
                          <a:endParaRPr lang="zh-CN"/>
                        </a:p>
                      </a:txBody>
                      <a:tcPr marL="91437" marR="91437" anchor="ctr" horzOverflow="overflow">
                        <a:lnL w="28575"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blipFill>
                          <a:blip r:embed="rId3"/>
                          <a:stretch>
                            <a:fillRect l="-68825" t="-400000" r="-480" b="-5195"/>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mc:Fallback>
      </mc:AlternateContent>
      <p:sp>
        <p:nvSpPr>
          <p:cNvPr id="55" name="矩形: 圆角 54">
            <a:extLst>
              <a:ext uri="{FF2B5EF4-FFF2-40B4-BE49-F238E27FC236}">
                <a16:creationId xmlns:a16="http://schemas.microsoft.com/office/drawing/2014/main" id="{ADBE0F51-7E2C-4BD8-86E8-6C79D07159FC}"/>
              </a:ext>
            </a:extLst>
          </p:cNvPr>
          <p:cNvSpPr/>
          <p:nvPr/>
        </p:nvSpPr>
        <p:spPr>
          <a:xfrm>
            <a:off x="507459" y="2173655"/>
            <a:ext cx="2409278" cy="187793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600" dirty="0">
                <a:solidFill>
                  <a:schemeClr val="tx1"/>
                </a:solidFill>
                <a:latin typeface="汉仪文黑-85W" panose="00020600040101010101" pitchFamily="18" charset="-122"/>
                <a:ea typeface="汉仪文黑-85W" panose="00020600040101010101" pitchFamily="18" charset="-122"/>
              </a:rPr>
              <a:t>泡利不相容原理</a:t>
            </a:r>
            <a:endParaRPr lang="en-US" altLang="zh-CN" sz="1600" dirty="0">
              <a:solidFill>
                <a:schemeClr val="tx1"/>
              </a:solidFill>
              <a:latin typeface="汉仪文黑-85W" panose="00020600040101010101" pitchFamily="18" charset="-122"/>
              <a:ea typeface="汉仪文黑-85W" panose="00020600040101010101" pitchFamily="18" charset="-122"/>
            </a:endParaRPr>
          </a:p>
          <a:p>
            <a:pPr algn="ctr">
              <a:spcAft>
                <a:spcPts val="600"/>
              </a:spcAft>
            </a:pPr>
            <a:r>
              <a:rPr lang="zh-CN" altLang="en-US" sz="1400" dirty="0">
                <a:solidFill>
                  <a:schemeClr val="tx1"/>
                </a:solidFill>
                <a:latin typeface="楷体" panose="02010609060101010101" pitchFamily="49" charset="-122"/>
                <a:ea typeface="楷体" panose="02010609060101010101" pitchFamily="49" charset="-122"/>
              </a:rPr>
              <a:t>在原子系统内，不可能存在两个状态相同的电子</a:t>
            </a:r>
            <a:endParaRPr lang="en-US" altLang="zh-CN" sz="1400" dirty="0">
              <a:solidFill>
                <a:schemeClr val="tx1"/>
              </a:solidFill>
              <a:latin typeface="楷体" panose="02010609060101010101" pitchFamily="49" charset="-122"/>
              <a:ea typeface="楷体" panose="02010609060101010101" pitchFamily="49" charset="-122"/>
            </a:endParaRPr>
          </a:p>
          <a:p>
            <a:pPr algn="ctr">
              <a:spcAft>
                <a:spcPts val="600"/>
              </a:spcAft>
            </a:pPr>
            <a:r>
              <a:rPr lang="zh-CN" altLang="en-US" sz="1400" dirty="0">
                <a:solidFill>
                  <a:schemeClr val="tx1"/>
                </a:solidFill>
                <a:latin typeface="楷体" panose="02010609060101010101" pitchFamily="49" charset="-122"/>
                <a:ea typeface="楷体" panose="02010609060101010101" pitchFamily="49" charset="-122"/>
              </a:rPr>
              <a:t>即</a:t>
            </a:r>
            <a:r>
              <a:rPr lang="zh-CN" altLang="en-US" sz="1400" u="sng" dirty="0">
                <a:solidFill>
                  <a:schemeClr val="tx1"/>
                </a:solidFill>
                <a:latin typeface="楷体" panose="02010609060101010101" pitchFamily="49" charset="-122"/>
                <a:ea typeface="楷体" panose="02010609060101010101" pitchFamily="49" charset="-122"/>
              </a:rPr>
              <a:t>不可能有两个电子的四个量子数全相同</a:t>
            </a:r>
          </a:p>
        </p:txBody>
      </p:sp>
      <p:sp>
        <p:nvSpPr>
          <p:cNvPr id="5" name="矩形 4">
            <a:extLst>
              <a:ext uri="{FF2B5EF4-FFF2-40B4-BE49-F238E27FC236}">
                <a16:creationId xmlns:a16="http://schemas.microsoft.com/office/drawing/2014/main" id="{F77E4CF9-62B2-4787-B204-E8B675997137}"/>
              </a:ext>
            </a:extLst>
          </p:cNvPr>
          <p:cNvSpPr/>
          <p:nvPr/>
        </p:nvSpPr>
        <p:spPr>
          <a:xfrm>
            <a:off x="8057971" y="2517743"/>
            <a:ext cx="3239200" cy="166426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C6D62BF2-E680-40DE-8354-3936F7820CF6}"/>
              </a:ext>
            </a:extLst>
          </p:cNvPr>
          <p:cNvSpPr txBox="1"/>
          <p:nvPr/>
        </p:nvSpPr>
        <p:spPr>
          <a:xfrm>
            <a:off x="8235440" y="3337412"/>
            <a:ext cx="2782060" cy="276999"/>
          </a:xfrm>
          <a:prstGeom prst="rect">
            <a:avLst/>
          </a:prstGeom>
          <a:noFill/>
        </p:spPr>
        <p:txBody>
          <a:bodyPr wrap="square" rtlCol="0">
            <a:spAutoFit/>
          </a:bodyPr>
          <a:lstStyle/>
          <a:p>
            <a:pPr algn="ctr"/>
            <a:r>
              <a:rPr lang="en-US" altLang="zh-CN" sz="1200" dirty="0">
                <a:solidFill>
                  <a:schemeClr val="bg1">
                    <a:lumMod val="50000"/>
                  </a:schemeClr>
                </a:solidFill>
                <a:latin typeface="楷体" panose="02010609060101010101" pitchFamily="49" charset="-122"/>
                <a:ea typeface="楷体" panose="02010609060101010101" pitchFamily="49" charset="-122"/>
              </a:rPr>
              <a:t>*</a:t>
            </a:r>
            <a:r>
              <a:rPr lang="zh-CN" altLang="en-US" sz="1200" dirty="0">
                <a:solidFill>
                  <a:schemeClr val="bg1">
                    <a:lumMod val="50000"/>
                  </a:schemeClr>
                </a:solidFill>
                <a:latin typeface="楷体" panose="02010609060101010101" pitchFamily="49" charset="-122"/>
                <a:ea typeface="楷体" panose="02010609060101010101" pitchFamily="49" charset="-122"/>
              </a:rPr>
              <a:t>单独讨论壳层时，一般使用符号</a:t>
            </a:r>
          </a:p>
        </p:txBody>
      </p:sp>
      <mc:AlternateContent xmlns:mc="http://schemas.openxmlformats.org/markup-compatibility/2006" xmlns:a14="http://schemas.microsoft.com/office/drawing/2010/main">
        <mc:Choice Requires="a14">
          <p:graphicFrame>
            <p:nvGraphicFramePr>
              <p:cNvPr id="7" name="表格 7">
                <a:extLst>
                  <a:ext uri="{FF2B5EF4-FFF2-40B4-BE49-F238E27FC236}">
                    <a16:creationId xmlns:a16="http://schemas.microsoft.com/office/drawing/2014/main" id="{23E64C55-BFF2-44BE-BDB9-4A8DCEAA0645}"/>
                  </a:ext>
                </a:extLst>
              </p:cNvPr>
              <p:cNvGraphicFramePr>
                <a:graphicFrameLocks noGrp="1"/>
              </p:cNvGraphicFramePr>
              <p:nvPr>
                <p:extLst>
                  <p:ext uri="{D42A27DB-BD31-4B8C-83A1-F6EECF244321}">
                    <p14:modId xmlns:p14="http://schemas.microsoft.com/office/powerpoint/2010/main" val="3549204181"/>
                  </p:ext>
                </p:extLst>
              </p:nvPr>
            </p:nvGraphicFramePr>
            <p:xfrm>
              <a:off x="8160108" y="2703882"/>
              <a:ext cx="3034926" cy="609600"/>
            </p:xfrm>
            <a:graphic>
              <a:graphicData uri="http://schemas.openxmlformats.org/drawingml/2006/table">
                <a:tbl>
                  <a:tblPr firstRow="1" bandRow="1">
                    <a:tableStyleId>{2D5ABB26-0587-4C30-8999-92F81FD0307C}</a:tableStyleId>
                  </a:tblPr>
                  <a:tblGrid>
                    <a:gridCol w="1074076">
                      <a:extLst>
                        <a:ext uri="{9D8B030D-6E8A-4147-A177-3AD203B41FA5}">
                          <a16:colId xmlns:a16="http://schemas.microsoft.com/office/drawing/2014/main" val="270330818"/>
                        </a:ext>
                      </a:extLst>
                    </a:gridCol>
                    <a:gridCol w="392170">
                      <a:extLst>
                        <a:ext uri="{9D8B030D-6E8A-4147-A177-3AD203B41FA5}">
                          <a16:colId xmlns:a16="http://schemas.microsoft.com/office/drawing/2014/main" val="2419671923"/>
                        </a:ext>
                      </a:extLst>
                    </a:gridCol>
                    <a:gridCol w="392170">
                      <a:extLst>
                        <a:ext uri="{9D8B030D-6E8A-4147-A177-3AD203B41FA5}">
                          <a16:colId xmlns:a16="http://schemas.microsoft.com/office/drawing/2014/main" val="2198343635"/>
                        </a:ext>
                      </a:extLst>
                    </a:gridCol>
                    <a:gridCol w="392170">
                      <a:extLst>
                        <a:ext uri="{9D8B030D-6E8A-4147-A177-3AD203B41FA5}">
                          <a16:colId xmlns:a16="http://schemas.microsoft.com/office/drawing/2014/main" val="2579608762"/>
                        </a:ext>
                      </a:extLst>
                    </a:gridCol>
                    <a:gridCol w="392170">
                      <a:extLst>
                        <a:ext uri="{9D8B030D-6E8A-4147-A177-3AD203B41FA5}">
                          <a16:colId xmlns:a16="http://schemas.microsoft.com/office/drawing/2014/main" val="2109020705"/>
                        </a:ext>
                      </a:extLst>
                    </a:gridCol>
                    <a:gridCol w="392170">
                      <a:extLst>
                        <a:ext uri="{9D8B030D-6E8A-4147-A177-3AD203B41FA5}">
                          <a16:colId xmlns:a16="http://schemas.microsoft.com/office/drawing/2014/main" val="966458827"/>
                        </a:ext>
                      </a:extLst>
                    </a:gridCol>
                  </a:tblGrid>
                  <a:tr h="2769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华文中宋" panose="02010600040101010101" pitchFamily="2" charset="-122"/>
                              <a:ea typeface="华文中宋" panose="02010600040101010101" pitchFamily="2" charset="-122"/>
                            </a:rPr>
                            <a:t>主量子数</a:t>
                          </a:r>
                          <a14:m>
                            <m:oMath xmlns:m="http://schemas.openxmlformats.org/officeDocument/2006/math">
                              <m:r>
                                <a:rPr lang="en-US" altLang="zh-CN" sz="1400" dirty="0" smtClean="0">
                                  <a:latin typeface="Cambria Math" panose="02040503050406030204" pitchFamily="18" charset="0"/>
                                </a:rPr>
                                <m:t>𝑛</m:t>
                              </m:r>
                            </m:oMath>
                          </a14:m>
                          <a:endParaRPr lang="zh-CN" altLang="en-US" sz="1400" dirty="0">
                            <a:latin typeface="华文中宋" panose="02010600040101010101" pitchFamily="2" charset="-122"/>
                            <a:ea typeface="华文中宋" panose="02010600040101010101" pitchFamily="2" charset="-122"/>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1</m:t>
                                </m:r>
                              </m:oMath>
                            </m:oMathPara>
                          </a14:m>
                          <a:endParaRPr lang="zh-CN" alt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2</m:t>
                                </m:r>
                              </m:oMath>
                            </m:oMathPara>
                          </a14:m>
                          <a:endParaRPr lang="zh-CN" alt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3</m:t>
                                </m:r>
                              </m:oMath>
                            </m:oMathPara>
                          </a14:m>
                          <a:endParaRPr lang="zh-CN" alt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4</m:t>
                                </m:r>
                              </m:oMath>
                            </m:oMathPara>
                          </a14:m>
                          <a:endParaRPr lang="zh-CN" alt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5</m:t>
                                </m:r>
                              </m:oMath>
                            </m:oMathPara>
                          </a14:m>
                          <a:endParaRPr lang="zh-CN" altLang="en-US" sz="1400" dirty="0"/>
                        </a:p>
                      </a:txBody>
                      <a:tcPr/>
                    </a:tc>
                    <a:extLst>
                      <a:ext uri="{0D108BD9-81ED-4DB2-BD59-A6C34878D82A}">
                        <a16:rowId xmlns:a16="http://schemas.microsoft.com/office/drawing/2014/main" val="2288366789"/>
                      </a:ext>
                    </a:extLst>
                  </a:tr>
                  <a:tr h="2769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华文中宋" panose="02010600040101010101" pitchFamily="2" charset="-122"/>
                              <a:ea typeface="华文中宋" panose="02010600040101010101" pitchFamily="2" charset="-122"/>
                            </a:rPr>
                            <a:t>壳层符号</a:t>
                          </a: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sz="1400" i="0" dirty="0" smtClean="0">
                                    <a:latin typeface="Cambria Math" panose="02040503050406030204" pitchFamily="18" charset="0"/>
                                  </a:rPr>
                                  <m:t>K</m:t>
                                </m:r>
                              </m:oMath>
                            </m:oMathPara>
                          </a14:m>
                          <a:endParaRPr lang="zh-CN" altLang="en-US" sz="1400" i="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sz="1400" i="0" dirty="0" smtClean="0">
                                    <a:latin typeface="Cambria Math" panose="02040503050406030204" pitchFamily="18" charset="0"/>
                                  </a:rPr>
                                  <m:t>L</m:t>
                                </m:r>
                              </m:oMath>
                            </m:oMathPara>
                          </a14:m>
                          <a:endParaRPr lang="zh-CN" altLang="en-US" sz="1400" i="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sz="1400" i="0" dirty="0" smtClean="0">
                                    <a:latin typeface="Cambria Math" panose="02040503050406030204" pitchFamily="18" charset="0"/>
                                  </a:rPr>
                                  <m:t>M</m:t>
                                </m:r>
                              </m:oMath>
                            </m:oMathPara>
                          </a14:m>
                          <a:endParaRPr lang="zh-CN" altLang="en-US" sz="1400" i="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sz="1400" i="0" dirty="0" smtClean="0">
                                    <a:latin typeface="Cambria Math" panose="02040503050406030204" pitchFamily="18" charset="0"/>
                                  </a:rPr>
                                  <m:t>N</m:t>
                                </m:r>
                              </m:oMath>
                            </m:oMathPara>
                          </a14:m>
                          <a:endParaRPr lang="zh-CN" altLang="en-US" sz="1400" i="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sz="1400" i="0" dirty="0" smtClean="0">
                                    <a:latin typeface="Cambria Math" panose="02040503050406030204" pitchFamily="18" charset="0"/>
                                  </a:rPr>
                                  <m:t>O</m:t>
                                </m:r>
                              </m:oMath>
                            </m:oMathPara>
                          </a14:m>
                          <a:endParaRPr lang="zh-CN" altLang="en-US" sz="1400" i="0" dirty="0"/>
                        </a:p>
                      </a:txBody>
                      <a:tcPr/>
                    </a:tc>
                    <a:extLst>
                      <a:ext uri="{0D108BD9-81ED-4DB2-BD59-A6C34878D82A}">
                        <a16:rowId xmlns:a16="http://schemas.microsoft.com/office/drawing/2014/main" val="3047059568"/>
                      </a:ext>
                    </a:extLst>
                  </a:tr>
                </a:tbl>
              </a:graphicData>
            </a:graphic>
          </p:graphicFrame>
        </mc:Choice>
        <mc:Fallback xmlns="">
          <p:graphicFrame>
            <p:nvGraphicFramePr>
              <p:cNvPr id="7" name="表格 7">
                <a:extLst>
                  <a:ext uri="{FF2B5EF4-FFF2-40B4-BE49-F238E27FC236}">
                    <a16:creationId xmlns:a16="http://schemas.microsoft.com/office/drawing/2014/main" id="{23E64C55-BFF2-44BE-BDB9-4A8DCEAA0645}"/>
                  </a:ext>
                </a:extLst>
              </p:cNvPr>
              <p:cNvGraphicFramePr>
                <a:graphicFrameLocks noGrp="1"/>
              </p:cNvGraphicFramePr>
              <p:nvPr>
                <p:extLst>
                  <p:ext uri="{D42A27DB-BD31-4B8C-83A1-F6EECF244321}">
                    <p14:modId xmlns:p14="http://schemas.microsoft.com/office/powerpoint/2010/main" val="3549204181"/>
                  </p:ext>
                </p:extLst>
              </p:nvPr>
            </p:nvGraphicFramePr>
            <p:xfrm>
              <a:off x="8160108" y="2703882"/>
              <a:ext cx="3034926" cy="609600"/>
            </p:xfrm>
            <a:graphic>
              <a:graphicData uri="http://schemas.openxmlformats.org/drawingml/2006/table">
                <a:tbl>
                  <a:tblPr firstRow="1" bandRow="1">
                    <a:tableStyleId>{2D5ABB26-0587-4C30-8999-92F81FD0307C}</a:tableStyleId>
                  </a:tblPr>
                  <a:tblGrid>
                    <a:gridCol w="1074076">
                      <a:extLst>
                        <a:ext uri="{9D8B030D-6E8A-4147-A177-3AD203B41FA5}">
                          <a16:colId xmlns:a16="http://schemas.microsoft.com/office/drawing/2014/main" val="270330818"/>
                        </a:ext>
                      </a:extLst>
                    </a:gridCol>
                    <a:gridCol w="392170">
                      <a:extLst>
                        <a:ext uri="{9D8B030D-6E8A-4147-A177-3AD203B41FA5}">
                          <a16:colId xmlns:a16="http://schemas.microsoft.com/office/drawing/2014/main" val="2419671923"/>
                        </a:ext>
                      </a:extLst>
                    </a:gridCol>
                    <a:gridCol w="392170">
                      <a:extLst>
                        <a:ext uri="{9D8B030D-6E8A-4147-A177-3AD203B41FA5}">
                          <a16:colId xmlns:a16="http://schemas.microsoft.com/office/drawing/2014/main" val="2198343635"/>
                        </a:ext>
                      </a:extLst>
                    </a:gridCol>
                    <a:gridCol w="392170">
                      <a:extLst>
                        <a:ext uri="{9D8B030D-6E8A-4147-A177-3AD203B41FA5}">
                          <a16:colId xmlns:a16="http://schemas.microsoft.com/office/drawing/2014/main" val="2579608762"/>
                        </a:ext>
                      </a:extLst>
                    </a:gridCol>
                    <a:gridCol w="392170">
                      <a:extLst>
                        <a:ext uri="{9D8B030D-6E8A-4147-A177-3AD203B41FA5}">
                          <a16:colId xmlns:a16="http://schemas.microsoft.com/office/drawing/2014/main" val="2109020705"/>
                        </a:ext>
                      </a:extLst>
                    </a:gridCol>
                    <a:gridCol w="392170">
                      <a:extLst>
                        <a:ext uri="{9D8B030D-6E8A-4147-A177-3AD203B41FA5}">
                          <a16:colId xmlns:a16="http://schemas.microsoft.com/office/drawing/2014/main" val="966458827"/>
                        </a:ext>
                      </a:extLst>
                    </a:gridCol>
                  </a:tblGrid>
                  <a:tr h="304800">
                    <a:tc>
                      <a:txBody>
                        <a:bodyPr/>
                        <a:lstStyle/>
                        <a:p>
                          <a:endParaRPr lang="zh-CN"/>
                        </a:p>
                      </a:txBody>
                      <a:tcPr>
                        <a:blipFill>
                          <a:blip r:embed="rId4"/>
                          <a:stretch>
                            <a:fillRect t="-1961" r="-181921" b="-117647"/>
                          </a:stretch>
                        </a:blipFill>
                      </a:tcPr>
                    </a:tc>
                    <a:tc>
                      <a:txBody>
                        <a:bodyPr/>
                        <a:lstStyle/>
                        <a:p>
                          <a:endParaRPr lang="zh-CN"/>
                        </a:p>
                      </a:txBody>
                      <a:tcPr>
                        <a:blipFill>
                          <a:blip r:embed="rId4"/>
                          <a:stretch>
                            <a:fillRect l="-276563" t="-1961" r="-403125" b="-117647"/>
                          </a:stretch>
                        </a:blipFill>
                      </a:tcPr>
                    </a:tc>
                    <a:tc>
                      <a:txBody>
                        <a:bodyPr/>
                        <a:lstStyle/>
                        <a:p>
                          <a:endParaRPr lang="zh-CN"/>
                        </a:p>
                      </a:txBody>
                      <a:tcPr>
                        <a:blipFill>
                          <a:blip r:embed="rId4"/>
                          <a:stretch>
                            <a:fillRect l="-370769" t="-1961" r="-296923" b="-117647"/>
                          </a:stretch>
                        </a:blipFill>
                      </a:tcPr>
                    </a:tc>
                    <a:tc>
                      <a:txBody>
                        <a:bodyPr/>
                        <a:lstStyle/>
                        <a:p>
                          <a:endParaRPr lang="zh-CN"/>
                        </a:p>
                      </a:txBody>
                      <a:tcPr>
                        <a:blipFill>
                          <a:blip r:embed="rId4"/>
                          <a:stretch>
                            <a:fillRect l="-478125" t="-1961" r="-201563" b="-117647"/>
                          </a:stretch>
                        </a:blipFill>
                      </a:tcPr>
                    </a:tc>
                    <a:tc>
                      <a:txBody>
                        <a:bodyPr/>
                        <a:lstStyle/>
                        <a:p>
                          <a:endParaRPr lang="zh-CN"/>
                        </a:p>
                      </a:txBody>
                      <a:tcPr>
                        <a:blipFill>
                          <a:blip r:embed="rId4"/>
                          <a:stretch>
                            <a:fillRect l="-569231" t="-1961" r="-98462" b="-117647"/>
                          </a:stretch>
                        </a:blipFill>
                      </a:tcPr>
                    </a:tc>
                    <a:tc>
                      <a:txBody>
                        <a:bodyPr/>
                        <a:lstStyle/>
                        <a:p>
                          <a:endParaRPr lang="zh-CN"/>
                        </a:p>
                      </a:txBody>
                      <a:tcPr>
                        <a:blipFill>
                          <a:blip r:embed="rId4"/>
                          <a:stretch>
                            <a:fillRect l="-679688" t="-1961" b="-117647"/>
                          </a:stretch>
                        </a:blipFill>
                      </a:tcPr>
                    </a:tc>
                    <a:extLst>
                      <a:ext uri="{0D108BD9-81ED-4DB2-BD59-A6C34878D82A}">
                        <a16:rowId xmlns:a16="http://schemas.microsoft.com/office/drawing/2014/main" val="2288366789"/>
                      </a:ext>
                    </a:extLst>
                  </a:tr>
                  <a:tr h="30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华文中宋" panose="02010600040101010101" pitchFamily="2" charset="-122"/>
                              <a:ea typeface="华文中宋" panose="02010600040101010101" pitchFamily="2" charset="-122"/>
                            </a:rPr>
                            <a:t>壳层符号</a:t>
                          </a:r>
                        </a:p>
                      </a:txBody>
                      <a:tcPr/>
                    </a:tc>
                    <a:tc>
                      <a:txBody>
                        <a:bodyPr/>
                        <a:lstStyle/>
                        <a:p>
                          <a:endParaRPr lang="zh-CN"/>
                        </a:p>
                      </a:txBody>
                      <a:tcPr>
                        <a:blipFill>
                          <a:blip r:embed="rId4"/>
                          <a:stretch>
                            <a:fillRect l="-276563" t="-104000" r="-403125" b="-20000"/>
                          </a:stretch>
                        </a:blipFill>
                      </a:tcPr>
                    </a:tc>
                    <a:tc>
                      <a:txBody>
                        <a:bodyPr/>
                        <a:lstStyle/>
                        <a:p>
                          <a:endParaRPr lang="zh-CN"/>
                        </a:p>
                      </a:txBody>
                      <a:tcPr>
                        <a:blipFill>
                          <a:blip r:embed="rId4"/>
                          <a:stretch>
                            <a:fillRect l="-370769" t="-104000" r="-296923" b="-20000"/>
                          </a:stretch>
                        </a:blipFill>
                      </a:tcPr>
                    </a:tc>
                    <a:tc>
                      <a:txBody>
                        <a:bodyPr/>
                        <a:lstStyle/>
                        <a:p>
                          <a:endParaRPr lang="zh-CN"/>
                        </a:p>
                      </a:txBody>
                      <a:tcPr>
                        <a:blipFill>
                          <a:blip r:embed="rId4"/>
                          <a:stretch>
                            <a:fillRect l="-478125" t="-104000" r="-201563" b="-20000"/>
                          </a:stretch>
                        </a:blipFill>
                      </a:tcPr>
                    </a:tc>
                    <a:tc>
                      <a:txBody>
                        <a:bodyPr/>
                        <a:lstStyle/>
                        <a:p>
                          <a:endParaRPr lang="zh-CN"/>
                        </a:p>
                      </a:txBody>
                      <a:tcPr>
                        <a:blipFill>
                          <a:blip r:embed="rId4"/>
                          <a:stretch>
                            <a:fillRect l="-569231" t="-104000" r="-98462" b="-20000"/>
                          </a:stretch>
                        </a:blipFill>
                      </a:tcPr>
                    </a:tc>
                    <a:tc>
                      <a:txBody>
                        <a:bodyPr/>
                        <a:lstStyle/>
                        <a:p>
                          <a:endParaRPr lang="zh-CN"/>
                        </a:p>
                      </a:txBody>
                      <a:tcPr>
                        <a:blipFill>
                          <a:blip r:embed="rId4"/>
                          <a:stretch>
                            <a:fillRect l="-679688" t="-104000" b="-20000"/>
                          </a:stretch>
                        </a:blipFill>
                      </a:tcPr>
                    </a:tc>
                    <a:extLst>
                      <a:ext uri="{0D108BD9-81ED-4DB2-BD59-A6C34878D82A}">
                        <a16:rowId xmlns:a16="http://schemas.microsoft.com/office/drawing/2014/main" val="3047059568"/>
                      </a:ext>
                    </a:extLst>
                  </a:tr>
                </a:tbl>
              </a:graphicData>
            </a:graphic>
          </p:graphicFrame>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8A12D51-55A7-48D4-A5A8-5F79E5EB2DCE}"/>
                  </a:ext>
                </a:extLst>
              </p:cNvPr>
              <p:cNvSpPr/>
              <p:nvPr/>
            </p:nvSpPr>
            <p:spPr>
              <a:xfrm>
                <a:off x="7837714" y="2156114"/>
                <a:ext cx="3524295" cy="462953"/>
              </a:xfrm>
              <a:prstGeom prst="rect">
                <a:avLst/>
              </a:prstGeom>
              <a:solidFill>
                <a:schemeClr val="bg1"/>
              </a:solidFill>
              <a:ln w="28575">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1">
                        <a:lumMod val="75000"/>
                      </a:schemeClr>
                    </a:solidFill>
                    <a:latin typeface="汉仪文黑-85W" panose="00020600040101010101" pitchFamily="18" charset="-122"/>
                    <a:ea typeface="汉仪文黑-85W" panose="00020600040101010101" pitchFamily="18" charset="-122"/>
                  </a:rPr>
                  <a:t>壳层</a:t>
                </a:r>
                <a:r>
                  <a:rPr lang="zh-CN" altLang="en-US" sz="1600" dirty="0">
                    <a:solidFill>
                      <a:schemeClr val="tx1"/>
                    </a:solidFill>
                    <a:latin typeface="汉仪文黑-85W" panose="00020600040101010101" pitchFamily="18" charset="-122"/>
                    <a:ea typeface="汉仪文黑-85W" panose="00020600040101010101" pitchFamily="18" charset="-122"/>
                  </a:rPr>
                  <a:t>：</a:t>
                </a:r>
                <a:r>
                  <a:rPr lang="zh-CN" altLang="en-US" sz="1600" dirty="0">
                    <a:solidFill>
                      <a:schemeClr val="tx1"/>
                    </a:solidFill>
                    <a:latin typeface="楷体" panose="02010609060101010101" pitchFamily="49" charset="-122"/>
                    <a:ea typeface="楷体" panose="02010609060101010101" pitchFamily="49" charset="-122"/>
                  </a:rPr>
                  <a:t>分布着</a:t>
                </a:r>
                <a:r>
                  <a:rPr lang="zh-CN" altLang="en-US" sz="1600" dirty="0">
                    <a:solidFill>
                      <a:schemeClr val="accent1">
                        <a:lumMod val="75000"/>
                      </a:schemeClr>
                    </a:solidFill>
                    <a:latin typeface="楷体" panose="02010609060101010101" pitchFamily="49" charset="-122"/>
                    <a:ea typeface="楷体" panose="02010609060101010101" pitchFamily="49" charset="-122"/>
                  </a:rPr>
                  <a:t>主量子数</a:t>
                </a:r>
                <a14:m>
                  <m:oMath xmlns:m="http://schemas.openxmlformats.org/officeDocument/2006/math">
                    <m:r>
                      <a:rPr lang="en-US" altLang="zh-CN" sz="1600" i="1" dirty="0" smtClean="0">
                        <a:solidFill>
                          <a:schemeClr val="accent1">
                            <a:lumMod val="75000"/>
                          </a:schemeClr>
                        </a:solidFill>
                        <a:latin typeface="Cambria Math" panose="02040503050406030204" pitchFamily="18" charset="0"/>
                        <a:ea typeface="楷体" panose="02010609060101010101" pitchFamily="49" charset="-122"/>
                      </a:rPr>
                      <m:t>𝑛</m:t>
                    </m:r>
                  </m:oMath>
                </a14:m>
                <a:r>
                  <a:rPr lang="zh-CN" altLang="en-US" sz="1600" dirty="0">
                    <a:solidFill>
                      <a:schemeClr val="tx1"/>
                    </a:solidFill>
                    <a:latin typeface="楷体" panose="02010609060101010101" pitchFamily="49" charset="-122"/>
                    <a:ea typeface="楷体" panose="02010609060101010101" pitchFamily="49" charset="-122"/>
                  </a:rPr>
                  <a:t>相同的电子</a:t>
                </a:r>
              </a:p>
            </p:txBody>
          </p:sp>
        </mc:Choice>
        <mc:Fallback xmlns="">
          <p:sp>
            <p:nvSpPr>
              <p:cNvPr id="4" name="矩形 3">
                <a:extLst>
                  <a:ext uri="{FF2B5EF4-FFF2-40B4-BE49-F238E27FC236}">
                    <a16:creationId xmlns:a16="http://schemas.microsoft.com/office/drawing/2014/main" id="{C8A12D51-55A7-48D4-A5A8-5F79E5EB2DCE}"/>
                  </a:ext>
                </a:extLst>
              </p:cNvPr>
              <p:cNvSpPr>
                <a:spLocks noRot="1" noChangeAspect="1" noMove="1" noResize="1" noEditPoints="1" noAdjustHandles="1" noChangeArrowheads="1" noChangeShapeType="1" noTextEdit="1"/>
              </p:cNvSpPr>
              <p:nvPr/>
            </p:nvSpPr>
            <p:spPr>
              <a:xfrm>
                <a:off x="7837714" y="2156114"/>
                <a:ext cx="3524295" cy="462953"/>
              </a:xfrm>
              <a:prstGeom prst="rect">
                <a:avLst/>
              </a:prstGeom>
              <a:blipFill>
                <a:blip r:embed="rId5"/>
                <a:stretch>
                  <a:fillRect/>
                </a:stretch>
              </a:blipFill>
              <a:ln w="28575">
                <a:solidFill>
                  <a:schemeClr val="bg1">
                    <a:lumMod val="50000"/>
                  </a:schemeClr>
                </a:solidFill>
                <a:prstDash val="sysDash"/>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57" name="矩形 56">
            <a:extLst>
              <a:ext uri="{FF2B5EF4-FFF2-40B4-BE49-F238E27FC236}">
                <a16:creationId xmlns:a16="http://schemas.microsoft.com/office/drawing/2014/main" id="{75C244C7-BEF5-4081-A230-47CE01B232F3}"/>
              </a:ext>
            </a:extLst>
          </p:cNvPr>
          <p:cNvSpPr/>
          <p:nvPr/>
        </p:nvSpPr>
        <p:spPr>
          <a:xfrm>
            <a:off x="4476836" y="2955777"/>
            <a:ext cx="3360878" cy="12262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6C2EF71C-A0C3-4EDE-A700-CCAB8B2A0051}"/>
              </a:ext>
            </a:extLst>
          </p:cNvPr>
          <p:cNvSpPr txBox="1"/>
          <p:nvPr/>
        </p:nvSpPr>
        <p:spPr>
          <a:xfrm>
            <a:off x="4505869" y="3849116"/>
            <a:ext cx="3360878" cy="276999"/>
          </a:xfrm>
          <a:prstGeom prst="rect">
            <a:avLst/>
          </a:prstGeom>
          <a:noFill/>
        </p:spPr>
        <p:txBody>
          <a:bodyPr wrap="square" rtlCol="0">
            <a:spAutoFit/>
          </a:bodyPr>
          <a:lstStyle/>
          <a:p>
            <a:pPr algn="ctr"/>
            <a:r>
              <a:rPr lang="en-US" altLang="zh-CN" sz="1200" dirty="0">
                <a:solidFill>
                  <a:schemeClr val="bg1">
                    <a:lumMod val="50000"/>
                  </a:schemeClr>
                </a:solidFill>
                <a:latin typeface="楷体" panose="02010609060101010101" pitchFamily="49" charset="-122"/>
                <a:ea typeface="楷体" panose="02010609060101010101" pitchFamily="49" charset="-122"/>
              </a:rPr>
              <a:t>*</a:t>
            </a:r>
            <a:r>
              <a:rPr lang="zh-CN" altLang="en-US" sz="1200" dirty="0">
                <a:solidFill>
                  <a:schemeClr val="bg1">
                    <a:lumMod val="50000"/>
                  </a:schemeClr>
                </a:solidFill>
                <a:latin typeface="楷体" panose="02010609060101010101" pitchFamily="49" charset="-122"/>
                <a:ea typeface="楷体" panose="02010609060101010101" pitchFamily="49" charset="-122"/>
              </a:rPr>
              <a:t>讨论支壳层时，壳层用主量子数表示，如</a:t>
            </a:r>
            <a:r>
              <a:rPr lang="en-US" altLang="zh-CN" sz="1200" dirty="0">
                <a:solidFill>
                  <a:schemeClr val="bg1">
                    <a:lumMod val="50000"/>
                  </a:schemeClr>
                </a:solidFill>
                <a:latin typeface="楷体" panose="02010609060101010101" pitchFamily="49" charset="-122"/>
                <a:ea typeface="楷体" panose="02010609060101010101" pitchFamily="49" charset="-122"/>
              </a:rPr>
              <a:t>1s</a:t>
            </a:r>
            <a:endParaRPr lang="zh-CN" altLang="en-US" sz="1200" dirty="0">
              <a:solidFill>
                <a:schemeClr val="bg1">
                  <a:lumMod val="50000"/>
                </a:schemeClr>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graphicFrame>
            <p:nvGraphicFramePr>
              <p:cNvPr id="85" name="表格 7">
                <a:extLst>
                  <a:ext uri="{FF2B5EF4-FFF2-40B4-BE49-F238E27FC236}">
                    <a16:creationId xmlns:a16="http://schemas.microsoft.com/office/drawing/2014/main" id="{B7922EA5-B598-447E-86BF-2460E84F1CF6}"/>
                  </a:ext>
                </a:extLst>
              </p:cNvPr>
              <p:cNvGraphicFramePr>
                <a:graphicFrameLocks noGrp="1"/>
              </p:cNvGraphicFramePr>
              <p:nvPr>
                <p:extLst>
                  <p:ext uri="{D42A27DB-BD31-4B8C-83A1-F6EECF244321}">
                    <p14:modId xmlns:p14="http://schemas.microsoft.com/office/powerpoint/2010/main" val="2757004902"/>
                  </p:ext>
                </p:extLst>
              </p:nvPr>
            </p:nvGraphicFramePr>
            <p:xfrm>
              <a:off x="4557073" y="3230815"/>
              <a:ext cx="3200403" cy="609600"/>
            </p:xfrm>
            <a:graphic>
              <a:graphicData uri="http://schemas.openxmlformats.org/drawingml/2006/table">
                <a:tbl>
                  <a:tblPr firstRow="1" bandRow="1">
                    <a:tableStyleId>{2D5ABB26-0587-4C30-8999-92F81FD0307C}</a:tableStyleId>
                  </a:tblPr>
                  <a:tblGrid>
                    <a:gridCol w="1003029">
                      <a:extLst>
                        <a:ext uri="{9D8B030D-6E8A-4147-A177-3AD203B41FA5}">
                          <a16:colId xmlns:a16="http://schemas.microsoft.com/office/drawing/2014/main" val="270330818"/>
                        </a:ext>
                      </a:extLst>
                    </a:gridCol>
                    <a:gridCol w="366229">
                      <a:extLst>
                        <a:ext uri="{9D8B030D-6E8A-4147-A177-3AD203B41FA5}">
                          <a16:colId xmlns:a16="http://schemas.microsoft.com/office/drawing/2014/main" val="44769862"/>
                        </a:ext>
                      </a:extLst>
                    </a:gridCol>
                    <a:gridCol w="366229">
                      <a:extLst>
                        <a:ext uri="{9D8B030D-6E8A-4147-A177-3AD203B41FA5}">
                          <a16:colId xmlns:a16="http://schemas.microsoft.com/office/drawing/2014/main" val="2419671923"/>
                        </a:ext>
                      </a:extLst>
                    </a:gridCol>
                    <a:gridCol w="366229">
                      <a:extLst>
                        <a:ext uri="{9D8B030D-6E8A-4147-A177-3AD203B41FA5}">
                          <a16:colId xmlns:a16="http://schemas.microsoft.com/office/drawing/2014/main" val="2198343635"/>
                        </a:ext>
                      </a:extLst>
                    </a:gridCol>
                    <a:gridCol w="366229">
                      <a:extLst>
                        <a:ext uri="{9D8B030D-6E8A-4147-A177-3AD203B41FA5}">
                          <a16:colId xmlns:a16="http://schemas.microsoft.com/office/drawing/2014/main" val="2579608762"/>
                        </a:ext>
                      </a:extLst>
                    </a:gridCol>
                    <a:gridCol w="366229">
                      <a:extLst>
                        <a:ext uri="{9D8B030D-6E8A-4147-A177-3AD203B41FA5}">
                          <a16:colId xmlns:a16="http://schemas.microsoft.com/office/drawing/2014/main" val="2109020705"/>
                        </a:ext>
                      </a:extLst>
                    </a:gridCol>
                    <a:gridCol w="366229">
                      <a:extLst>
                        <a:ext uri="{9D8B030D-6E8A-4147-A177-3AD203B41FA5}">
                          <a16:colId xmlns:a16="http://schemas.microsoft.com/office/drawing/2014/main" val="966458827"/>
                        </a:ext>
                      </a:extLst>
                    </a:gridCol>
                  </a:tblGrid>
                  <a:tr h="2769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华文中宋" panose="02010600040101010101" pitchFamily="2" charset="-122"/>
                              <a:ea typeface="华文中宋" panose="02010600040101010101" pitchFamily="2" charset="-122"/>
                            </a:rPr>
                            <a:t>角量子数</a:t>
                          </a:r>
                          <a14:m>
                            <m:oMath xmlns:m="http://schemas.openxmlformats.org/officeDocument/2006/math">
                              <m:r>
                                <a:rPr lang="en-US" altLang="zh-CN" sz="1400" b="0" i="1" smtClean="0">
                                  <a:latin typeface="Cambria Math" panose="02040503050406030204" pitchFamily="18" charset="0"/>
                                  <a:ea typeface="华文中宋" panose="02010600040101010101" pitchFamily="2" charset="-122"/>
                                </a:rPr>
                                <m:t>𝑙</m:t>
                              </m:r>
                            </m:oMath>
                          </a14:m>
                          <a:endParaRPr lang="zh-CN" altLang="en-US" sz="1400" dirty="0">
                            <a:latin typeface="华文中宋" panose="02010600040101010101" pitchFamily="2" charset="-122"/>
                            <a:ea typeface="华文中宋" panose="02010600040101010101" pitchFamily="2" charset="-122"/>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0</m:t>
                                </m:r>
                              </m:oMath>
                            </m:oMathPara>
                          </a14:m>
                          <a:endParaRPr lang="zh-CN" alt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1</m:t>
                                </m:r>
                              </m:oMath>
                            </m:oMathPara>
                          </a14:m>
                          <a:endParaRPr lang="zh-CN" alt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2</m:t>
                                </m:r>
                              </m:oMath>
                            </m:oMathPara>
                          </a14:m>
                          <a:endParaRPr lang="zh-CN" alt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3</m:t>
                                </m:r>
                              </m:oMath>
                            </m:oMathPara>
                          </a14:m>
                          <a:endParaRPr lang="zh-CN" alt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4</m:t>
                                </m:r>
                              </m:oMath>
                            </m:oMathPara>
                          </a14:m>
                          <a:endParaRPr lang="zh-CN" alt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5</m:t>
                                </m:r>
                              </m:oMath>
                            </m:oMathPara>
                          </a14:m>
                          <a:endParaRPr lang="zh-CN" altLang="en-US" sz="1400" dirty="0"/>
                        </a:p>
                      </a:txBody>
                      <a:tcPr/>
                    </a:tc>
                    <a:extLst>
                      <a:ext uri="{0D108BD9-81ED-4DB2-BD59-A6C34878D82A}">
                        <a16:rowId xmlns:a16="http://schemas.microsoft.com/office/drawing/2014/main" val="2288366789"/>
                      </a:ext>
                    </a:extLst>
                  </a:tr>
                  <a:tr h="2769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华文中宋" panose="02010600040101010101" pitchFamily="2" charset="-122"/>
                              <a:ea typeface="华文中宋" panose="02010600040101010101" pitchFamily="2" charset="-122"/>
                            </a:rPr>
                            <a:t>壳层符号</a:t>
                          </a: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sz="1400" i="0" dirty="0" smtClean="0">
                                    <a:latin typeface="Cambria Math" panose="02040503050406030204" pitchFamily="18" charset="0"/>
                                  </a:rPr>
                                  <m:t>s</m:t>
                                </m:r>
                              </m:oMath>
                            </m:oMathPara>
                          </a14:m>
                          <a:endParaRPr lang="zh-CN" altLang="en-US" sz="1400" i="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sz="1400" b="0" i="0" dirty="0" smtClean="0">
                                    <a:latin typeface="Cambria Math" panose="02040503050406030204" pitchFamily="18" charset="0"/>
                                  </a:rPr>
                                  <m:t>p</m:t>
                                </m:r>
                              </m:oMath>
                            </m:oMathPara>
                          </a14:m>
                          <a:endParaRPr lang="zh-CN" altLang="en-US" sz="1400" i="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sz="1400" b="0" i="0" dirty="0" smtClean="0">
                                    <a:latin typeface="Cambria Math" panose="02040503050406030204" pitchFamily="18" charset="0"/>
                                  </a:rPr>
                                  <m:t>d</m:t>
                                </m:r>
                              </m:oMath>
                            </m:oMathPara>
                          </a14:m>
                          <a:endParaRPr lang="zh-CN" altLang="en-US" sz="1400" i="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sz="1400" b="0" i="0" dirty="0" smtClean="0">
                                    <a:latin typeface="Cambria Math" panose="02040503050406030204" pitchFamily="18" charset="0"/>
                                  </a:rPr>
                                  <m:t>f</m:t>
                                </m:r>
                              </m:oMath>
                            </m:oMathPara>
                          </a14:m>
                          <a:endParaRPr lang="zh-CN" altLang="en-US" sz="1400" i="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sz="1400" b="0" i="0" dirty="0" smtClean="0">
                                    <a:latin typeface="Cambria Math" panose="02040503050406030204" pitchFamily="18" charset="0"/>
                                  </a:rPr>
                                  <m:t>g</m:t>
                                </m:r>
                              </m:oMath>
                            </m:oMathPara>
                          </a14:m>
                          <a:endParaRPr lang="zh-CN" altLang="en-US" sz="1400" i="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sz="1400" b="0" i="0" dirty="0" smtClean="0">
                                    <a:latin typeface="Cambria Math" panose="02040503050406030204" pitchFamily="18" charset="0"/>
                                  </a:rPr>
                                  <m:t>h</m:t>
                                </m:r>
                              </m:oMath>
                            </m:oMathPara>
                          </a14:m>
                          <a:endParaRPr lang="zh-CN" altLang="en-US" sz="1400" i="0" dirty="0"/>
                        </a:p>
                      </a:txBody>
                      <a:tcPr/>
                    </a:tc>
                    <a:extLst>
                      <a:ext uri="{0D108BD9-81ED-4DB2-BD59-A6C34878D82A}">
                        <a16:rowId xmlns:a16="http://schemas.microsoft.com/office/drawing/2014/main" val="3047059568"/>
                      </a:ext>
                    </a:extLst>
                  </a:tr>
                </a:tbl>
              </a:graphicData>
            </a:graphic>
          </p:graphicFrame>
        </mc:Choice>
        <mc:Fallback xmlns="">
          <p:graphicFrame>
            <p:nvGraphicFramePr>
              <p:cNvPr id="85" name="表格 7">
                <a:extLst>
                  <a:ext uri="{FF2B5EF4-FFF2-40B4-BE49-F238E27FC236}">
                    <a16:creationId xmlns:a16="http://schemas.microsoft.com/office/drawing/2014/main" id="{B7922EA5-B598-447E-86BF-2460E84F1CF6}"/>
                  </a:ext>
                </a:extLst>
              </p:cNvPr>
              <p:cNvGraphicFramePr>
                <a:graphicFrameLocks noGrp="1"/>
              </p:cNvGraphicFramePr>
              <p:nvPr>
                <p:extLst>
                  <p:ext uri="{D42A27DB-BD31-4B8C-83A1-F6EECF244321}">
                    <p14:modId xmlns:p14="http://schemas.microsoft.com/office/powerpoint/2010/main" val="2757004902"/>
                  </p:ext>
                </p:extLst>
              </p:nvPr>
            </p:nvGraphicFramePr>
            <p:xfrm>
              <a:off x="4557073" y="3230815"/>
              <a:ext cx="3200403" cy="609600"/>
            </p:xfrm>
            <a:graphic>
              <a:graphicData uri="http://schemas.openxmlformats.org/drawingml/2006/table">
                <a:tbl>
                  <a:tblPr firstRow="1" bandRow="1">
                    <a:tableStyleId>{2D5ABB26-0587-4C30-8999-92F81FD0307C}</a:tableStyleId>
                  </a:tblPr>
                  <a:tblGrid>
                    <a:gridCol w="1003029">
                      <a:extLst>
                        <a:ext uri="{9D8B030D-6E8A-4147-A177-3AD203B41FA5}">
                          <a16:colId xmlns:a16="http://schemas.microsoft.com/office/drawing/2014/main" val="270330818"/>
                        </a:ext>
                      </a:extLst>
                    </a:gridCol>
                    <a:gridCol w="366229">
                      <a:extLst>
                        <a:ext uri="{9D8B030D-6E8A-4147-A177-3AD203B41FA5}">
                          <a16:colId xmlns:a16="http://schemas.microsoft.com/office/drawing/2014/main" val="44769862"/>
                        </a:ext>
                      </a:extLst>
                    </a:gridCol>
                    <a:gridCol w="366229">
                      <a:extLst>
                        <a:ext uri="{9D8B030D-6E8A-4147-A177-3AD203B41FA5}">
                          <a16:colId xmlns:a16="http://schemas.microsoft.com/office/drawing/2014/main" val="2419671923"/>
                        </a:ext>
                      </a:extLst>
                    </a:gridCol>
                    <a:gridCol w="366229">
                      <a:extLst>
                        <a:ext uri="{9D8B030D-6E8A-4147-A177-3AD203B41FA5}">
                          <a16:colId xmlns:a16="http://schemas.microsoft.com/office/drawing/2014/main" val="2198343635"/>
                        </a:ext>
                      </a:extLst>
                    </a:gridCol>
                    <a:gridCol w="366229">
                      <a:extLst>
                        <a:ext uri="{9D8B030D-6E8A-4147-A177-3AD203B41FA5}">
                          <a16:colId xmlns:a16="http://schemas.microsoft.com/office/drawing/2014/main" val="2579608762"/>
                        </a:ext>
                      </a:extLst>
                    </a:gridCol>
                    <a:gridCol w="366229">
                      <a:extLst>
                        <a:ext uri="{9D8B030D-6E8A-4147-A177-3AD203B41FA5}">
                          <a16:colId xmlns:a16="http://schemas.microsoft.com/office/drawing/2014/main" val="2109020705"/>
                        </a:ext>
                      </a:extLst>
                    </a:gridCol>
                    <a:gridCol w="366229">
                      <a:extLst>
                        <a:ext uri="{9D8B030D-6E8A-4147-A177-3AD203B41FA5}">
                          <a16:colId xmlns:a16="http://schemas.microsoft.com/office/drawing/2014/main" val="966458827"/>
                        </a:ext>
                      </a:extLst>
                    </a:gridCol>
                  </a:tblGrid>
                  <a:tr h="304800">
                    <a:tc>
                      <a:txBody>
                        <a:bodyPr/>
                        <a:lstStyle/>
                        <a:p>
                          <a:endParaRPr lang="zh-CN"/>
                        </a:p>
                      </a:txBody>
                      <a:tcPr>
                        <a:blipFill>
                          <a:blip r:embed="rId6"/>
                          <a:stretch>
                            <a:fillRect t="-1961" r="-218788" b="-117647"/>
                          </a:stretch>
                        </a:blipFill>
                      </a:tcPr>
                    </a:tc>
                    <a:tc>
                      <a:txBody>
                        <a:bodyPr/>
                        <a:lstStyle/>
                        <a:p>
                          <a:endParaRPr lang="zh-CN"/>
                        </a:p>
                      </a:txBody>
                      <a:tcPr>
                        <a:blipFill>
                          <a:blip r:embed="rId6"/>
                          <a:stretch>
                            <a:fillRect l="-275000" t="-1961" r="-501667" b="-117647"/>
                          </a:stretch>
                        </a:blipFill>
                      </a:tcPr>
                    </a:tc>
                    <a:tc>
                      <a:txBody>
                        <a:bodyPr/>
                        <a:lstStyle/>
                        <a:p>
                          <a:endParaRPr lang="zh-CN"/>
                        </a:p>
                      </a:txBody>
                      <a:tcPr>
                        <a:blipFill>
                          <a:blip r:embed="rId6"/>
                          <a:stretch>
                            <a:fillRect l="-375000" t="-1961" r="-401667" b="-117647"/>
                          </a:stretch>
                        </a:blipFill>
                      </a:tcPr>
                    </a:tc>
                    <a:tc>
                      <a:txBody>
                        <a:bodyPr/>
                        <a:lstStyle/>
                        <a:p>
                          <a:endParaRPr lang="zh-CN"/>
                        </a:p>
                      </a:txBody>
                      <a:tcPr>
                        <a:blipFill>
                          <a:blip r:embed="rId6"/>
                          <a:stretch>
                            <a:fillRect l="-475000" t="-1961" r="-301667" b="-117647"/>
                          </a:stretch>
                        </a:blipFill>
                      </a:tcPr>
                    </a:tc>
                    <a:tc>
                      <a:txBody>
                        <a:bodyPr/>
                        <a:lstStyle/>
                        <a:p>
                          <a:endParaRPr lang="zh-CN"/>
                        </a:p>
                      </a:txBody>
                      <a:tcPr>
                        <a:blipFill>
                          <a:blip r:embed="rId6"/>
                          <a:stretch>
                            <a:fillRect l="-565574" t="-1961" r="-196721" b="-117647"/>
                          </a:stretch>
                        </a:blipFill>
                      </a:tcPr>
                    </a:tc>
                    <a:tc>
                      <a:txBody>
                        <a:bodyPr/>
                        <a:lstStyle/>
                        <a:p>
                          <a:endParaRPr lang="zh-CN"/>
                        </a:p>
                      </a:txBody>
                      <a:tcPr>
                        <a:blipFill>
                          <a:blip r:embed="rId6"/>
                          <a:stretch>
                            <a:fillRect l="-676667" t="-1961" r="-100000" b="-117647"/>
                          </a:stretch>
                        </a:blipFill>
                      </a:tcPr>
                    </a:tc>
                    <a:tc>
                      <a:txBody>
                        <a:bodyPr/>
                        <a:lstStyle/>
                        <a:p>
                          <a:endParaRPr lang="zh-CN"/>
                        </a:p>
                      </a:txBody>
                      <a:tcPr>
                        <a:blipFill>
                          <a:blip r:embed="rId6"/>
                          <a:stretch>
                            <a:fillRect l="-776667" t="-1961" b="-117647"/>
                          </a:stretch>
                        </a:blipFill>
                      </a:tcPr>
                    </a:tc>
                    <a:extLst>
                      <a:ext uri="{0D108BD9-81ED-4DB2-BD59-A6C34878D82A}">
                        <a16:rowId xmlns:a16="http://schemas.microsoft.com/office/drawing/2014/main" val="2288366789"/>
                      </a:ext>
                    </a:extLst>
                  </a:tr>
                  <a:tr h="30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华文中宋" panose="02010600040101010101" pitchFamily="2" charset="-122"/>
                              <a:ea typeface="华文中宋" panose="02010600040101010101" pitchFamily="2" charset="-122"/>
                            </a:rPr>
                            <a:t>壳层符号</a:t>
                          </a:r>
                        </a:p>
                      </a:txBody>
                      <a:tcPr/>
                    </a:tc>
                    <a:tc>
                      <a:txBody>
                        <a:bodyPr/>
                        <a:lstStyle/>
                        <a:p>
                          <a:endParaRPr lang="zh-CN"/>
                        </a:p>
                      </a:txBody>
                      <a:tcPr>
                        <a:blipFill>
                          <a:blip r:embed="rId6"/>
                          <a:stretch>
                            <a:fillRect l="-275000" t="-104000" r="-501667" b="-20000"/>
                          </a:stretch>
                        </a:blipFill>
                      </a:tcPr>
                    </a:tc>
                    <a:tc>
                      <a:txBody>
                        <a:bodyPr/>
                        <a:lstStyle/>
                        <a:p>
                          <a:endParaRPr lang="zh-CN"/>
                        </a:p>
                      </a:txBody>
                      <a:tcPr>
                        <a:blipFill>
                          <a:blip r:embed="rId6"/>
                          <a:stretch>
                            <a:fillRect l="-375000" t="-104000" r="-401667" b="-20000"/>
                          </a:stretch>
                        </a:blipFill>
                      </a:tcPr>
                    </a:tc>
                    <a:tc>
                      <a:txBody>
                        <a:bodyPr/>
                        <a:lstStyle/>
                        <a:p>
                          <a:endParaRPr lang="zh-CN"/>
                        </a:p>
                      </a:txBody>
                      <a:tcPr>
                        <a:blipFill>
                          <a:blip r:embed="rId6"/>
                          <a:stretch>
                            <a:fillRect l="-475000" t="-104000" r="-301667" b="-20000"/>
                          </a:stretch>
                        </a:blipFill>
                      </a:tcPr>
                    </a:tc>
                    <a:tc>
                      <a:txBody>
                        <a:bodyPr/>
                        <a:lstStyle/>
                        <a:p>
                          <a:endParaRPr lang="zh-CN"/>
                        </a:p>
                      </a:txBody>
                      <a:tcPr>
                        <a:blipFill>
                          <a:blip r:embed="rId6"/>
                          <a:stretch>
                            <a:fillRect l="-565574" t="-104000" r="-196721" b="-20000"/>
                          </a:stretch>
                        </a:blipFill>
                      </a:tcPr>
                    </a:tc>
                    <a:tc>
                      <a:txBody>
                        <a:bodyPr/>
                        <a:lstStyle/>
                        <a:p>
                          <a:endParaRPr lang="zh-CN"/>
                        </a:p>
                      </a:txBody>
                      <a:tcPr>
                        <a:blipFill>
                          <a:blip r:embed="rId6"/>
                          <a:stretch>
                            <a:fillRect l="-676667" t="-104000" r="-100000" b="-20000"/>
                          </a:stretch>
                        </a:blipFill>
                      </a:tcPr>
                    </a:tc>
                    <a:tc>
                      <a:txBody>
                        <a:bodyPr/>
                        <a:lstStyle/>
                        <a:p>
                          <a:endParaRPr lang="zh-CN"/>
                        </a:p>
                      </a:txBody>
                      <a:tcPr>
                        <a:blipFill>
                          <a:blip r:embed="rId6"/>
                          <a:stretch>
                            <a:fillRect l="-776667" t="-104000" b="-20000"/>
                          </a:stretch>
                        </a:blipFill>
                      </a:tcPr>
                    </a:tc>
                    <a:extLst>
                      <a:ext uri="{0D108BD9-81ED-4DB2-BD59-A6C34878D82A}">
                        <a16:rowId xmlns:a16="http://schemas.microsoft.com/office/drawing/2014/main" val="3047059568"/>
                      </a:ext>
                    </a:extLst>
                  </a:tr>
                </a:tbl>
              </a:graphicData>
            </a:graphic>
          </p:graphicFrame>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7BC856AE-E791-40E0-A8DA-2AC6B696F79E}"/>
                  </a:ext>
                </a:extLst>
              </p:cNvPr>
              <p:cNvSpPr/>
              <p:nvPr/>
            </p:nvSpPr>
            <p:spPr>
              <a:xfrm>
                <a:off x="4381391" y="2679991"/>
                <a:ext cx="3609835" cy="462953"/>
              </a:xfrm>
              <a:prstGeom prst="rect">
                <a:avLst/>
              </a:prstGeom>
              <a:solidFill>
                <a:schemeClr val="bg1"/>
              </a:solidFill>
              <a:ln w="28575">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1">
                        <a:lumMod val="60000"/>
                        <a:lumOff val="40000"/>
                      </a:schemeClr>
                    </a:solidFill>
                    <a:latin typeface="汉仪文黑-85W" panose="00020600040101010101" pitchFamily="18" charset="-122"/>
                    <a:ea typeface="汉仪文黑-85W" panose="00020600040101010101" pitchFamily="18" charset="-122"/>
                  </a:rPr>
                  <a:t>支壳层</a:t>
                </a:r>
                <a:r>
                  <a:rPr lang="zh-CN" altLang="en-US" sz="1600" dirty="0">
                    <a:solidFill>
                      <a:schemeClr val="tx1"/>
                    </a:solidFill>
                    <a:latin typeface="汉仪文黑-85W" panose="00020600040101010101" pitchFamily="18" charset="-122"/>
                    <a:ea typeface="汉仪文黑-85W" panose="00020600040101010101" pitchFamily="18" charset="-122"/>
                  </a:rPr>
                  <a:t>：</a:t>
                </a:r>
                <a:r>
                  <a:rPr lang="zh-CN" altLang="en-US" sz="1600" dirty="0">
                    <a:solidFill>
                      <a:schemeClr val="tx1"/>
                    </a:solidFill>
                    <a:latin typeface="楷体" panose="02010609060101010101" pitchFamily="49" charset="-122"/>
                    <a:ea typeface="楷体" panose="02010609060101010101" pitchFamily="49" charset="-122"/>
                  </a:rPr>
                  <a:t>分布着</a:t>
                </a:r>
                <a:r>
                  <a:rPr lang="zh-CN" altLang="en-US" sz="1600" dirty="0">
                    <a:solidFill>
                      <a:schemeClr val="accent1">
                        <a:lumMod val="60000"/>
                        <a:lumOff val="40000"/>
                      </a:schemeClr>
                    </a:solidFill>
                    <a:latin typeface="楷体" panose="02010609060101010101" pitchFamily="49" charset="-122"/>
                    <a:ea typeface="楷体" panose="02010609060101010101" pitchFamily="49" charset="-122"/>
                  </a:rPr>
                  <a:t>角量子数</a:t>
                </a:r>
                <a14:m>
                  <m:oMath xmlns:m="http://schemas.openxmlformats.org/officeDocument/2006/math">
                    <m:r>
                      <a:rPr lang="en-US" altLang="zh-CN" sz="1600" b="0" i="1" dirty="0" smtClean="0">
                        <a:solidFill>
                          <a:schemeClr val="accent1">
                            <a:lumMod val="60000"/>
                            <a:lumOff val="40000"/>
                          </a:schemeClr>
                        </a:solidFill>
                        <a:latin typeface="Cambria Math" panose="02040503050406030204" pitchFamily="18" charset="0"/>
                        <a:ea typeface="楷体" panose="02010609060101010101" pitchFamily="49" charset="-122"/>
                      </a:rPr>
                      <m:t>𝑙</m:t>
                    </m:r>
                  </m:oMath>
                </a14:m>
                <a:r>
                  <a:rPr lang="zh-CN" altLang="en-US" sz="1600" dirty="0">
                    <a:solidFill>
                      <a:schemeClr val="tx1"/>
                    </a:solidFill>
                    <a:latin typeface="楷体" panose="02010609060101010101" pitchFamily="49" charset="-122"/>
                    <a:ea typeface="楷体" panose="02010609060101010101" pitchFamily="49" charset="-122"/>
                  </a:rPr>
                  <a:t>相同的电子</a:t>
                </a:r>
              </a:p>
            </p:txBody>
          </p:sp>
        </mc:Choice>
        <mc:Fallback xmlns="">
          <p:sp>
            <p:nvSpPr>
              <p:cNvPr id="56" name="矩形 55">
                <a:extLst>
                  <a:ext uri="{FF2B5EF4-FFF2-40B4-BE49-F238E27FC236}">
                    <a16:creationId xmlns:a16="http://schemas.microsoft.com/office/drawing/2014/main" id="{7BC856AE-E791-40E0-A8DA-2AC6B696F79E}"/>
                  </a:ext>
                </a:extLst>
              </p:cNvPr>
              <p:cNvSpPr>
                <a:spLocks noRot="1" noChangeAspect="1" noMove="1" noResize="1" noEditPoints="1" noAdjustHandles="1" noChangeArrowheads="1" noChangeShapeType="1" noTextEdit="1"/>
              </p:cNvSpPr>
              <p:nvPr/>
            </p:nvSpPr>
            <p:spPr>
              <a:xfrm>
                <a:off x="4381391" y="2679991"/>
                <a:ext cx="3609835" cy="462953"/>
              </a:xfrm>
              <a:prstGeom prst="rect">
                <a:avLst/>
              </a:prstGeom>
              <a:blipFill>
                <a:blip r:embed="rId7"/>
                <a:stretch>
                  <a:fillRect/>
                </a:stretch>
              </a:blipFill>
              <a:ln w="28575">
                <a:solidFill>
                  <a:schemeClr val="bg1">
                    <a:lumMod val="50000"/>
                  </a:schemeClr>
                </a:solidFill>
                <a:prstDash val="sysDash"/>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8E4921B-CB62-4AC6-BED8-23B91F0B0E6F}"/>
                  </a:ext>
                </a:extLst>
              </p:cNvPr>
              <p:cNvSpPr txBox="1"/>
              <p:nvPr/>
            </p:nvSpPr>
            <p:spPr>
              <a:xfrm>
                <a:off x="8794701" y="3805372"/>
                <a:ext cx="1765740" cy="246221"/>
              </a:xfrm>
              <a:prstGeom prst="rect">
                <a:avLst/>
              </a:prstGeom>
              <a:noFill/>
            </p:spPr>
            <p:txBody>
              <a:bodyPr wrap="none" lIns="0" tIns="0" rIns="0" bIns="0" rtlCol="0">
                <a:spAutoFit/>
              </a:bodyPr>
              <a:lstStyle/>
              <a:p>
                <a:r>
                  <a:rPr lang="zh-CN" altLang="en-US" sz="1600" dirty="0">
                    <a:latin typeface="钉钉进步体" panose="00020600040101010101" pitchFamily="18" charset="-122"/>
                    <a:ea typeface="钉钉进步体" panose="00020600040101010101" pitchFamily="18" charset="-122"/>
                  </a:rPr>
                  <a:t>最大容纳数目：</a:t>
                </a:r>
                <a14:m>
                  <m:oMath xmlns:m="http://schemas.openxmlformats.org/officeDocument/2006/math">
                    <m:r>
                      <a:rPr lang="en-US" altLang="zh-CN" sz="1600" b="0" i="1" smtClean="0">
                        <a:latin typeface="Cambria Math" panose="02040503050406030204" pitchFamily="18" charset="0"/>
                      </a:rPr>
                      <m:t>2</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𝑛</m:t>
                        </m:r>
                      </m:e>
                      <m:sup>
                        <m:r>
                          <a:rPr lang="en-US" altLang="zh-CN" sz="1600" b="0" i="1" smtClean="0">
                            <a:latin typeface="Cambria Math" panose="02040503050406030204" pitchFamily="18" charset="0"/>
                          </a:rPr>
                          <m:t>2</m:t>
                        </m:r>
                      </m:sup>
                    </m:sSup>
                  </m:oMath>
                </a14:m>
                <a:endParaRPr lang="zh-CN" altLang="en-US" sz="1600" dirty="0">
                  <a:latin typeface="钉钉进步体" panose="00020600040101010101" pitchFamily="18" charset="-122"/>
                  <a:ea typeface="钉钉进步体" panose="00020600040101010101" pitchFamily="18" charset="-122"/>
                </a:endParaRPr>
              </a:p>
            </p:txBody>
          </p:sp>
        </mc:Choice>
        <mc:Fallback xmlns="">
          <p:sp>
            <p:nvSpPr>
              <p:cNvPr id="9" name="文本框 8">
                <a:extLst>
                  <a:ext uri="{FF2B5EF4-FFF2-40B4-BE49-F238E27FC236}">
                    <a16:creationId xmlns:a16="http://schemas.microsoft.com/office/drawing/2014/main" id="{08E4921B-CB62-4AC6-BED8-23B91F0B0E6F}"/>
                  </a:ext>
                </a:extLst>
              </p:cNvPr>
              <p:cNvSpPr txBox="1">
                <a:spLocks noRot="1" noChangeAspect="1" noMove="1" noResize="1" noEditPoints="1" noAdjustHandles="1" noChangeArrowheads="1" noChangeShapeType="1" noTextEdit="1"/>
              </p:cNvSpPr>
              <p:nvPr/>
            </p:nvSpPr>
            <p:spPr>
              <a:xfrm>
                <a:off x="8794701" y="3805372"/>
                <a:ext cx="1765740" cy="246221"/>
              </a:xfrm>
              <a:prstGeom prst="rect">
                <a:avLst/>
              </a:prstGeom>
              <a:blipFill>
                <a:blip r:embed="rId8"/>
                <a:stretch>
                  <a:fillRect l="-7266" t="-24390" r="-1038" b="-48780"/>
                </a:stretch>
              </a:blipFill>
            </p:spPr>
            <p:txBody>
              <a:bodyPr/>
              <a:lstStyle/>
              <a:p>
                <a:r>
                  <a:rPr lang="zh-CN" altLang="en-US">
                    <a:noFill/>
                  </a:rPr>
                  <a:t> </a:t>
                </a:r>
              </a:p>
            </p:txBody>
          </p:sp>
        </mc:Fallback>
      </mc:AlternateContent>
      <p:sp>
        <p:nvSpPr>
          <p:cNvPr id="86" name="文本框 85">
            <a:extLst>
              <a:ext uri="{FF2B5EF4-FFF2-40B4-BE49-F238E27FC236}">
                <a16:creationId xmlns:a16="http://schemas.microsoft.com/office/drawing/2014/main" id="{580BB4D1-132D-4C6C-9B13-01BBD65A2687}"/>
              </a:ext>
            </a:extLst>
          </p:cNvPr>
          <p:cNvSpPr txBox="1"/>
          <p:nvPr/>
        </p:nvSpPr>
        <p:spPr>
          <a:xfrm>
            <a:off x="507460" y="4616613"/>
            <a:ext cx="11108176" cy="430887"/>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泡利不相容原理指出了电子能排布的最大数量。但电子的排布顺序是否有所规定？</a:t>
            </a:r>
            <a:r>
              <a:rPr lang="zh-CN" altLang="en-US" sz="1600" dirty="0">
                <a:solidFill>
                  <a:schemeClr val="accent5"/>
                </a:solidFill>
                <a:latin typeface="方正小标宋简体" panose="02000000000000000000" pitchFamily="2" charset="-122"/>
                <a:ea typeface="方正小标宋简体" panose="02000000000000000000" pitchFamily="2" charset="-122"/>
              </a:rPr>
              <a:t>能量最小原理 </a:t>
            </a:r>
            <a:r>
              <a:rPr lang="zh-CN" altLang="en-US" sz="1600" dirty="0">
                <a:latin typeface="方正小标宋简体" panose="02000000000000000000" pitchFamily="2" charset="-122"/>
                <a:ea typeface="方正小标宋简体" panose="02000000000000000000" pitchFamily="2" charset="-122"/>
              </a:rPr>
              <a:t>指出了这个问题：</a:t>
            </a:r>
            <a:endParaRPr lang="en-US" altLang="zh-CN" sz="1600" dirty="0">
              <a:latin typeface="方正小标宋简体" panose="02000000000000000000" pitchFamily="2" charset="-122"/>
              <a:ea typeface="方正小标宋简体" panose="02000000000000000000" pitchFamily="2" charset="-122"/>
            </a:endParaRPr>
          </a:p>
        </p:txBody>
      </p:sp>
      <p:sp>
        <p:nvSpPr>
          <p:cNvPr id="87" name="矩形: 圆角 86">
            <a:extLst>
              <a:ext uri="{FF2B5EF4-FFF2-40B4-BE49-F238E27FC236}">
                <a16:creationId xmlns:a16="http://schemas.microsoft.com/office/drawing/2014/main" id="{BB247C9A-3246-45F7-9DC1-2D42F3329736}"/>
              </a:ext>
            </a:extLst>
          </p:cNvPr>
          <p:cNvSpPr/>
          <p:nvPr/>
        </p:nvSpPr>
        <p:spPr>
          <a:xfrm>
            <a:off x="507458" y="5096038"/>
            <a:ext cx="4496689" cy="793791"/>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600" dirty="0">
                <a:solidFill>
                  <a:schemeClr val="tx1"/>
                </a:solidFill>
                <a:latin typeface="汉仪文黑-85W" panose="00020600040101010101" pitchFamily="18" charset="-122"/>
                <a:ea typeface="汉仪文黑-85W" panose="00020600040101010101" pitchFamily="18" charset="-122"/>
              </a:rPr>
              <a:t>能量最小原理</a:t>
            </a:r>
            <a:endParaRPr lang="en-US" altLang="zh-CN" sz="1600" dirty="0">
              <a:solidFill>
                <a:schemeClr val="tx1"/>
              </a:solidFill>
              <a:latin typeface="汉仪文黑-85W" panose="00020600040101010101" pitchFamily="18" charset="-122"/>
              <a:ea typeface="汉仪文黑-85W" panose="00020600040101010101" pitchFamily="18" charset="-122"/>
            </a:endParaRPr>
          </a:p>
          <a:p>
            <a:pPr algn="ctr">
              <a:spcAft>
                <a:spcPts val="600"/>
              </a:spcAft>
            </a:pPr>
            <a:r>
              <a:rPr lang="zh-CN" altLang="en-US" sz="1400" dirty="0">
                <a:solidFill>
                  <a:schemeClr val="tx1"/>
                </a:solidFill>
                <a:latin typeface="楷体" panose="02010609060101010101" pitchFamily="49" charset="-122"/>
                <a:ea typeface="楷体" panose="02010609060101010101" pitchFamily="49" charset="-122"/>
              </a:rPr>
              <a:t>基态原子的每个电子倾向于占据能量最小的</a:t>
            </a:r>
            <a:r>
              <a:rPr lang="zh-CN" altLang="en-US" sz="1400" u="sng" dirty="0">
                <a:solidFill>
                  <a:schemeClr val="tx1"/>
                </a:solidFill>
                <a:latin typeface="楷体" panose="02010609060101010101" pitchFamily="49" charset="-122"/>
                <a:ea typeface="楷体" panose="02010609060101010101" pitchFamily="49" charset="-122"/>
              </a:rPr>
              <a:t>能级</a:t>
            </a:r>
          </a:p>
        </p:txBody>
      </p:sp>
      <mc:AlternateContent xmlns:mc="http://schemas.openxmlformats.org/markup-compatibility/2006" xmlns:a14="http://schemas.microsoft.com/office/drawing/2010/main">
        <mc:Choice Requires="a14">
          <p:sp>
            <p:nvSpPr>
              <p:cNvPr id="88" name="矩形: 圆角 87">
                <a:extLst>
                  <a:ext uri="{FF2B5EF4-FFF2-40B4-BE49-F238E27FC236}">
                    <a16:creationId xmlns:a16="http://schemas.microsoft.com/office/drawing/2014/main" id="{89FAD1A3-31B4-4397-88B3-97D09794BFC4}"/>
                  </a:ext>
                </a:extLst>
              </p:cNvPr>
              <p:cNvSpPr/>
              <p:nvPr/>
            </p:nvSpPr>
            <p:spPr>
              <a:xfrm>
                <a:off x="5556738" y="5157728"/>
                <a:ext cx="6058898" cy="369196"/>
              </a:xfrm>
              <a:prstGeom prst="roundRect">
                <a:avLst/>
              </a:prstGeom>
              <a:solidFill>
                <a:schemeClr val="bg1"/>
              </a:solid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400" dirty="0">
                    <a:solidFill>
                      <a:schemeClr val="tx1"/>
                    </a:solidFill>
                    <a:latin typeface="汉仪文黑-85W" panose="00020600040101010101" pitchFamily="18" charset="-122"/>
                    <a:ea typeface="汉仪文黑-85W" panose="00020600040101010101" pitchFamily="18" charset="-122"/>
                  </a:rPr>
                  <a:t>徐光宪定则：</a:t>
                </a:r>
                <a:r>
                  <a:rPr lang="zh-CN" altLang="en-US" sz="1400" dirty="0">
                    <a:solidFill>
                      <a:schemeClr val="tx1"/>
                    </a:solidFill>
                    <a:latin typeface="楷体" panose="02010609060101010101" pitchFamily="49" charset="-122"/>
                    <a:ea typeface="楷体" panose="02010609060101010101" pitchFamily="49" charset="-122"/>
                  </a:rPr>
                  <a:t>对壳层</a:t>
                </a:r>
                <a14:m>
                  <m:oMath xmlns:m="http://schemas.openxmlformats.org/officeDocument/2006/math">
                    <m:r>
                      <a:rPr lang="en-US" altLang="zh-CN" sz="1400" b="0" i="0" smtClean="0">
                        <a:solidFill>
                          <a:schemeClr val="tx1"/>
                        </a:solidFill>
                        <a:latin typeface="Cambria Math" panose="02040503050406030204" pitchFamily="18" charset="0"/>
                        <a:ea typeface="楷体" panose="02010609060101010101" pitchFamily="49" charset="-122"/>
                      </a:rPr>
                      <m:t>(</m:t>
                    </m:r>
                    <m:r>
                      <a:rPr lang="en-US" altLang="zh-CN" sz="1400" b="0" i="1" smtClean="0">
                        <a:solidFill>
                          <a:schemeClr val="tx1"/>
                        </a:solidFill>
                        <a:latin typeface="Cambria Math" panose="02040503050406030204" pitchFamily="18" charset="0"/>
                        <a:ea typeface="楷体" panose="02010609060101010101" pitchFamily="49" charset="-122"/>
                      </a:rPr>
                      <m:t>𝑛</m:t>
                    </m:r>
                    <m:r>
                      <a:rPr lang="en-US" altLang="zh-CN" sz="1400" b="0" i="1" smtClean="0">
                        <a:solidFill>
                          <a:schemeClr val="tx1"/>
                        </a:solidFill>
                        <a:latin typeface="Cambria Math" panose="02040503050406030204" pitchFamily="18" charset="0"/>
                        <a:ea typeface="楷体" panose="02010609060101010101" pitchFamily="49" charset="-122"/>
                      </a:rPr>
                      <m:t>,</m:t>
                    </m:r>
                    <m:r>
                      <a:rPr lang="en-US" altLang="zh-CN" sz="1400" b="0" i="1" smtClean="0">
                        <a:solidFill>
                          <a:schemeClr val="tx1"/>
                        </a:solidFill>
                        <a:latin typeface="Cambria Math" panose="02040503050406030204" pitchFamily="18" charset="0"/>
                        <a:ea typeface="楷体" panose="02010609060101010101" pitchFamily="49" charset="-122"/>
                      </a:rPr>
                      <m:t>𝑙</m:t>
                    </m:r>
                    <m:r>
                      <a:rPr lang="en-US" altLang="zh-CN" sz="1400" b="0" i="1" smtClean="0">
                        <a:solidFill>
                          <a:schemeClr val="tx1"/>
                        </a:solidFill>
                        <a:latin typeface="Cambria Math" panose="02040503050406030204" pitchFamily="18" charset="0"/>
                        <a:ea typeface="楷体" panose="02010609060101010101" pitchFamily="49" charset="-122"/>
                      </a:rPr>
                      <m:t>)</m:t>
                    </m:r>
                  </m:oMath>
                </a14:m>
                <a:r>
                  <a:rPr lang="zh-CN" altLang="en-US" sz="1400" dirty="0">
                    <a:solidFill>
                      <a:schemeClr val="tx1"/>
                    </a:solidFill>
                    <a:latin typeface="楷体" panose="02010609060101010101" pitchFamily="49" charset="-122"/>
                    <a:ea typeface="楷体" panose="02010609060101010101" pitchFamily="49" charset="-122"/>
                  </a:rPr>
                  <a:t>来讲，</a:t>
                </a:r>
                <a14:m>
                  <m:oMath xmlns:m="http://schemas.openxmlformats.org/officeDocument/2006/math">
                    <m:r>
                      <a:rPr lang="en-US" altLang="zh-CN" sz="1400" b="0" i="1" smtClean="0">
                        <a:solidFill>
                          <a:schemeClr val="tx1"/>
                        </a:solidFill>
                        <a:latin typeface="Cambria Math" panose="02040503050406030204" pitchFamily="18" charset="0"/>
                        <a:ea typeface="汉仪文黑-85W" panose="00020600040101010101" pitchFamily="18" charset="-122"/>
                      </a:rPr>
                      <m:t>𝑛</m:t>
                    </m:r>
                    <m:r>
                      <a:rPr lang="en-US" altLang="zh-CN" sz="1400" b="0" i="1" smtClean="0">
                        <a:solidFill>
                          <a:schemeClr val="tx1"/>
                        </a:solidFill>
                        <a:latin typeface="Cambria Math" panose="02040503050406030204" pitchFamily="18" charset="0"/>
                        <a:ea typeface="汉仪文黑-85W" panose="00020600040101010101" pitchFamily="18" charset="-122"/>
                      </a:rPr>
                      <m:t>+0.7</m:t>
                    </m:r>
                    <m:r>
                      <a:rPr lang="en-US" altLang="zh-CN" sz="1400" b="0" i="1" smtClean="0">
                        <a:solidFill>
                          <a:schemeClr val="tx1"/>
                        </a:solidFill>
                        <a:latin typeface="Cambria Math" panose="02040503050406030204" pitchFamily="18" charset="0"/>
                        <a:ea typeface="汉仪文黑-85W" panose="00020600040101010101" pitchFamily="18" charset="-122"/>
                      </a:rPr>
                      <m:t>𝑙</m:t>
                    </m:r>
                  </m:oMath>
                </a14:m>
                <a:r>
                  <a:rPr lang="zh-CN" altLang="en-US" sz="1400" dirty="0">
                    <a:solidFill>
                      <a:schemeClr val="tx1"/>
                    </a:solidFill>
                    <a:latin typeface="楷体" panose="02010609060101010101" pitchFamily="49" charset="-122"/>
                    <a:ea typeface="楷体" panose="02010609060101010101" pitchFamily="49" charset="-122"/>
                  </a:rPr>
                  <a:t>的值越大，能级能量越高</a:t>
                </a:r>
                <a:endParaRPr lang="zh-CN" altLang="en-US" sz="1400" u="sng" dirty="0">
                  <a:solidFill>
                    <a:schemeClr val="tx1"/>
                  </a:solidFill>
                  <a:latin typeface="楷体" panose="02010609060101010101" pitchFamily="49" charset="-122"/>
                  <a:ea typeface="楷体" panose="02010609060101010101" pitchFamily="49" charset="-122"/>
                </a:endParaRPr>
              </a:p>
            </p:txBody>
          </p:sp>
        </mc:Choice>
        <mc:Fallback xmlns="">
          <p:sp>
            <p:nvSpPr>
              <p:cNvPr id="88" name="矩形: 圆角 87">
                <a:extLst>
                  <a:ext uri="{FF2B5EF4-FFF2-40B4-BE49-F238E27FC236}">
                    <a16:creationId xmlns:a16="http://schemas.microsoft.com/office/drawing/2014/main" id="{89FAD1A3-31B4-4397-88B3-97D09794BFC4}"/>
                  </a:ext>
                </a:extLst>
              </p:cNvPr>
              <p:cNvSpPr>
                <a:spLocks noRot="1" noChangeAspect="1" noMove="1" noResize="1" noEditPoints="1" noAdjustHandles="1" noChangeArrowheads="1" noChangeShapeType="1" noTextEdit="1"/>
              </p:cNvSpPr>
              <p:nvPr/>
            </p:nvSpPr>
            <p:spPr>
              <a:xfrm>
                <a:off x="5556738" y="5157728"/>
                <a:ext cx="6058898" cy="369196"/>
              </a:xfrm>
              <a:prstGeom prst="roundRect">
                <a:avLst/>
              </a:prstGeom>
              <a:blipFill>
                <a:blip r:embed="rId9"/>
                <a:stretch>
                  <a:fillRect b="-6250"/>
                </a:stretch>
              </a:blipFill>
              <a:ln w="19050">
                <a:solidFill>
                  <a:schemeClr val="accent5"/>
                </a:solidFill>
                <a:prstDash val="dash"/>
              </a:ln>
            </p:spPr>
            <p:txBody>
              <a:bodyPr/>
              <a:lstStyle/>
              <a:p>
                <a:r>
                  <a:rPr lang="zh-CN" altLang="en-US">
                    <a:noFill/>
                  </a:rPr>
                  <a:t> </a:t>
                </a:r>
              </a:p>
            </p:txBody>
          </p:sp>
        </mc:Fallback>
      </mc:AlternateContent>
      <p:sp>
        <p:nvSpPr>
          <p:cNvPr id="11" name="任意多边形: 形状 10">
            <a:extLst>
              <a:ext uri="{FF2B5EF4-FFF2-40B4-BE49-F238E27FC236}">
                <a16:creationId xmlns:a16="http://schemas.microsoft.com/office/drawing/2014/main" id="{034D2C35-BB90-4028-A8EE-9CCC71B045BF}"/>
              </a:ext>
            </a:extLst>
          </p:cNvPr>
          <p:cNvSpPr/>
          <p:nvPr/>
        </p:nvSpPr>
        <p:spPr>
          <a:xfrm>
            <a:off x="4683369" y="5492262"/>
            <a:ext cx="791308" cy="192766"/>
          </a:xfrm>
          <a:custGeom>
            <a:avLst/>
            <a:gdLst>
              <a:gd name="connsiteX0" fmla="*/ 0 w 791308"/>
              <a:gd name="connsiteY0" fmla="*/ 175846 h 192766"/>
              <a:gd name="connsiteX1" fmla="*/ 328246 w 791308"/>
              <a:gd name="connsiteY1" fmla="*/ 175846 h 192766"/>
              <a:gd name="connsiteX2" fmla="*/ 791308 w 791308"/>
              <a:gd name="connsiteY2" fmla="*/ 0 h 192766"/>
            </a:gdLst>
            <a:ahLst/>
            <a:cxnLst>
              <a:cxn ang="0">
                <a:pos x="connsiteX0" y="connsiteY0"/>
              </a:cxn>
              <a:cxn ang="0">
                <a:pos x="connsiteX1" y="connsiteY1"/>
              </a:cxn>
              <a:cxn ang="0">
                <a:pos x="connsiteX2" y="connsiteY2"/>
              </a:cxn>
            </a:cxnLst>
            <a:rect l="l" t="t" r="r" b="b"/>
            <a:pathLst>
              <a:path w="791308" h="192766">
                <a:moveTo>
                  <a:pt x="0" y="175846"/>
                </a:moveTo>
                <a:cubicBezTo>
                  <a:pt x="98180" y="190500"/>
                  <a:pt x="196361" y="205154"/>
                  <a:pt x="328246" y="175846"/>
                </a:cubicBezTo>
                <a:cubicBezTo>
                  <a:pt x="460131" y="146538"/>
                  <a:pt x="625719" y="73269"/>
                  <a:pt x="791308" y="0"/>
                </a:cubicBezTo>
              </a:path>
            </a:pathLst>
          </a:custGeom>
          <a:ln w="19050">
            <a:headEnd type="none" w="med" len="med"/>
            <a:tailEnd type="arrow"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A92D693F-0DFF-4D0F-9D7C-EE751C9710AB}"/>
              </a:ext>
            </a:extLst>
          </p:cNvPr>
          <p:cNvGrpSpPr/>
          <p:nvPr/>
        </p:nvGrpSpPr>
        <p:grpSpPr>
          <a:xfrm>
            <a:off x="6964846" y="5612519"/>
            <a:ext cx="3527312" cy="277000"/>
            <a:chOff x="6964846" y="5612519"/>
            <a:chExt cx="3527312" cy="27700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B8FCFD4-B67D-451E-93B6-E7B2E2CBC373}"/>
                    </a:ext>
                  </a:extLst>
                </p:cNvPr>
                <p:cNvSpPr txBox="1"/>
                <p:nvPr/>
              </p:nvSpPr>
              <p:spPr>
                <a:xfrm>
                  <a:off x="6964846" y="5612520"/>
                  <a:ext cx="8728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4</m:t>
                        </m:r>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&lt;3</m:t>
                        </m:r>
                        <m:r>
                          <m:rPr>
                            <m:sty m:val="p"/>
                          </m:rPr>
                          <a:rPr lang="en-US" altLang="zh-CN" b="0" i="0" smtClean="0">
                            <a:latin typeface="Cambria Math" panose="02040503050406030204" pitchFamily="18" charset="0"/>
                          </a:rPr>
                          <m:t>d</m:t>
                        </m:r>
                      </m:oMath>
                    </m:oMathPara>
                  </a14:m>
                  <a:endParaRPr lang="zh-CN" altLang="en-US" dirty="0"/>
                </a:p>
              </p:txBody>
            </p:sp>
          </mc:Choice>
          <mc:Fallback xmlns="">
            <p:sp>
              <p:nvSpPr>
                <p:cNvPr id="13" name="文本框 12">
                  <a:extLst>
                    <a:ext uri="{FF2B5EF4-FFF2-40B4-BE49-F238E27FC236}">
                      <a16:creationId xmlns:a16="http://schemas.microsoft.com/office/drawing/2014/main" id="{EB8FCFD4-B67D-451E-93B6-E7B2E2CBC373}"/>
                    </a:ext>
                  </a:extLst>
                </p:cNvPr>
                <p:cNvSpPr txBox="1">
                  <a:spLocks noRot="1" noChangeAspect="1" noMove="1" noResize="1" noEditPoints="1" noAdjustHandles="1" noChangeArrowheads="1" noChangeShapeType="1" noTextEdit="1"/>
                </p:cNvSpPr>
                <p:nvPr/>
              </p:nvSpPr>
              <p:spPr>
                <a:xfrm>
                  <a:off x="6964846" y="5612520"/>
                  <a:ext cx="872868" cy="276999"/>
                </a:xfrm>
                <a:prstGeom prst="rect">
                  <a:avLst/>
                </a:prstGeom>
                <a:blipFill>
                  <a:blip r:embed="rId10"/>
                  <a:stretch>
                    <a:fillRect l="-4196" r="-4895"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4B0B77DB-8175-49A3-BA18-E170229E8406}"/>
                    </a:ext>
                  </a:extLst>
                </p:cNvPr>
                <p:cNvSpPr txBox="1"/>
                <p:nvPr/>
              </p:nvSpPr>
              <p:spPr>
                <a:xfrm>
                  <a:off x="8586187" y="5612519"/>
                  <a:ext cx="19059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5</m:t>
                        </m:r>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&lt;4</m:t>
                        </m:r>
                        <m:r>
                          <m:rPr>
                            <m:sty m:val="p"/>
                          </m:rPr>
                          <a:rPr lang="en-US" altLang="zh-CN" b="0" i="0" smtClean="0">
                            <a:latin typeface="Cambria Math" panose="02040503050406030204" pitchFamily="18" charset="0"/>
                          </a:rPr>
                          <m:t>d</m:t>
                        </m:r>
                        <m:r>
                          <a:rPr lang="en-US" altLang="zh-CN" b="0" i="0" smtClean="0">
                            <a:latin typeface="Cambria Math" panose="02040503050406030204" pitchFamily="18" charset="0"/>
                          </a:rPr>
                          <m:t>&lt;5</m:t>
                        </m:r>
                        <m:r>
                          <m:rPr>
                            <m:sty m:val="p"/>
                          </m:rPr>
                          <a:rPr lang="en-US" altLang="zh-CN" b="0" i="0" smtClean="0">
                            <a:latin typeface="Cambria Math" panose="02040503050406030204" pitchFamily="18" charset="0"/>
                          </a:rPr>
                          <m:t>p</m:t>
                        </m:r>
                        <m:r>
                          <a:rPr lang="en-US" altLang="zh-CN" b="0" i="0" smtClean="0">
                            <a:latin typeface="Cambria Math" panose="02040503050406030204" pitchFamily="18" charset="0"/>
                          </a:rPr>
                          <m:t>&lt;4</m:t>
                        </m:r>
                        <m:r>
                          <m:rPr>
                            <m:sty m:val="p"/>
                          </m:rPr>
                          <a:rPr lang="en-US" altLang="zh-CN" b="0" i="0" smtClean="0">
                            <a:latin typeface="Cambria Math" panose="02040503050406030204" pitchFamily="18" charset="0"/>
                          </a:rPr>
                          <m:t>f</m:t>
                        </m:r>
                      </m:oMath>
                    </m:oMathPara>
                  </a14:m>
                  <a:endParaRPr lang="zh-CN" altLang="en-US" dirty="0"/>
                </a:p>
              </p:txBody>
            </p:sp>
          </mc:Choice>
          <mc:Fallback xmlns="">
            <p:sp>
              <p:nvSpPr>
                <p:cNvPr id="89" name="文本框 88">
                  <a:extLst>
                    <a:ext uri="{FF2B5EF4-FFF2-40B4-BE49-F238E27FC236}">
                      <a16:creationId xmlns:a16="http://schemas.microsoft.com/office/drawing/2014/main" id="{4B0B77DB-8175-49A3-BA18-E170229E8406}"/>
                    </a:ext>
                  </a:extLst>
                </p:cNvPr>
                <p:cNvSpPr txBox="1">
                  <a:spLocks noRot="1" noChangeAspect="1" noMove="1" noResize="1" noEditPoints="1" noAdjustHandles="1" noChangeArrowheads="1" noChangeShapeType="1" noTextEdit="1"/>
                </p:cNvSpPr>
                <p:nvPr/>
              </p:nvSpPr>
              <p:spPr>
                <a:xfrm>
                  <a:off x="8586187" y="5612519"/>
                  <a:ext cx="1905971" cy="276999"/>
                </a:xfrm>
                <a:prstGeom prst="rect">
                  <a:avLst/>
                </a:prstGeom>
                <a:blipFill>
                  <a:blip r:embed="rId11"/>
                  <a:stretch>
                    <a:fillRect l="-2236" t="-4444" r="-2556" b="-35556"/>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316282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xEl>
                                              <p:pRg st="1" end="1"/>
                                            </p:txEl>
                                          </p:spTgt>
                                        </p:tgtEl>
                                        <p:attrNameLst>
                                          <p:attrName>style.visibility</p:attrName>
                                        </p:attrNameLst>
                                      </p:cBhvr>
                                      <p:to>
                                        <p:strVal val="visible"/>
                                      </p:to>
                                    </p:set>
                                    <p:animEffect transition="in" filter="fade">
                                      <p:cBhvr>
                                        <p:cTn id="12" dur="500"/>
                                        <p:tgtEl>
                                          <p:spTgt spid="41">
                                            <p:txEl>
                                              <p:pRg st="1" end="1"/>
                                            </p:txEl>
                                          </p:spTgt>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1000"/>
                                        <p:tgtEl>
                                          <p:spTgt spid="55"/>
                                        </p:tgtEl>
                                      </p:cBhvr>
                                    </p:animEffect>
                                    <p:anim calcmode="lin" valueType="num">
                                      <p:cBhvr>
                                        <p:cTn id="17" dur="1000" fill="hold"/>
                                        <p:tgtEl>
                                          <p:spTgt spid="55"/>
                                        </p:tgtEl>
                                        <p:attrNameLst>
                                          <p:attrName>ppt_x</p:attrName>
                                        </p:attrNameLst>
                                      </p:cBhvr>
                                      <p:tavLst>
                                        <p:tav tm="0">
                                          <p:val>
                                            <p:strVal val="#ppt_x"/>
                                          </p:val>
                                        </p:tav>
                                        <p:tav tm="100000">
                                          <p:val>
                                            <p:strVal val="#ppt_x"/>
                                          </p:val>
                                        </p:tav>
                                      </p:tavLst>
                                    </p:anim>
                                    <p:anim calcmode="lin" valueType="num">
                                      <p:cBhvr>
                                        <p:cTn id="1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childTnLst>
                          </p:cTn>
                        </p:par>
                        <p:par>
                          <p:cTn id="24" fill="hold">
                            <p:stCondLst>
                              <p:cond delay="500"/>
                            </p:stCondLst>
                            <p:childTnLst>
                              <p:par>
                                <p:cTn id="25" presetID="22" presetClass="entr" presetSubtype="2"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1000"/>
                                        <p:tgtEl>
                                          <p:spTgt spid="5"/>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up)">
                                      <p:cBhvr>
                                        <p:cTn id="60" dur="1000"/>
                                        <p:tgtEl>
                                          <p:spTgt spid="57"/>
                                        </p:tgtEl>
                                      </p:cBhvr>
                                    </p:animEffect>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500"/>
                                        <p:tgtEl>
                                          <p:spTgt spid="85"/>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83">
                                            <p:txEl>
                                              <p:pRg st="0" end="0"/>
                                            </p:txEl>
                                          </p:spTgt>
                                        </p:tgtEl>
                                        <p:attrNameLst>
                                          <p:attrName>style.visibility</p:attrName>
                                        </p:attrNameLst>
                                      </p:cBhvr>
                                      <p:to>
                                        <p:strVal val="visible"/>
                                      </p:to>
                                    </p:set>
                                    <p:animEffect transition="in" filter="fade">
                                      <p:cBhvr>
                                        <p:cTn id="68" dur="500"/>
                                        <p:tgtEl>
                                          <p:spTgt spid="8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fade">
                                      <p:cBhvr>
                                        <p:cTn id="73" dur="500"/>
                                        <p:tgtEl>
                                          <p:spTgt spid="86"/>
                                        </p:tgtEl>
                                      </p:cBhvr>
                                    </p:animEffect>
                                  </p:childTnLst>
                                </p:cTn>
                              </p:par>
                            </p:childTnLst>
                          </p:cTn>
                        </p:par>
                        <p:par>
                          <p:cTn id="74" fill="hold">
                            <p:stCondLst>
                              <p:cond delay="500"/>
                            </p:stCondLst>
                            <p:childTnLst>
                              <p:par>
                                <p:cTn id="75" presetID="42" presetClass="entr" presetSubtype="0" fill="hold" grpId="0"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1000"/>
                                        <p:tgtEl>
                                          <p:spTgt spid="87"/>
                                        </p:tgtEl>
                                      </p:cBhvr>
                                    </p:animEffect>
                                    <p:anim calcmode="lin" valueType="num">
                                      <p:cBhvr>
                                        <p:cTn id="78" dur="1000" fill="hold"/>
                                        <p:tgtEl>
                                          <p:spTgt spid="87"/>
                                        </p:tgtEl>
                                        <p:attrNameLst>
                                          <p:attrName>ppt_x</p:attrName>
                                        </p:attrNameLst>
                                      </p:cBhvr>
                                      <p:tavLst>
                                        <p:tav tm="0">
                                          <p:val>
                                            <p:strVal val="#ppt_x"/>
                                          </p:val>
                                        </p:tav>
                                        <p:tav tm="100000">
                                          <p:val>
                                            <p:strVal val="#ppt_x"/>
                                          </p:val>
                                        </p:tav>
                                      </p:tavLst>
                                    </p:anim>
                                    <p:anim calcmode="lin" valueType="num">
                                      <p:cBhvr>
                                        <p:cTn id="7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500"/>
                            </p:stCondLst>
                            <p:childTnLst>
                              <p:par>
                                <p:cTn id="86" presetID="42" presetClass="entr" presetSubtype="0" fill="hold" grpId="0" nodeType="after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fade">
                                      <p:cBhvr>
                                        <p:cTn id="88" dur="1000"/>
                                        <p:tgtEl>
                                          <p:spTgt spid="88"/>
                                        </p:tgtEl>
                                      </p:cBhvr>
                                    </p:animEffect>
                                    <p:anim calcmode="lin" valueType="num">
                                      <p:cBhvr>
                                        <p:cTn id="89" dur="1000" fill="hold"/>
                                        <p:tgtEl>
                                          <p:spTgt spid="88"/>
                                        </p:tgtEl>
                                        <p:attrNameLst>
                                          <p:attrName>ppt_x</p:attrName>
                                        </p:attrNameLst>
                                      </p:cBhvr>
                                      <p:tavLst>
                                        <p:tav tm="0">
                                          <p:val>
                                            <p:strVal val="#ppt_x"/>
                                          </p:val>
                                        </p:tav>
                                        <p:tav tm="100000">
                                          <p:val>
                                            <p:strVal val="#ppt_x"/>
                                          </p:val>
                                        </p:tav>
                                      </p:tavLst>
                                    </p:anim>
                                    <p:anim calcmode="lin" valueType="num">
                                      <p:cBhvr>
                                        <p:cTn id="90"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3" grpId="0" animBg="1"/>
      <p:bldP spid="55" grpId="0" animBg="1"/>
      <p:bldP spid="5" grpId="0" animBg="1"/>
      <p:bldP spid="8" grpId="0"/>
      <p:bldP spid="4" grpId="0" animBg="1"/>
      <p:bldP spid="57" grpId="0" animBg="1"/>
      <p:bldP spid="56" grpId="0" animBg="1"/>
      <p:bldP spid="9" grpId="0"/>
      <p:bldP spid="86" grpId="0"/>
      <p:bldP spid="87" grpId="0" animBg="1"/>
      <p:bldP spid="88"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B7D3FD-5C66-4632-8C15-EA1D99CDDF29}"/>
                  </a:ext>
                </a:extLst>
              </p:cNvPr>
              <p:cNvSpPr txBox="1"/>
              <p:nvPr/>
            </p:nvSpPr>
            <p:spPr>
              <a:xfrm>
                <a:off x="507456" y="1456699"/>
                <a:ext cx="11108180" cy="795795"/>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9</a:t>
                </a:r>
                <a:r>
                  <a:rPr lang="zh-CN" altLang="en-US" sz="1600" dirty="0">
                    <a:latin typeface="华文宋体" panose="02010600040101010101" pitchFamily="2" charset="-122"/>
                    <a:ea typeface="华文宋体" panose="02010600040101010101" pitchFamily="2" charset="-122"/>
                  </a:rPr>
                  <a:t>：原子内电子的量子态由四个量子数表征。当</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𝑛</m:t>
                    </m:r>
                    <m:r>
                      <a:rPr lang="en-US" altLang="zh-CN" sz="1600" b="0" i="1" smtClean="0">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𝑙</m:t>
                    </m:r>
                    <m:r>
                      <a:rPr lang="en-US" altLang="zh-CN" sz="1600" b="0" i="1" smtClean="0">
                        <a:latin typeface="Cambria Math" panose="02040503050406030204" pitchFamily="18" charset="0"/>
                        <a:ea typeface="华文宋体" panose="02010600040101010101" pitchFamily="2" charset="-122"/>
                      </a:rPr>
                      <m:t>,</m:t>
                    </m:r>
                    <m:sSub>
                      <m:sSubPr>
                        <m:ctrlPr>
                          <a:rPr lang="en-US" altLang="zh-CN" sz="1600" b="0" i="1" smtClean="0">
                            <a:latin typeface="Cambria Math" panose="02040503050406030204" pitchFamily="18" charset="0"/>
                            <a:ea typeface="华文宋体" panose="02010600040101010101" pitchFamily="2" charset="-122"/>
                          </a:rPr>
                        </m:ctrlPr>
                      </m:sSubPr>
                      <m:e>
                        <m:r>
                          <a:rPr lang="en-US" altLang="zh-CN" sz="1600" b="0" i="1" smtClean="0">
                            <a:latin typeface="Cambria Math" panose="02040503050406030204" pitchFamily="18" charset="0"/>
                            <a:ea typeface="华文宋体" panose="02010600040101010101" pitchFamily="2" charset="-122"/>
                          </a:rPr>
                          <m:t>𝑚</m:t>
                        </m:r>
                      </m:e>
                      <m:sub>
                        <m:r>
                          <a:rPr lang="en-US" altLang="zh-CN" sz="1600" b="0" i="1" smtClean="0">
                            <a:latin typeface="Cambria Math" panose="02040503050406030204" pitchFamily="18" charset="0"/>
                            <a:ea typeface="华文宋体" panose="02010600040101010101" pitchFamily="2" charset="-122"/>
                          </a:rPr>
                          <m:t>𝑙</m:t>
                        </m:r>
                      </m:sub>
                    </m:sSub>
                  </m:oMath>
                </a14:m>
                <a:r>
                  <a:rPr lang="zh-CN" altLang="en-US" sz="1600" b="0" dirty="0">
                    <a:latin typeface="华文宋体" panose="02010600040101010101" pitchFamily="2" charset="-122"/>
                    <a:ea typeface="华文宋体" panose="02010600040101010101" pitchFamily="2" charset="-122"/>
                  </a:rPr>
                  <a:t>确定时，不同的量子态数目为</a:t>
                </a:r>
                <a:r>
                  <a:rPr lang="en-US" altLang="zh-CN" sz="1600" b="0" dirty="0">
                    <a:latin typeface="华文宋体" panose="02010600040101010101" pitchFamily="2" charset="-122"/>
                    <a:ea typeface="华文宋体" panose="02010600040101010101" pitchFamily="2" charset="-122"/>
                  </a:rPr>
                  <a:t>____</a:t>
                </a:r>
                <a:r>
                  <a:rPr lang="zh-CN" altLang="en-US" sz="1600" b="0" dirty="0">
                    <a:latin typeface="华文宋体" panose="02010600040101010101" pitchFamily="2" charset="-122"/>
                    <a:ea typeface="华文宋体" panose="02010600040101010101" pitchFamily="2" charset="-122"/>
                  </a:rPr>
                  <a:t>；</a:t>
                </a:r>
                <a:r>
                  <a:rPr lang="zh-CN" altLang="en-US" sz="1600" dirty="0">
                    <a:latin typeface="华文宋体" panose="02010600040101010101" pitchFamily="2" charset="-122"/>
                    <a:ea typeface="华文宋体" panose="02010600040101010101" pitchFamily="2" charset="-122"/>
                  </a:rPr>
                  <a:t>当</a:t>
                </a:r>
                <a14:m>
                  <m:oMath xmlns:m="http://schemas.openxmlformats.org/officeDocument/2006/math">
                    <m:r>
                      <a:rPr lang="en-US" altLang="zh-CN" sz="1600" i="1">
                        <a:latin typeface="Cambria Math" panose="02040503050406030204" pitchFamily="18" charset="0"/>
                        <a:ea typeface="华文宋体" panose="02010600040101010101" pitchFamily="2" charset="-122"/>
                      </a:rPr>
                      <m:t>𝑛</m:t>
                    </m:r>
                    <m:r>
                      <a:rPr lang="en-US" altLang="zh-CN" sz="1600" i="1">
                        <a:latin typeface="Cambria Math" panose="02040503050406030204" pitchFamily="18" charset="0"/>
                        <a:ea typeface="华文宋体" panose="02010600040101010101" pitchFamily="2" charset="-122"/>
                      </a:rPr>
                      <m:t>,</m:t>
                    </m:r>
                    <m:r>
                      <a:rPr lang="en-US" altLang="zh-CN" sz="1600" i="1">
                        <a:latin typeface="Cambria Math" panose="02040503050406030204" pitchFamily="18" charset="0"/>
                        <a:ea typeface="华文宋体" panose="02010600040101010101" pitchFamily="2" charset="-122"/>
                      </a:rPr>
                      <m:t>𝑙</m:t>
                    </m:r>
                  </m:oMath>
                </a14:m>
                <a:r>
                  <a:rPr lang="zh-CN" altLang="en-US" sz="1600" dirty="0">
                    <a:latin typeface="华文宋体" panose="02010600040101010101" pitchFamily="2" charset="-122"/>
                    <a:ea typeface="华文宋体" panose="02010600040101010101" pitchFamily="2" charset="-122"/>
                  </a:rPr>
                  <a:t>确定时，不同的量子态数目为</a:t>
                </a:r>
                <a:r>
                  <a:rPr lang="en-US" altLang="zh-CN" sz="1600" dirty="0">
                    <a:latin typeface="华文宋体" panose="02010600040101010101" pitchFamily="2" charset="-122"/>
                    <a:ea typeface="华文宋体" panose="02010600040101010101" pitchFamily="2" charset="-122"/>
                  </a:rPr>
                  <a:t>____</a:t>
                </a:r>
                <a:r>
                  <a:rPr lang="zh-CN" altLang="en-US" sz="1600" dirty="0">
                    <a:latin typeface="华文宋体" panose="02010600040101010101" pitchFamily="2" charset="-122"/>
                    <a:ea typeface="华文宋体" panose="02010600040101010101" pitchFamily="2" charset="-122"/>
                  </a:rPr>
                  <a:t>；当</a:t>
                </a:r>
                <a14:m>
                  <m:oMath xmlns:m="http://schemas.openxmlformats.org/officeDocument/2006/math">
                    <m:r>
                      <a:rPr lang="en-US" altLang="zh-CN" sz="1600" i="1">
                        <a:latin typeface="Cambria Math" panose="02040503050406030204" pitchFamily="18" charset="0"/>
                        <a:ea typeface="华文宋体" panose="02010600040101010101" pitchFamily="2" charset="-122"/>
                      </a:rPr>
                      <m:t>𝑛</m:t>
                    </m:r>
                  </m:oMath>
                </a14:m>
                <a:r>
                  <a:rPr lang="zh-CN" altLang="en-US" sz="1600" dirty="0">
                    <a:latin typeface="华文宋体" panose="02010600040101010101" pitchFamily="2" charset="-122"/>
                    <a:ea typeface="华文宋体" panose="02010600040101010101" pitchFamily="2" charset="-122"/>
                  </a:rPr>
                  <a:t>确定时，不同的量子态数目为</a:t>
                </a:r>
                <a:r>
                  <a:rPr lang="en-US" altLang="zh-CN" sz="1600" dirty="0">
                    <a:latin typeface="华文宋体" panose="02010600040101010101" pitchFamily="2" charset="-122"/>
                    <a:ea typeface="华文宋体" panose="02010600040101010101" pitchFamily="2" charset="-122"/>
                  </a:rPr>
                  <a:t>____</a:t>
                </a:r>
                <a:r>
                  <a:rPr lang="zh-CN" altLang="en-US" sz="1600" dirty="0">
                    <a:latin typeface="华文宋体" panose="02010600040101010101" pitchFamily="2" charset="-122"/>
                    <a:ea typeface="华文宋体" panose="02010600040101010101" pitchFamily="2" charset="-122"/>
                  </a:rPr>
                  <a:t>。</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3" name="文本框 12">
                <a:extLst>
                  <a:ext uri="{FF2B5EF4-FFF2-40B4-BE49-F238E27FC236}">
                    <a16:creationId xmlns:a16="http://schemas.microsoft.com/office/drawing/2014/main" id="{5BB7D3FD-5C66-4632-8C15-EA1D99CDDF29}"/>
                  </a:ext>
                </a:extLst>
              </p:cNvPr>
              <p:cNvSpPr txBox="1">
                <a:spLocks noRot="1" noChangeAspect="1" noMove="1" noResize="1" noEditPoints="1" noAdjustHandles="1" noChangeArrowheads="1" noChangeShapeType="1" noTextEdit="1"/>
              </p:cNvSpPr>
              <p:nvPr/>
            </p:nvSpPr>
            <p:spPr>
              <a:xfrm>
                <a:off x="507456" y="1456699"/>
                <a:ext cx="11108180" cy="795795"/>
              </a:xfrm>
              <a:prstGeom prst="rect">
                <a:avLst/>
              </a:prstGeom>
              <a:blipFill>
                <a:blip r:embed="rId3"/>
                <a:stretch>
                  <a:fillRect l="-274" b="-9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5FF8B3-EA77-400B-8758-CA970920F729}"/>
                  </a:ext>
                </a:extLst>
              </p:cNvPr>
              <p:cNvSpPr txBox="1"/>
              <p:nvPr/>
            </p:nvSpPr>
            <p:spPr>
              <a:xfrm>
                <a:off x="507456" y="2335622"/>
                <a:ext cx="8475557" cy="1520994"/>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解：根据泡利不相容原理：</a:t>
                </a:r>
                <a:endParaRPr lang="en-US" altLang="zh-CN" sz="1600" dirty="0">
                  <a:solidFill>
                    <a:schemeClr val="tx1"/>
                  </a:solidFill>
                  <a:latin typeface="楷体" panose="02010609060101010101" pitchFamily="49" charset="-122"/>
                  <a:ea typeface="楷体" panose="02010609060101010101" pitchFamily="49" charset="-122"/>
                </a:endParaRPr>
              </a:p>
              <a:p>
                <a:pPr>
                  <a:lnSpc>
                    <a:spcPct val="150000"/>
                  </a:lnSpc>
                </a:pP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当</a:t>
                </a:r>
                <a14:m>
                  <m:oMath xmlns:m="http://schemas.openxmlformats.org/officeDocument/2006/math">
                    <m:r>
                      <a:rPr lang="en-US" altLang="zh-CN" sz="1600" i="1">
                        <a:latin typeface="Cambria Math" panose="02040503050406030204" pitchFamily="18" charset="0"/>
                        <a:ea typeface="华文宋体" panose="02010600040101010101" pitchFamily="2" charset="-122"/>
                      </a:rPr>
                      <m:t>𝑛</m:t>
                    </m:r>
                    <m:r>
                      <a:rPr lang="en-US" altLang="zh-CN" sz="1600" i="1">
                        <a:latin typeface="Cambria Math" panose="02040503050406030204" pitchFamily="18" charset="0"/>
                        <a:ea typeface="华文宋体" panose="02010600040101010101" pitchFamily="2" charset="-122"/>
                      </a:rPr>
                      <m:t>,</m:t>
                    </m:r>
                    <m:r>
                      <a:rPr lang="en-US" altLang="zh-CN" sz="1600" i="1">
                        <a:latin typeface="Cambria Math" panose="02040503050406030204" pitchFamily="18" charset="0"/>
                        <a:ea typeface="华文宋体" panose="02010600040101010101" pitchFamily="2" charset="-122"/>
                      </a:rPr>
                      <m:t>𝑙</m:t>
                    </m:r>
                    <m:r>
                      <a:rPr lang="en-US" altLang="zh-CN" sz="1600" i="1">
                        <a:latin typeface="Cambria Math" panose="02040503050406030204" pitchFamily="18" charset="0"/>
                        <a:ea typeface="华文宋体" panose="02010600040101010101" pitchFamily="2" charset="-122"/>
                      </a:rPr>
                      <m:t>,</m:t>
                    </m:r>
                    <m:sSub>
                      <m:sSubPr>
                        <m:ctrlPr>
                          <a:rPr lang="en-US" altLang="zh-CN" sz="1600" i="1">
                            <a:latin typeface="Cambria Math" panose="02040503050406030204" pitchFamily="18" charset="0"/>
                            <a:ea typeface="华文宋体" panose="02010600040101010101" pitchFamily="2" charset="-122"/>
                          </a:rPr>
                        </m:ctrlPr>
                      </m:sSubPr>
                      <m:e>
                        <m:r>
                          <a:rPr lang="en-US" altLang="zh-CN" sz="1600" i="1">
                            <a:latin typeface="Cambria Math" panose="02040503050406030204" pitchFamily="18" charset="0"/>
                            <a:ea typeface="华文宋体" panose="02010600040101010101" pitchFamily="2" charset="-122"/>
                          </a:rPr>
                          <m:t>𝑚</m:t>
                        </m:r>
                      </m:e>
                      <m:sub>
                        <m:r>
                          <a:rPr lang="en-US" altLang="zh-CN" sz="1600" i="1">
                            <a:latin typeface="Cambria Math" panose="02040503050406030204" pitchFamily="18" charset="0"/>
                            <a:ea typeface="华文宋体" panose="02010600040101010101" pitchFamily="2" charset="-122"/>
                          </a:rPr>
                          <m:t>𝑙</m:t>
                        </m:r>
                      </m:sub>
                    </m:sSub>
                  </m:oMath>
                </a14:m>
                <a:r>
                  <a:rPr lang="zh-CN" altLang="en-US" sz="1600" dirty="0">
                    <a:latin typeface="楷体" panose="02010609060101010101" pitchFamily="49" charset="-122"/>
                    <a:ea typeface="楷体" panose="02010609060101010101" pitchFamily="49" charset="-122"/>
                  </a:rPr>
                  <a:t>确定时，不同的量子态数目有</a:t>
                </a:r>
                <a14:m>
                  <m:oMath xmlns:m="http://schemas.openxmlformats.org/officeDocument/2006/math">
                    <m:sSub>
                      <m:sSubPr>
                        <m:ctrlPr>
                          <a:rPr lang="en-US" altLang="zh-CN" sz="1600" i="1">
                            <a:latin typeface="Cambria Math" panose="02040503050406030204" pitchFamily="18" charset="0"/>
                            <a:ea typeface="华文宋体" panose="02010600040101010101" pitchFamily="2" charset="-122"/>
                          </a:rPr>
                        </m:ctrlPr>
                      </m:sSubPr>
                      <m:e>
                        <m:r>
                          <a:rPr lang="en-US" altLang="zh-CN" sz="1600" i="1">
                            <a:latin typeface="Cambria Math" panose="02040503050406030204" pitchFamily="18" charset="0"/>
                            <a:ea typeface="华文宋体" panose="02010600040101010101" pitchFamily="2" charset="-122"/>
                          </a:rPr>
                          <m:t>𝑚</m:t>
                        </m:r>
                      </m:e>
                      <m:sub>
                        <m:r>
                          <a:rPr lang="en-US" altLang="zh-CN" sz="1600" b="0" i="1" smtClean="0">
                            <a:latin typeface="Cambria Math" panose="02040503050406030204" pitchFamily="18" charset="0"/>
                            <a:ea typeface="华文宋体" panose="02010600040101010101" pitchFamily="2" charset="-122"/>
                          </a:rPr>
                          <m:t>𝑠</m:t>
                        </m:r>
                      </m:sub>
                    </m:sSub>
                  </m:oMath>
                </a14:m>
                <a:r>
                  <a:rPr lang="zh-CN" altLang="en-US" sz="1600" dirty="0">
                    <a:latin typeface="楷体" panose="02010609060101010101" pitchFamily="49" charset="-122"/>
                    <a:ea typeface="楷体" panose="02010609060101010101" pitchFamily="49" charset="-122"/>
                  </a:rPr>
                  <a:t>的可能值，为</a:t>
                </a:r>
                <a14:m>
                  <m:oMath xmlns:m="http://schemas.openxmlformats.org/officeDocument/2006/math">
                    <m:r>
                      <a:rPr lang="en-US" altLang="zh-CN" sz="1600" i="1" dirty="0" smtClean="0">
                        <a:latin typeface="Cambria Math" panose="02040503050406030204" pitchFamily="18" charset="0"/>
                        <a:ea typeface="楷体" panose="02010609060101010101" pitchFamily="49" charset="-122"/>
                      </a:rPr>
                      <m:t>2</m:t>
                    </m:r>
                  </m:oMath>
                </a14:m>
                <a:r>
                  <a:rPr lang="zh-CN" altLang="en-US" sz="1600" dirty="0">
                    <a:latin typeface="楷体" panose="02010609060101010101" pitchFamily="49" charset="-122"/>
                    <a:ea typeface="楷体" panose="02010609060101010101" pitchFamily="49" charset="-122"/>
                  </a:rPr>
                  <a:t>个；</a:t>
                </a:r>
                <a:endParaRPr lang="en-US" altLang="zh-CN" sz="1600" dirty="0">
                  <a:latin typeface="楷体" panose="02010609060101010101" pitchFamily="49" charset="-122"/>
                  <a:ea typeface="楷体" panose="02010609060101010101" pitchFamily="49" charset="-122"/>
                </a:endParaRPr>
              </a:p>
              <a:p>
                <a:pPr>
                  <a:lnSpc>
                    <a:spcPct val="150000"/>
                  </a:lnSpc>
                </a:pPr>
                <a:r>
                  <a:rPr lang="zh-CN" altLang="en-US" sz="1600" dirty="0">
                    <a:latin typeface="楷体" panose="02010609060101010101" pitchFamily="49" charset="-122"/>
                    <a:ea typeface="楷体" panose="02010609060101010101" pitchFamily="49" charset="-122"/>
                  </a:rPr>
                  <a:t>    当</a:t>
                </a:r>
                <a14:m>
                  <m:oMath xmlns:m="http://schemas.openxmlformats.org/officeDocument/2006/math">
                    <m:r>
                      <a:rPr lang="en-US" altLang="zh-CN" sz="1600" i="1">
                        <a:latin typeface="Cambria Math" panose="02040503050406030204" pitchFamily="18" charset="0"/>
                        <a:ea typeface="华文宋体" panose="02010600040101010101" pitchFamily="2" charset="-122"/>
                      </a:rPr>
                      <m:t>𝑛</m:t>
                    </m:r>
                    <m:r>
                      <a:rPr lang="en-US" altLang="zh-CN" sz="1600" i="1">
                        <a:latin typeface="Cambria Math" panose="02040503050406030204" pitchFamily="18" charset="0"/>
                        <a:ea typeface="华文宋体" panose="02010600040101010101" pitchFamily="2" charset="-122"/>
                      </a:rPr>
                      <m:t>,</m:t>
                    </m:r>
                    <m:r>
                      <a:rPr lang="en-US" altLang="zh-CN" sz="1600" i="1">
                        <a:latin typeface="Cambria Math" panose="02040503050406030204" pitchFamily="18" charset="0"/>
                        <a:ea typeface="华文宋体" panose="02010600040101010101" pitchFamily="2" charset="-122"/>
                      </a:rPr>
                      <m:t>𝑙</m:t>
                    </m:r>
                    <m:r>
                      <a:rPr lang="en-US" altLang="zh-CN" sz="1600" i="1" smtClean="0">
                        <a:latin typeface="Cambria Math" panose="02040503050406030204" pitchFamily="18" charset="0"/>
                        <a:ea typeface="华文宋体" panose="02010600040101010101" pitchFamily="2" charset="-122"/>
                      </a:rPr>
                      <m:t> </m:t>
                    </m:r>
                  </m:oMath>
                </a14:m>
                <a:r>
                  <a:rPr lang="zh-CN" altLang="en-US" sz="1600" dirty="0">
                    <a:latin typeface="楷体" panose="02010609060101010101" pitchFamily="49" charset="-122"/>
                    <a:ea typeface="楷体" panose="02010609060101010101" pitchFamily="49" charset="-122"/>
                  </a:rPr>
                  <a:t>确定时，不同的量子态数目有</a:t>
                </a:r>
                <a14:m>
                  <m:oMath xmlns:m="http://schemas.openxmlformats.org/officeDocument/2006/math">
                    <m:sSub>
                      <m:sSubPr>
                        <m:ctrlPr>
                          <a:rPr lang="en-US" altLang="zh-CN" sz="1600" i="1">
                            <a:latin typeface="Cambria Math" panose="02040503050406030204" pitchFamily="18" charset="0"/>
                            <a:ea typeface="华文宋体" panose="02010600040101010101" pitchFamily="2" charset="-122"/>
                          </a:rPr>
                        </m:ctrlPr>
                      </m:sSubPr>
                      <m:e>
                        <m:r>
                          <a:rPr lang="en-US" altLang="zh-CN" sz="1600" i="1">
                            <a:latin typeface="Cambria Math" panose="02040503050406030204" pitchFamily="18" charset="0"/>
                            <a:ea typeface="华文宋体" panose="02010600040101010101" pitchFamily="2" charset="-122"/>
                          </a:rPr>
                          <m:t>𝑚</m:t>
                        </m:r>
                      </m:e>
                      <m:sub>
                        <m:r>
                          <a:rPr lang="en-US" altLang="zh-CN" sz="1600" i="1">
                            <a:latin typeface="Cambria Math" panose="02040503050406030204" pitchFamily="18" charset="0"/>
                            <a:ea typeface="华文宋体" panose="02010600040101010101" pitchFamily="2" charset="-122"/>
                          </a:rPr>
                          <m:t>𝑙</m:t>
                        </m:r>
                      </m:sub>
                    </m:sSub>
                    <m:r>
                      <a:rPr lang="en-US" altLang="zh-CN" sz="1600" i="1">
                        <a:latin typeface="Cambria Math" panose="02040503050406030204" pitchFamily="18" charset="0"/>
                        <a:ea typeface="华文宋体" panose="02010600040101010101" pitchFamily="2" charset="-122"/>
                      </a:rPr>
                      <m:t>·</m:t>
                    </m:r>
                    <m:sSub>
                      <m:sSubPr>
                        <m:ctrlPr>
                          <a:rPr lang="en-US" altLang="zh-CN" sz="1600" i="1">
                            <a:latin typeface="Cambria Math" panose="02040503050406030204" pitchFamily="18" charset="0"/>
                            <a:ea typeface="华文宋体" panose="02010600040101010101" pitchFamily="2" charset="-122"/>
                          </a:rPr>
                        </m:ctrlPr>
                      </m:sSubPr>
                      <m:e>
                        <m:r>
                          <a:rPr lang="en-US" altLang="zh-CN" sz="1600" i="1">
                            <a:latin typeface="Cambria Math" panose="02040503050406030204" pitchFamily="18" charset="0"/>
                            <a:ea typeface="华文宋体" panose="02010600040101010101" pitchFamily="2" charset="-122"/>
                          </a:rPr>
                          <m:t>𝑚</m:t>
                        </m:r>
                      </m:e>
                      <m:sub>
                        <m:r>
                          <a:rPr lang="en-US" altLang="zh-CN" sz="1600" i="1">
                            <a:latin typeface="Cambria Math" panose="02040503050406030204" pitchFamily="18" charset="0"/>
                            <a:ea typeface="华文宋体" panose="02010600040101010101" pitchFamily="2" charset="-122"/>
                          </a:rPr>
                          <m:t>𝑠</m:t>
                        </m:r>
                      </m:sub>
                    </m:sSub>
                  </m:oMath>
                </a14:m>
                <a:r>
                  <a:rPr lang="zh-CN" altLang="en-US" sz="1600" dirty="0">
                    <a:latin typeface="楷体" panose="02010609060101010101" pitchFamily="49" charset="-122"/>
                    <a:ea typeface="楷体" panose="02010609060101010101" pitchFamily="49" charset="-122"/>
                  </a:rPr>
                  <a:t>的可能值，为</a:t>
                </a:r>
                <a14:m>
                  <m:oMath xmlns:m="http://schemas.openxmlformats.org/officeDocument/2006/math">
                    <m:r>
                      <a:rPr lang="en-US" altLang="zh-CN" sz="1600" i="1" dirty="0" smtClean="0">
                        <a:latin typeface="Cambria Math" panose="02040503050406030204" pitchFamily="18" charset="0"/>
                        <a:ea typeface="楷体" panose="02010609060101010101" pitchFamily="49" charset="-122"/>
                      </a:rPr>
                      <m:t>2</m:t>
                    </m:r>
                    <m:r>
                      <a:rPr lang="en-US" altLang="zh-CN" sz="1600" b="0" i="1" dirty="0" smtClean="0">
                        <a:latin typeface="Cambria Math" panose="02040503050406030204" pitchFamily="18" charset="0"/>
                        <a:ea typeface="楷体" panose="02010609060101010101" pitchFamily="49" charset="-122"/>
                      </a:rPr>
                      <m:t>(2</m:t>
                    </m:r>
                    <m:r>
                      <a:rPr lang="en-US" altLang="zh-CN" sz="1600" b="0" i="1" dirty="0" smtClean="0">
                        <a:latin typeface="Cambria Math" panose="02040503050406030204" pitchFamily="18" charset="0"/>
                        <a:ea typeface="楷体" panose="02010609060101010101" pitchFamily="49" charset="-122"/>
                      </a:rPr>
                      <m:t>𝑙</m:t>
                    </m:r>
                    <m:r>
                      <a:rPr lang="en-US" altLang="zh-CN" sz="1600" b="0" i="1" dirty="0" smtClean="0">
                        <a:latin typeface="Cambria Math" panose="02040503050406030204" pitchFamily="18" charset="0"/>
                        <a:ea typeface="楷体" panose="02010609060101010101" pitchFamily="49" charset="-122"/>
                      </a:rPr>
                      <m:t>+1)</m:t>
                    </m:r>
                  </m:oMath>
                </a14:m>
                <a:r>
                  <a:rPr lang="zh-CN" altLang="en-US" sz="1600" dirty="0">
                    <a:latin typeface="楷体" panose="02010609060101010101" pitchFamily="49" charset="-122"/>
                    <a:ea typeface="楷体" panose="02010609060101010101" pitchFamily="49" charset="-122"/>
                  </a:rPr>
                  <a:t>个；</a:t>
                </a:r>
                <a:endParaRPr lang="en-US" altLang="zh-CN" sz="1600" dirty="0">
                  <a:latin typeface="楷体" panose="02010609060101010101" pitchFamily="49" charset="-122"/>
                  <a:ea typeface="楷体" panose="02010609060101010101" pitchFamily="49" charset="-122"/>
                </a:endParaRPr>
              </a:p>
              <a:p>
                <a:pPr>
                  <a:lnSpc>
                    <a:spcPct val="150000"/>
                  </a:lnSpc>
                </a:pPr>
                <a:r>
                  <a:rPr lang="zh-CN" altLang="en-US" sz="1600" dirty="0">
                    <a:latin typeface="楷体" panose="02010609060101010101" pitchFamily="49" charset="-122"/>
                    <a:ea typeface="楷体" panose="02010609060101010101" pitchFamily="49" charset="-122"/>
                  </a:rPr>
                  <a:t>    当</a:t>
                </a:r>
                <a14:m>
                  <m:oMath xmlns:m="http://schemas.openxmlformats.org/officeDocument/2006/math">
                    <m:r>
                      <a:rPr lang="en-US" altLang="zh-CN" sz="1600" i="1">
                        <a:latin typeface="Cambria Math" panose="02040503050406030204" pitchFamily="18" charset="0"/>
                        <a:ea typeface="华文宋体" panose="02010600040101010101" pitchFamily="2" charset="-122"/>
                      </a:rPr>
                      <m:t>𝑛</m:t>
                    </m:r>
                  </m:oMath>
                </a14:m>
                <a:r>
                  <a:rPr lang="zh-CN" altLang="en-US" sz="1600" dirty="0">
                    <a:latin typeface="楷体" panose="02010609060101010101" pitchFamily="49" charset="-122"/>
                    <a:ea typeface="楷体" panose="02010609060101010101" pitchFamily="49" charset="-122"/>
                  </a:rPr>
                  <a:t>确定时，一个壳层可以容纳</a:t>
                </a:r>
                <a14:m>
                  <m:oMath xmlns:m="http://schemas.openxmlformats.org/officeDocument/2006/math">
                    <m:r>
                      <a:rPr lang="en-US" altLang="zh-CN" sz="1600" b="0" i="0" smtClean="0">
                        <a:latin typeface="Cambria Math" panose="02040503050406030204" pitchFamily="18" charset="0"/>
                        <a:ea typeface="楷体" panose="02010609060101010101" pitchFamily="49" charset="-122"/>
                      </a:rPr>
                      <m:t>2</m:t>
                    </m:r>
                    <m:sSup>
                      <m:sSupPr>
                        <m:ctrlPr>
                          <a:rPr lang="en-US" altLang="zh-CN" sz="1600" b="0" i="1" smtClean="0">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𝑛</m:t>
                        </m:r>
                      </m:e>
                      <m:sup>
                        <m:r>
                          <a:rPr lang="en-US" altLang="zh-CN" sz="1600" b="0" i="1" smtClean="0">
                            <a:latin typeface="Cambria Math" panose="02040503050406030204" pitchFamily="18" charset="0"/>
                            <a:ea typeface="楷体" panose="02010609060101010101" pitchFamily="49" charset="-122"/>
                          </a:rPr>
                          <m:t>2</m:t>
                        </m:r>
                      </m:sup>
                    </m:sSup>
                  </m:oMath>
                </a14:m>
                <a:r>
                  <a:rPr lang="zh-CN" altLang="en-US" sz="1600" dirty="0">
                    <a:latin typeface="楷体" panose="02010609060101010101" pitchFamily="49" charset="-122"/>
                    <a:ea typeface="楷体" panose="02010609060101010101" pitchFamily="49" charset="-122"/>
                  </a:rPr>
                  <a:t>个不同的量子态电子</a:t>
                </a:r>
                <a:r>
                  <a:rPr lang="en-US" altLang="zh-CN" sz="1600" dirty="0">
                    <a:latin typeface="楷体" panose="02010609060101010101" pitchFamily="49" charset="-122"/>
                    <a:ea typeface="楷体" panose="02010609060101010101" pitchFamily="49" charset="-122"/>
                  </a:rPr>
                  <a:t>.</a:t>
                </a:r>
              </a:p>
            </p:txBody>
          </p:sp>
        </mc:Choice>
        <mc:Fallback xmlns="">
          <p:sp>
            <p:nvSpPr>
              <p:cNvPr id="14" name="文本框 13">
                <a:extLst>
                  <a:ext uri="{FF2B5EF4-FFF2-40B4-BE49-F238E27FC236}">
                    <a16:creationId xmlns:a16="http://schemas.microsoft.com/office/drawing/2014/main" id="{3C5FF8B3-EA77-400B-8758-CA970920F729}"/>
                  </a:ext>
                </a:extLst>
              </p:cNvPr>
              <p:cNvSpPr txBox="1">
                <a:spLocks noRot="1" noChangeAspect="1" noMove="1" noResize="1" noEditPoints="1" noAdjustHandles="1" noChangeArrowheads="1" noChangeShapeType="1" noTextEdit="1"/>
              </p:cNvSpPr>
              <p:nvPr/>
            </p:nvSpPr>
            <p:spPr>
              <a:xfrm>
                <a:off x="507456" y="2335622"/>
                <a:ext cx="8475557" cy="1520994"/>
              </a:xfrm>
              <a:prstGeom prst="rect">
                <a:avLst/>
              </a:prstGeom>
              <a:blipFill>
                <a:blip r:embed="rId4"/>
                <a:stretch>
                  <a:fillRect l="-359" b="-360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4A7D11B-5CB2-4F9E-99CF-4AFF4A77F3F0}"/>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量子力学的物理应用</a:t>
            </a:r>
          </a:p>
        </p:txBody>
      </p:sp>
      <p:sp>
        <p:nvSpPr>
          <p:cNvPr id="10" name="文本框 9">
            <a:extLst>
              <a:ext uri="{FF2B5EF4-FFF2-40B4-BE49-F238E27FC236}">
                <a16:creationId xmlns:a16="http://schemas.microsoft.com/office/drawing/2014/main" id="{24FD31ED-1A82-4F81-BF7A-C90662B0CA7E}"/>
              </a:ext>
            </a:extLst>
          </p:cNvPr>
          <p:cNvSpPr txBox="1"/>
          <p:nvPr/>
        </p:nvSpPr>
        <p:spPr>
          <a:xfrm>
            <a:off x="507458" y="496110"/>
            <a:ext cx="4359315"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多原子系统的壳层结构</a:t>
            </a:r>
          </a:p>
        </p:txBody>
      </p:sp>
      <p:sp>
        <p:nvSpPr>
          <p:cNvPr id="15" name="文本框 14">
            <a:extLst>
              <a:ext uri="{FF2B5EF4-FFF2-40B4-BE49-F238E27FC236}">
                <a16:creationId xmlns:a16="http://schemas.microsoft.com/office/drawing/2014/main" id="{697BCEDE-FD5A-455E-8436-D8AB82FBD7ED}"/>
              </a:ext>
            </a:extLst>
          </p:cNvPr>
          <p:cNvSpPr txBox="1"/>
          <p:nvPr/>
        </p:nvSpPr>
        <p:spPr>
          <a:xfrm>
            <a:off x="4866774" y="775741"/>
            <a:ext cx="1754462" cy="338550"/>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相关概念与计算</a:t>
            </a:r>
            <a:endParaRPr lang="en-US" altLang="zh-CN" sz="1600" dirty="0">
              <a:latin typeface="方正清刻本悦宋简体" panose="02000000000000000000" pitchFamily="2" charset="-122"/>
              <a:ea typeface="方正清刻本悦宋简体" panose="02000000000000000000" pitchFamily="2" charset="-122"/>
            </a:endParaRPr>
          </a:p>
        </p:txBody>
      </p:sp>
    </p:spTree>
    <p:custDataLst>
      <p:tags r:id="rId1"/>
    </p:custDataLst>
    <p:extLst>
      <p:ext uri="{BB962C8B-B14F-4D97-AF65-F5344CB8AC3E}">
        <p14:creationId xmlns:p14="http://schemas.microsoft.com/office/powerpoint/2010/main" val="117106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animEffect transition="in" filter="fade">
                                      <p:cBhvr>
                                        <p:cTn id="27"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4FEC310F-E56D-48DE-941A-84B5FC0C9DAB}"/>
              </a:ext>
            </a:extLst>
          </p:cNvPr>
          <p:cNvSpPr txBox="1"/>
          <p:nvPr/>
        </p:nvSpPr>
        <p:spPr>
          <a:xfrm>
            <a:off x="507460" y="1314720"/>
            <a:ext cx="11108176" cy="800219"/>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人们早就知道，物质是由原子和分子组成的。然而为什么物质的导电性能各有不同？原子中的电子是如何参与导电的？</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solidFill>
                  <a:schemeClr val="accent6"/>
                </a:solidFill>
                <a:latin typeface="方正小标宋简体" panose="02000000000000000000" pitchFamily="2" charset="-122"/>
                <a:ea typeface="方正小标宋简体" panose="02000000000000000000" pitchFamily="2" charset="-122"/>
              </a:rPr>
              <a:t>固体能带理论 </a:t>
            </a:r>
            <a:r>
              <a:rPr lang="zh-CN" altLang="en-US" sz="1600" dirty="0">
                <a:latin typeface="方正小标宋简体" panose="02000000000000000000" pitchFamily="2" charset="-122"/>
                <a:ea typeface="方正小标宋简体" panose="02000000000000000000" pitchFamily="2" charset="-122"/>
              </a:rPr>
              <a:t>是量子力学最富成果性的应用之一，直接产生了如今广泛应用的半导体材料。</a:t>
            </a:r>
            <a:endParaRPr lang="en-US" altLang="zh-CN" sz="1600" dirty="0">
              <a:latin typeface="方正小标宋简体" panose="02000000000000000000" pitchFamily="2" charset="-122"/>
              <a:ea typeface="方正小标宋简体" panose="02000000000000000000" pitchFamily="2" charset="-122"/>
            </a:endParaRPr>
          </a:p>
        </p:txBody>
      </p:sp>
      <p:sp>
        <p:nvSpPr>
          <p:cNvPr id="14" name="文本框 13">
            <a:extLst>
              <a:ext uri="{FF2B5EF4-FFF2-40B4-BE49-F238E27FC236}">
                <a16:creationId xmlns:a16="http://schemas.microsoft.com/office/drawing/2014/main" id="{33260CF7-8748-4C1F-8516-7E0AB41D0848}"/>
              </a:ext>
            </a:extLst>
          </p:cNvPr>
          <p:cNvSpPr txBox="1"/>
          <p:nvPr/>
        </p:nvSpPr>
        <p:spPr>
          <a:xfrm>
            <a:off x="507459" y="496110"/>
            <a:ext cx="3277888"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固体的能带理论</a:t>
            </a:r>
          </a:p>
        </p:txBody>
      </p:sp>
      <p:sp>
        <p:nvSpPr>
          <p:cNvPr id="16" name="文本框 15">
            <a:extLst>
              <a:ext uri="{FF2B5EF4-FFF2-40B4-BE49-F238E27FC236}">
                <a16:creationId xmlns:a16="http://schemas.microsoft.com/office/drawing/2014/main" id="{6F06D901-C26D-4DF7-B5E2-87547DB47907}"/>
              </a:ext>
            </a:extLst>
          </p:cNvPr>
          <p:cNvSpPr txBox="1"/>
          <p:nvPr/>
        </p:nvSpPr>
        <p:spPr>
          <a:xfrm>
            <a:off x="3785347" y="775742"/>
            <a:ext cx="1265919"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能带的概念</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21" name="文本框 20">
            <a:extLst>
              <a:ext uri="{FF2B5EF4-FFF2-40B4-BE49-F238E27FC236}">
                <a16:creationId xmlns:a16="http://schemas.microsoft.com/office/drawing/2014/main" id="{5EE96F8A-1AD4-4F41-9C17-E031AA8B558F}"/>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量子力学的物理应用</a:t>
            </a:r>
          </a:p>
        </p:txBody>
      </p:sp>
      <p:sp>
        <p:nvSpPr>
          <p:cNvPr id="2" name="矩形 1">
            <a:extLst>
              <a:ext uri="{FF2B5EF4-FFF2-40B4-BE49-F238E27FC236}">
                <a16:creationId xmlns:a16="http://schemas.microsoft.com/office/drawing/2014/main" id="{C4F66553-4E4B-40E0-8FE3-41EF8658918D}"/>
              </a:ext>
            </a:extLst>
          </p:cNvPr>
          <p:cNvSpPr/>
          <p:nvPr/>
        </p:nvSpPr>
        <p:spPr>
          <a:xfrm>
            <a:off x="507459" y="2311649"/>
            <a:ext cx="3432529" cy="1439863"/>
          </a:xfrm>
          <a:prstGeom prst="rect">
            <a:avLst/>
          </a:prstGeom>
          <a:solidFill>
            <a:schemeClr val="accent6">
              <a:lumMod val="20000"/>
              <a:lumOff val="80000"/>
            </a:schemeClr>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钉钉进步体" panose="00020600040101010101" pitchFamily="18" charset="-122"/>
                <a:ea typeface="钉钉进步体" panose="00020600040101010101" pitchFamily="18" charset="-122"/>
              </a:rPr>
              <a:t>晶体</a:t>
            </a:r>
            <a:endParaRPr lang="en-US" altLang="zh-CN" sz="1600" dirty="0">
              <a:solidFill>
                <a:schemeClr val="tx1"/>
              </a:solidFill>
              <a:latin typeface="钉钉进步体" panose="00020600040101010101" pitchFamily="18" charset="-122"/>
              <a:ea typeface="钉钉进步体" panose="00020600040101010101" pitchFamily="18" charset="-122"/>
            </a:endParaRPr>
          </a:p>
          <a:p>
            <a:pPr algn="ctr">
              <a:spcBef>
                <a:spcPts val="600"/>
              </a:spcBef>
            </a:pPr>
            <a:r>
              <a:rPr lang="zh-CN" altLang="en-US" sz="1400" dirty="0">
                <a:solidFill>
                  <a:schemeClr val="tx1"/>
                </a:solidFill>
                <a:latin typeface="楷体" panose="02010609060101010101" pitchFamily="49" charset="-122"/>
                <a:ea typeface="楷体" panose="02010609060101010101" pitchFamily="49" charset="-122"/>
              </a:rPr>
              <a:t>组成晶体的离子、原子或分子</a:t>
            </a:r>
            <a:endParaRPr lang="en-US" altLang="zh-CN" sz="1400" dirty="0">
              <a:solidFill>
                <a:schemeClr val="tx1"/>
              </a:solidFill>
              <a:latin typeface="楷体" panose="02010609060101010101" pitchFamily="49" charset="-122"/>
              <a:ea typeface="楷体" panose="02010609060101010101" pitchFamily="49" charset="-122"/>
            </a:endParaRPr>
          </a:p>
          <a:p>
            <a:pPr algn="ctr"/>
            <a:r>
              <a:rPr lang="zh-CN" altLang="en-US" sz="1400" dirty="0">
                <a:solidFill>
                  <a:schemeClr val="tx1"/>
                </a:solidFill>
                <a:latin typeface="楷体" panose="02010609060101010101" pitchFamily="49" charset="-122"/>
                <a:ea typeface="楷体" panose="02010609060101010101" pitchFamily="49" charset="-122"/>
              </a:rPr>
              <a:t>按照一定的方式不断作周期性重复排列</a:t>
            </a:r>
            <a:endParaRPr lang="en-US" altLang="zh-CN" sz="1400" dirty="0">
              <a:solidFill>
                <a:schemeClr val="tx1"/>
              </a:solidFill>
              <a:latin typeface="楷体" panose="02010609060101010101" pitchFamily="49" charset="-122"/>
              <a:ea typeface="楷体" panose="02010609060101010101" pitchFamily="49" charset="-122"/>
            </a:endParaRPr>
          </a:p>
          <a:p>
            <a:pPr algn="ctr"/>
            <a:r>
              <a:rPr lang="zh-CN" altLang="en-US" sz="1400" dirty="0">
                <a:solidFill>
                  <a:schemeClr val="tx1"/>
                </a:solidFill>
                <a:latin typeface="楷体" panose="02010609060101010101" pitchFamily="49" charset="-122"/>
                <a:ea typeface="楷体" panose="02010609060101010101" pitchFamily="49" charset="-122"/>
              </a:rPr>
              <a:t>构成长程有序</a:t>
            </a:r>
            <a:endParaRPr lang="en-US" altLang="zh-CN" sz="1400" dirty="0">
              <a:solidFill>
                <a:schemeClr val="tx1"/>
              </a:solidFill>
              <a:latin typeface="楷体" panose="02010609060101010101" pitchFamily="49" charset="-122"/>
              <a:ea typeface="楷体" panose="02010609060101010101" pitchFamily="49" charset="-122"/>
            </a:endParaRPr>
          </a:p>
        </p:txBody>
      </p:sp>
      <p:grpSp>
        <p:nvGrpSpPr>
          <p:cNvPr id="6" name="组合 5">
            <a:extLst>
              <a:ext uri="{FF2B5EF4-FFF2-40B4-BE49-F238E27FC236}">
                <a16:creationId xmlns:a16="http://schemas.microsoft.com/office/drawing/2014/main" id="{C67BD8D6-B1C0-4E89-AD8D-6B02561AB2CA}"/>
              </a:ext>
            </a:extLst>
          </p:cNvPr>
          <p:cNvGrpSpPr/>
          <p:nvPr/>
        </p:nvGrpSpPr>
        <p:grpSpPr>
          <a:xfrm>
            <a:off x="4007302" y="2384506"/>
            <a:ext cx="2044513" cy="1324378"/>
            <a:chOff x="4242502" y="2293595"/>
            <a:chExt cx="2044513" cy="1324378"/>
          </a:xfrm>
        </p:grpSpPr>
        <p:pic>
          <p:nvPicPr>
            <p:cNvPr id="1026" name="Picture 2">
              <a:extLst>
                <a:ext uri="{FF2B5EF4-FFF2-40B4-BE49-F238E27FC236}">
                  <a16:creationId xmlns:a16="http://schemas.microsoft.com/office/drawing/2014/main" id="{6F3B3E76-293A-42A8-A1FC-33E8DD57E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03" t="20964"/>
            <a:stretch/>
          </p:blipFill>
          <p:spPr bwMode="auto">
            <a:xfrm>
              <a:off x="4242502" y="2293595"/>
              <a:ext cx="2044513" cy="10614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0AEB8F6-F767-4838-8BEC-5BEC3BD25D83}"/>
                </a:ext>
              </a:extLst>
            </p:cNvPr>
            <p:cNvSpPr txBox="1"/>
            <p:nvPr/>
          </p:nvSpPr>
          <p:spPr>
            <a:xfrm>
              <a:off x="4384139" y="3310196"/>
              <a:ext cx="1616853" cy="307777"/>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面心立方</a:t>
              </a:r>
              <a:r>
                <a:rPr lang="zh-CN" altLang="en-US" sz="1400" dirty="0">
                  <a:solidFill>
                    <a:schemeClr val="accent6"/>
                  </a:solidFill>
                  <a:latin typeface="楷体" panose="02010609060101010101" pitchFamily="49" charset="-122"/>
                  <a:ea typeface="楷体" panose="02010609060101010101" pitchFamily="49" charset="-122"/>
                </a:rPr>
                <a:t>晶格</a:t>
              </a:r>
            </a:p>
          </p:txBody>
        </p:sp>
      </p:grpSp>
      <p:grpSp>
        <p:nvGrpSpPr>
          <p:cNvPr id="27" name="组合 26">
            <a:extLst>
              <a:ext uri="{FF2B5EF4-FFF2-40B4-BE49-F238E27FC236}">
                <a16:creationId xmlns:a16="http://schemas.microsoft.com/office/drawing/2014/main" id="{0E079FF8-94F5-41B0-913A-C9D257D878AD}"/>
              </a:ext>
            </a:extLst>
          </p:cNvPr>
          <p:cNvGrpSpPr/>
          <p:nvPr/>
        </p:nvGrpSpPr>
        <p:grpSpPr>
          <a:xfrm>
            <a:off x="6442951" y="2239383"/>
            <a:ext cx="1276081" cy="1232045"/>
            <a:chOff x="6729662" y="2293595"/>
            <a:chExt cx="1276081" cy="1232045"/>
          </a:xfrm>
        </p:grpSpPr>
        <p:cxnSp>
          <p:nvCxnSpPr>
            <p:cNvPr id="11" name="直接连接符 10">
              <a:extLst>
                <a:ext uri="{FF2B5EF4-FFF2-40B4-BE49-F238E27FC236}">
                  <a16:creationId xmlns:a16="http://schemas.microsoft.com/office/drawing/2014/main" id="{3275C31B-996A-4EBC-BBC8-E4F5F4A45063}"/>
                </a:ext>
              </a:extLst>
            </p:cNvPr>
            <p:cNvCxnSpPr>
              <a:cxnSpLocks/>
            </p:cNvCxnSpPr>
            <p:nvPr/>
          </p:nvCxnSpPr>
          <p:spPr>
            <a:xfrm>
              <a:off x="6998414" y="3161405"/>
              <a:ext cx="448475"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1DC8D40-B32F-450A-A724-13A1D707D55F}"/>
                </a:ext>
              </a:extLst>
            </p:cNvPr>
            <p:cNvCxnSpPr>
              <a:cxnSpLocks/>
            </p:cNvCxnSpPr>
            <p:nvPr/>
          </p:nvCxnSpPr>
          <p:spPr>
            <a:xfrm>
              <a:off x="6998414" y="2958927"/>
              <a:ext cx="44847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BF5306D-5836-4B58-8974-A82FC98356FA}"/>
                </a:ext>
              </a:extLst>
            </p:cNvPr>
            <p:cNvCxnSpPr>
              <a:cxnSpLocks/>
            </p:cNvCxnSpPr>
            <p:nvPr/>
          </p:nvCxnSpPr>
          <p:spPr>
            <a:xfrm>
              <a:off x="6998414" y="2781259"/>
              <a:ext cx="10073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C6024CB-3483-4C0D-A138-822B26EA884E}"/>
                </a:ext>
              </a:extLst>
            </p:cNvPr>
            <p:cNvCxnSpPr>
              <a:cxnSpLocks/>
            </p:cNvCxnSpPr>
            <p:nvPr/>
          </p:nvCxnSpPr>
          <p:spPr>
            <a:xfrm>
              <a:off x="6998414" y="2561533"/>
              <a:ext cx="44847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B52EEAF-FF08-4C04-B014-6741D443DB95}"/>
                </a:ext>
              </a:extLst>
            </p:cNvPr>
            <p:cNvCxnSpPr>
              <a:cxnSpLocks/>
            </p:cNvCxnSpPr>
            <p:nvPr/>
          </p:nvCxnSpPr>
          <p:spPr>
            <a:xfrm>
              <a:off x="6998414" y="2401112"/>
              <a:ext cx="10073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EF2DDDE-EBE7-4B46-91C1-4D795CF311EE}"/>
                    </a:ext>
                  </a:extLst>
                </p:cNvPr>
                <p:cNvSpPr txBox="1"/>
                <p:nvPr/>
              </p:nvSpPr>
              <p:spPr>
                <a:xfrm>
                  <a:off x="6729662" y="3069072"/>
                  <a:ext cx="19236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50000"/>
                              </a:schemeClr>
                            </a:solidFill>
                            <a:latin typeface="Cambria Math" panose="02040503050406030204" pitchFamily="18" charset="0"/>
                          </a:rPr>
                          <m:t>1</m:t>
                        </m:r>
                        <m:r>
                          <m:rPr>
                            <m:sty m:val="p"/>
                          </m:rPr>
                          <a:rPr lang="en-US" altLang="zh-CN" sz="1200" b="0" i="0" smtClean="0">
                            <a:solidFill>
                              <a:schemeClr val="accent1">
                                <a:lumMod val="50000"/>
                              </a:schemeClr>
                            </a:solidFill>
                            <a:latin typeface="Cambria Math" panose="02040503050406030204" pitchFamily="18" charset="0"/>
                          </a:rPr>
                          <m:t>s</m:t>
                        </m:r>
                      </m:oMath>
                    </m:oMathPara>
                  </a14:m>
                  <a:endParaRPr lang="zh-CN" altLang="en-US" sz="1200" dirty="0">
                    <a:solidFill>
                      <a:schemeClr val="accent1">
                        <a:lumMod val="50000"/>
                      </a:schemeClr>
                    </a:solidFill>
                  </a:endParaRPr>
                </a:p>
              </p:txBody>
            </p:sp>
          </mc:Choice>
          <mc:Fallback xmlns="">
            <p:sp>
              <p:nvSpPr>
                <p:cNvPr id="12" name="文本框 11">
                  <a:extLst>
                    <a:ext uri="{FF2B5EF4-FFF2-40B4-BE49-F238E27FC236}">
                      <a16:creationId xmlns:a16="http://schemas.microsoft.com/office/drawing/2014/main" id="{CEF2DDDE-EBE7-4B46-91C1-4D795CF311EE}"/>
                    </a:ext>
                  </a:extLst>
                </p:cNvPr>
                <p:cNvSpPr txBox="1">
                  <a:spLocks noRot="1" noChangeAspect="1" noMove="1" noResize="1" noEditPoints="1" noAdjustHandles="1" noChangeArrowheads="1" noChangeShapeType="1" noTextEdit="1"/>
                </p:cNvSpPr>
                <p:nvPr/>
              </p:nvSpPr>
              <p:spPr>
                <a:xfrm>
                  <a:off x="6729662" y="3069072"/>
                  <a:ext cx="192360" cy="184666"/>
                </a:xfrm>
                <a:prstGeom prst="rect">
                  <a:avLst/>
                </a:prstGeom>
                <a:blipFill>
                  <a:blip r:embed="rId4"/>
                  <a:stretch>
                    <a:fillRect l="-16129" r="-2258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980A96D1-3B40-4EDB-8D48-C5739BD52D37}"/>
                    </a:ext>
                  </a:extLst>
                </p:cNvPr>
                <p:cNvSpPr txBox="1"/>
                <p:nvPr/>
              </p:nvSpPr>
              <p:spPr>
                <a:xfrm>
                  <a:off x="6729662" y="2861932"/>
                  <a:ext cx="19236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solidFill>
                            <a:latin typeface="Cambria Math" panose="02040503050406030204" pitchFamily="18" charset="0"/>
                          </a:rPr>
                          <m:t>2</m:t>
                        </m:r>
                        <m:r>
                          <m:rPr>
                            <m:sty m:val="p"/>
                          </m:rPr>
                          <a:rPr lang="en-US" altLang="zh-CN" sz="1200" b="0" i="0" smtClean="0">
                            <a:solidFill>
                              <a:schemeClr val="accent1"/>
                            </a:solidFill>
                            <a:latin typeface="Cambria Math" panose="02040503050406030204" pitchFamily="18" charset="0"/>
                          </a:rPr>
                          <m:t>s</m:t>
                        </m:r>
                      </m:oMath>
                    </m:oMathPara>
                  </a14:m>
                  <a:endParaRPr lang="zh-CN" altLang="en-US" sz="1200" dirty="0">
                    <a:solidFill>
                      <a:schemeClr val="accent1"/>
                    </a:solidFill>
                  </a:endParaRPr>
                </a:p>
              </p:txBody>
            </p:sp>
          </mc:Choice>
          <mc:Fallback xmlns="">
            <p:sp>
              <p:nvSpPr>
                <p:cNvPr id="36" name="文本框 35">
                  <a:extLst>
                    <a:ext uri="{FF2B5EF4-FFF2-40B4-BE49-F238E27FC236}">
                      <a16:creationId xmlns:a16="http://schemas.microsoft.com/office/drawing/2014/main" id="{980A96D1-3B40-4EDB-8D48-C5739BD52D37}"/>
                    </a:ext>
                  </a:extLst>
                </p:cNvPr>
                <p:cNvSpPr txBox="1">
                  <a:spLocks noRot="1" noChangeAspect="1" noMove="1" noResize="1" noEditPoints="1" noAdjustHandles="1" noChangeArrowheads="1" noChangeShapeType="1" noTextEdit="1"/>
                </p:cNvSpPr>
                <p:nvPr/>
              </p:nvSpPr>
              <p:spPr>
                <a:xfrm>
                  <a:off x="6729662" y="2861932"/>
                  <a:ext cx="192360" cy="184666"/>
                </a:xfrm>
                <a:prstGeom prst="rect">
                  <a:avLst/>
                </a:prstGeom>
                <a:blipFill>
                  <a:blip r:embed="rId5"/>
                  <a:stretch>
                    <a:fillRect l="-16129" r="-2258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72EC9E0-B630-4022-B561-A40B19D22146}"/>
                    </a:ext>
                  </a:extLst>
                </p:cNvPr>
                <p:cNvSpPr txBox="1"/>
                <p:nvPr/>
              </p:nvSpPr>
              <p:spPr>
                <a:xfrm>
                  <a:off x="6729662" y="2673255"/>
                  <a:ext cx="21159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solidFill>
                            <a:latin typeface="Cambria Math" panose="02040503050406030204" pitchFamily="18" charset="0"/>
                          </a:rPr>
                          <m:t>2</m:t>
                        </m:r>
                        <m:r>
                          <m:rPr>
                            <m:sty m:val="p"/>
                          </m:rPr>
                          <a:rPr lang="en-US" altLang="zh-CN" sz="1200" b="0" i="0" smtClean="0">
                            <a:solidFill>
                              <a:schemeClr val="accent1"/>
                            </a:solidFill>
                            <a:latin typeface="Cambria Math" panose="02040503050406030204" pitchFamily="18" charset="0"/>
                          </a:rPr>
                          <m:t>p</m:t>
                        </m:r>
                      </m:oMath>
                    </m:oMathPara>
                  </a14:m>
                  <a:endParaRPr lang="zh-CN" altLang="en-US" sz="1200" dirty="0">
                    <a:solidFill>
                      <a:schemeClr val="accent1"/>
                    </a:solidFill>
                  </a:endParaRPr>
                </a:p>
              </p:txBody>
            </p:sp>
          </mc:Choice>
          <mc:Fallback xmlns="">
            <p:sp>
              <p:nvSpPr>
                <p:cNvPr id="37" name="文本框 36">
                  <a:extLst>
                    <a:ext uri="{FF2B5EF4-FFF2-40B4-BE49-F238E27FC236}">
                      <a16:creationId xmlns:a16="http://schemas.microsoft.com/office/drawing/2014/main" id="{B72EC9E0-B630-4022-B561-A40B19D22146}"/>
                    </a:ext>
                  </a:extLst>
                </p:cNvPr>
                <p:cNvSpPr txBox="1">
                  <a:spLocks noRot="1" noChangeAspect="1" noMove="1" noResize="1" noEditPoints="1" noAdjustHandles="1" noChangeArrowheads="1" noChangeShapeType="1" noTextEdit="1"/>
                </p:cNvSpPr>
                <p:nvPr/>
              </p:nvSpPr>
              <p:spPr>
                <a:xfrm>
                  <a:off x="6729662" y="2673255"/>
                  <a:ext cx="211596" cy="184666"/>
                </a:xfrm>
                <a:prstGeom prst="rect">
                  <a:avLst/>
                </a:prstGeom>
                <a:blipFill>
                  <a:blip r:embed="rId6"/>
                  <a:stretch>
                    <a:fillRect l="-22857" r="-22857"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439A66E8-7427-4C0E-9E60-5F41F91746AF}"/>
                    </a:ext>
                  </a:extLst>
                </p:cNvPr>
                <p:cNvSpPr txBox="1"/>
                <p:nvPr/>
              </p:nvSpPr>
              <p:spPr>
                <a:xfrm>
                  <a:off x="6729662" y="2466115"/>
                  <a:ext cx="21159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60000"/>
                                <a:lumOff val="40000"/>
                              </a:schemeClr>
                            </a:solidFill>
                            <a:latin typeface="Cambria Math" panose="02040503050406030204" pitchFamily="18" charset="0"/>
                          </a:rPr>
                          <m:t>3</m:t>
                        </m:r>
                        <m:r>
                          <m:rPr>
                            <m:sty m:val="p"/>
                          </m:rPr>
                          <a:rPr lang="en-US" altLang="zh-CN" sz="1200" b="0" i="0" smtClean="0">
                            <a:solidFill>
                              <a:schemeClr val="accent1">
                                <a:lumMod val="60000"/>
                                <a:lumOff val="40000"/>
                              </a:schemeClr>
                            </a:solidFill>
                            <a:latin typeface="Cambria Math" panose="02040503050406030204" pitchFamily="18" charset="0"/>
                          </a:rPr>
                          <m:t>s</m:t>
                        </m:r>
                      </m:oMath>
                    </m:oMathPara>
                  </a14:m>
                  <a:endParaRPr lang="zh-CN" altLang="en-US" sz="1200" dirty="0">
                    <a:solidFill>
                      <a:schemeClr val="accent1">
                        <a:lumMod val="60000"/>
                        <a:lumOff val="40000"/>
                      </a:schemeClr>
                    </a:solidFill>
                  </a:endParaRPr>
                </a:p>
              </p:txBody>
            </p:sp>
          </mc:Choice>
          <mc:Fallback xmlns="">
            <p:sp>
              <p:nvSpPr>
                <p:cNvPr id="38" name="文本框 37">
                  <a:extLst>
                    <a:ext uri="{FF2B5EF4-FFF2-40B4-BE49-F238E27FC236}">
                      <a16:creationId xmlns:a16="http://schemas.microsoft.com/office/drawing/2014/main" id="{439A66E8-7427-4C0E-9E60-5F41F91746AF}"/>
                    </a:ext>
                  </a:extLst>
                </p:cNvPr>
                <p:cNvSpPr txBox="1">
                  <a:spLocks noRot="1" noChangeAspect="1" noMove="1" noResize="1" noEditPoints="1" noAdjustHandles="1" noChangeArrowheads="1" noChangeShapeType="1" noTextEdit="1"/>
                </p:cNvSpPr>
                <p:nvPr/>
              </p:nvSpPr>
              <p:spPr>
                <a:xfrm>
                  <a:off x="6729662" y="2466115"/>
                  <a:ext cx="211596" cy="184666"/>
                </a:xfrm>
                <a:prstGeom prst="rect">
                  <a:avLst/>
                </a:prstGeom>
                <a:blipFill>
                  <a:blip r:embed="rId7"/>
                  <a:stretch>
                    <a:fillRect l="-11429" r="-1142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D34344D-58A1-449F-AE9F-F325C984A043}"/>
                    </a:ext>
                  </a:extLst>
                </p:cNvPr>
                <p:cNvSpPr txBox="1"/>
                <p:nvPr/>
              </p:nvSpPr>
              <p:spPr>
                <a:xfrm>
                  <a:off x="6729662" y="2293595"/>
                  <a:ext cx="21159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60000"/>
                                <a:lumOff val="40000"/>
                              </a:schemeClr>
                            </a:solidFill>
                            <a:latin typeface="Cambria Math" panose="02040503050406030204" pitchFamily="18" charset="0"/>
                          </a:rPr>
                          <m:t>3</m:t>
                        </m:r>
                        <m:r>
                          <m:rPr>
                            <m:sty m:val="p"/>
                          </m:rPr>
                          <a:rPr lang="en-US" altLang="zh-CN" sz="1200" b="0" i="0" smtClean="0">
                            <a:solidFill>
                              <a:schemeClr val="accent1">
                                <a:lumMod val="60000"/>
                                <a:lumOff val="40000"/>
                              </a:schemeClr>
                            </a:solidFill>
                            <a:latin typeface="Cambria Math" panose="02040503050406030204" pitchFamily="18" charset="0"/>
                          </a:rPr>
                          <m:t>p</m:t>
                        </m:r>
                      </m:oMath>
                    </m:oMathPara>
                  </a14:m>
                  <a:endParaRPr lang="zh-CN" altLang="en-US" sz="1200" dirty="0">
                    <a:solidFill>
                      <a:schemeClr val="accent1">
                        <a:lumMod val="60000"/>
                        <a:lumOff val="40000"/>
                      </a:schemeClr>
                    </a:solidFill>
                  </a:endParaRPr>
                </a:p>
              </p:txBody>
            </p:sp>
          </mc:Choice>
          <mc:Fallback xmlns="">
            <p:sp>
              <p:nvSpPr>
                <p:cNvPr id="39" name="文本框 38">
                  <a:extLst>
                    <a:ext uri="{FF2B5EF4-FFF2-40B4-BE49-F238E27FC236}">
                      <a16:creationId xmlns:a16="http://schemas.microsoft.com/office/drawing/2014/main" id="{4D34344D-58A1-449F-AE9F-F325C984A043}"/>
                    </a:ext>
                  </a:extLst>
                </p:cNvPr>
                <p:cNvSpPr txBox="1">
                  <a:spLocks noRot="1" noChangeAspect="1" noMove="1" noResize="1" noEditPoints="1" noAdjustHandles="1" noChangeArrowheads="1" noChangeShapeType="1" noTextEdit="1"/>
                </p:cNvSpPr>
                <p:nvPr/>
              </p:nvSpPr>
              <p:spPr>
                <a:xfrm>
                  <a:off x="6729662" y="2293595"/>
                  <a:ext cx="211596" cy="184666"/>
                </a:xfrm>
                <a:prstGeom prst="rect">
                  <a:avLst/>
                </a:prstGeom>
                <a:blipFill>
                  <a:blip r:embed="rId8"/>
                  <a:stretch>
                    <a:fillRect l="-22857" r="-22857" b="-29032"/>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207D258C-4858-4445-9096-248A3414C95E}"/>
                </a:ext>
              </a:extLst>
            </p:cNvPr>
            <p:cNvGrpSpPr/>
            <p:nvPr/>
          </p:nvGrpSpPr>
          <p:grpSpPr>
            <a:xfrm>
              <a:off x="7000030" y="3310196"/>
              <a:ext cx="798157" cy="215444"/>
              <a:chOff x="7000030" y="3310196"/>
              <a:chExt cx="798157" cy="215444"/>
            </a:xfrm>
          </p:grpSpPr>
          <p:grpSp>
            <p:nvGrpSpPr>
              <p:cNvPr id="9" name="组合 8">
                <a:extLst>
                  <a:ext uri="{FF2B5EF4-FFF2-40B4-BE49-F238E27FC236}">
                    <a16:creationId xmlns:a16="http://schemas.microsoft.com/office/drawing/2014/main" id="{EE91300E-DEF2-4C45-BD60-96426FF69220}"/>
                  </a:ext>
                </a:extLst>
              </p:cNvPr>
              <p:cNvGrpSpPr/>
              <p:nvPr/>
            </p:nvGrpSpPr>
            <p:grpSpPr>
              <a:xfrm>
                <a:off x="7000030" y="3310196"/>
                <a:ext cx="342904" cy="215444"/>
                <a:chOff x="7409429" y="3407427"/>
                <a:chExt cx="620435" cy="389815"/>
              </a:xfrm>
            </p:grpSpPr>
            <p:sp>
              <p:nvSpPr>
                <p:cNvPr id="7" name="椭圆 6">
                  <a:extLst>
                    <a:ext uri="{FF2B5EF4-FFF2-40B4-BE49-F238E27FC236}">
                      <a16:creationId xmlns:a16="http://schemas.microsoft.com/office/drawing/2014/main" id="{313D75C8-39E0-406C-A7C2-E67FFEE8BC5F}"/>
                    </a:ext>
                  </a:extLst>
                </p:cNvPr>
                <p:cNvSpPr/>
                <p:nvPr/>
              </p:nvSpPr>
              <p:spPr>
                <a:xfrm>
                  <a:off x="7546312" y="3429000"/>
                  <a:ext cx="346669" cy="3466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dirty="0"/>
                </a:p>
              </p:txBody>
            </p:sp>
            <p:sp>
              <p:nvSpPr>
                <p:cNvPr id="8" name="文本框 7">
                  <a:extLst>
                    <a:ext uri="{FF2B5EF4-FFF2-40B4-BE49-F238E27FC236}">
                      <a16:creationId xmlns:a16="http://schemas.microsoft.com/office/drawing/2014/main" id="{96303ACC-23F1-4DFC-BEE3-B7F3655E059B}"/>
                    </a:ext>
                  </a:extLst>
                </p:cNvPr>
                <p:cNvSpPr txBox="1"/>
                <p:nvPr/>
              </p:nvSpPr>
              <p:spPr>
                <a:xfrm>
                  <a:off x="7409429" y="3407427"/>
                  <a:ext cx="620435" cy="389815"/>
                </a:xfrm>
                <a:prstGeom prst="rect">
                  <a:avLst/>
                </a:prstGeom>
                <a:noFill/>
              </p:spPr>
              <p:txBody>
                <a:bodyPr wrap="square" rtlCol="0">
                  <a:spAutoFit/>
                </a:bodyPr>
                <a:lstStyle/>
                <a:p>
                  <a:pPr algn="ctr"/>
                  <a:r>
                    <a:rPr lang="en-US" altLang="zh-CN" sz="800" dirty="0">
                      <a:solidFill>
                        <a:schemeClr val="bg1"/>
                      </a:solidFill>
                    </a:rPr>
                    <a:t>Al</a:t>
                  </a:r>
                  <a:endParaRPr lang="zh-CN" altLang="en-US" sz="800" dirty="0">
                    <a:solidFill>
                      <a:schemeClr val="bg1"/>
                    </a:solidFill>
                  </a:endParaRPr>
                </a:p>
              </p:txBody>
            </p:sp>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46DC918-5419-4A2A-B844-4D6C77F6C220}"/>
                      </a:ext>
                    </a:extLst>
                  </p:cNvPr>
                  <p:cNvSpPr txBox="1"/>
                  <p:nvPr/>
                </p:nvSpPr>
                <p:spPr>
                  <a:xfrm>
                    <a:off x="7342934" y="3322119"/>
                    <a:ext cx="45525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(+13)</m:t>
                          </m:r>
                        </m:oMath>
                      </m:oMathPara>
                    </a14:m>
                    <a:endParaRPr lang="zh-CN" altLang="en-US" sz="1200" dirty="0"/>
                  </a:p>
                </p:txBody>
              </p:sp>
            </mc:Choice>
            <mc:Fallback xmlns="">
              <p:sp>
                <p:nvSpPr>
                  <p:cNvPr id="13" name="文本框 12">
                    <a:extLst>
                      <a:ext uri="{FF2B5EF4-FFF2-40B4-BE49-F238E27FC236}">
                        <a16:creationId xmlns:a16="http://schemas.microsoft.com/office/drawing/2014/main" id="{646DC918-5419-4A2A-B844-4D6C77F6C220}"/>
                      </a:ext>
                    </a:extLst>
                  </p:cNvPr>
                  <p:cNvSpPr txBox="1">
                    <a:spLocks noRot="1" noChangeAspect="1" noMove="1" noResize="1" noEditPoints="1" noAdjustHandles="1" noChangeArrowheads="1" noChangeShapeType="1" noTextEdit="1"/>
                  </p:cNvSpPr>
                  <p:nvPr/>
                </p:nvSpPr>
                <p:spPr>
                  <a:xfrm>
                    <a:off x="7342934" y="3322119"/>
                    <a:ext cx="455253" cy="184666"/>
                  </a:xfrm>
                  <a:prstGeom prst="rect">
                    <a:avLst/>
                  </a:prstGeom>
                  <a:blipFill>
                    <a:blip r:embed="rId9"/>
                    <a:stretch>
                      <a:fillRect l="-12162" t="-3333" r="-12162" b="-40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2" name="Oval 28">
                  <a:extLst>
                    <a:ext uri="{FF2B5EF4-FFF2-40B4-BE49-F238E27FC236}">
                      <a16:creationId xmlns:a16="http://schemas.microsoft.com/office/drawing/2014/main" id="{2F9F1580-E12D-4A1D-8E63-0EA0D16A7597}"/>
                    </a:ext>
                  </a:extLst>
                </p:cNvPr>
                <p:cNvSpPr>
                  <a:spLocks noChangeArrowheads="1"/>
                </p:cNvSpPr>
                <p:nvPr/>
              </p:nvSpPr>
              <p:spPr bwMode="auto">
                <a:xfrm>
                  <a:off x="7075683" y="3096836"/>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42" name="Oval 28">
                  <a:extLst>
                    <a:ext uri="{FF2B5EF4-FFF2-40B4-BE49-F238E27FC236}">
                      <a16:creationId xmlns:a16="http://schemas.microsoft.com/office/drawing/2014/main" id="{2F9F1580-E12D-4A1D-8E63-0EA0D16A7597}"/>
                    </a:ext>
                  </a:extLst>
                </p:cNvPr>
                <p:cNvSpPr>
                  <a:spLocks noRot="1" noChangeAspect="1" noMove="1" noResize="1" noEditPoints="1" noAdjustHandles="1" noChangeArrowheads="1" noChangeShapeType="1" noTextEdit="1"/>
                </p:cNvSpPr>
                <p:nvPr/>
              </p:nvSpPr>
              <p:spPr bwMode="auto">
                <a:xfrm>
                  <a:off x="7075683" y="3096836"/>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Oval 28">
                  <a:extLst>
                    <a:ext uri="{FF2B5EF4-FFF2-40B4-BE49-F238E27FC236}">
                      <a16:creationId xmlns:a16="http://schemas.microsoft.com/office/drawing/2014/main" id="{FC4C5542-3A79-4EA4-B794-FA4F96AFA2D5}"/>
                    </a:ext>
                  </a:extLst>
                </p:cNvPr>
                <p:cNvSpPr>
                  <a:spLocks noChangeArrowheads="1"/>
                </p:cNvSpPr>
                <p:nvPr/>
              </p:nvSpPr>
              <p:spPr bwMode="auto">
                <a:xfrm>
                  <a:off x="7229344" y="3090835"/>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43" name="Oval 28">
                  <a:extLst>
                    <a:ext uri="{FF2B5EF4-FFF2-40B4-BE49-F238E27FC236}">
                      <a16:creationId xmlns:a16="http://schemas.microsoft.com/office/drawing/2014/main" id="{FC4C5542-3A79-4EA4-B794-FA4F96AFA2D5}"/>
                    </a:ext>
                  </a:extLst>
                </p:cNvPr>
                <p:cNvSpPr>
                  <a:spLocks noRot="1" noChangeAspect="1" noMove="1" noResize="1" noEditPoints="1" noAdjustHandles="1" noChangeArrowheads="1" noChangeShapeType="1" noTextEdit="1"/>
                </p:cNvSpPr>
                <p:nvPr/>
              </p:nvSpPr>
              <p:spPr bwMode="auto">
                <a:xfrm>
                  <a:off x="7229344" y="3090835"/>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Oval 28">
                  <a:extLst>
                    <a:ext uri="{FF2B5EF4-FFF2-40B4-BE49-F238E27FC236}">
                      <a16:creationId xmlns:a16="http://schemas.microsoft.com/office/drawing/2014/main" id="{426B94CD-2815-4D80-8094-9CEB674A7ECE}"/>
                    </a:ext>
                  </a:extLst>
                </p:cNvPr>
                <p:cNvSpPr>
                  <a:spLocks noChangeArrowheads="1"/>
                </p:cNvSpPr>
                <p:nvPr/>
              </p:nvSpPr>
              <p:spPr bwMode="auto">
                <a:xfrm>
                  <a:off x="7075682" y="288734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49" name="Oval 28">
                  <a:extLst>
                    <a:ext uri="{FF2B5EF4-FFF2-40B4-BE49-F238E27FC236}">
                      <a16:creationId xmlns:a16="http://schemas.microsoft.com/office/drawing/2014/main" id="{426B94CD-2815-4D80-8094-9CEB674A7ECE}"/>
                    </a:ext>
                  </a:extLst>
                </p:cNvPr>
                <p:cNvSpPr>
                  <a:spLocks noRot="1" noChangeAspect="1" noMove="1" noResize="1" noEditPoints="1" noAdjustHandles="1" noChangeArrowheads="1" noChangeShapeType="1" noTextEdit="1"/>
                </p:cNvSpPr>
                <p:nvPr/>
              </p:nvSpPr>
              <p:spPr bwMode="auto">
                <a:xfrm>
                  <a:off x="7075682" y="288734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Oval 28">
                  <a:extLst>
                    <a:ext uri="{FF2B5EF4-FFF2-40B4-BE49-F238E27FC236}">
                      <a16:creationId xmlns:a16="http://schemas.microsoft.com/office/drawing/2014/main" id="{16E6136E-6162-4357-8EA2-3B3ADC49C9EB}"/>
                    </a:ext>
                  </a:extLst>
                </p:cNvPr>
                <p:cNvSpPr>
                  <a:spLocks noChangeArrowheads="1"/>
                </p:cNvSpPr>
                <p:nvPr/>
              </p:nvSpPr>
              <p:spPr bwMode="auto">
                <a:xfrm>
                  <a:off x="7229344" y="288734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50" name="Oval 28">
                  <a:extLst>
                    <a:ext uri="{FF2B5EF4-FFF2-40B4-BE49-F238E27FC236}">
                      <a16:creationId xmlns:a16="http://schemas.microsoft.com/office/drawing/2014/main" id="{16E6136E-6162-4357-8EA2-3B3ADC49C9EB}"/>
                    </a:ext>
                  </a:extLst>
                </p:cNvPr>
                <p:cNvSpPr>
                  <a:spLocks noRot="1" noChangeAspect="1" noMove="1" noResize="1" noEditPoints="1" noAdjustHandles="1" noChangeArrowheads="1" noChangeShapeType="1" noTextEdit="1"/>
                </p:cNvSpPr>
                <p:nvPr/>
              </p:nvSpPr>
              <p:spPr bwMode="auto">
                <a:xfrm>
                  <a:off x="7229344" y="288734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Oval 28">
                  <a:extLst>
                    <a:ext uri="{FF2B5EF4-FFF2-40B4-BE49-F238E27FC236}">
                      <a16:creationId xmlns:a16="http://schemas.microsoft.com/office/drawing/2014/main" id="{582AD605-86E5-40F4-BB25-4A2337471C53}"/>
                    </a:ext>
                  </a:extLst>
                </p:cNvPr>
                <p:cNvSpPr>
                  <a:spLocks noChangeArrowheads="1"/>
                </p:cNvSpPr>
                <p:nvPr/>
              </p:nvSpPr>
              <p:spPr bwMode="auto">
                <a:xfrm>
                  <a:off x="7081017" y="272011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52" name="Oval 28">
                  <a:extLst>
                    <a:ext uri="{FF2B5EF4-FFF2-40B4-BE49-F238E27FC236}">
                      <a16:creationId xmlns:a16="http://schemas.microsoft.com/office/drawing/2014/main" id="{582AD605-86E5-40F4-BB25-4A2337471C53}"/>
                    </a:ext>
                  </a:extLst>
                </p:cNvPr>
                <p:cNvSpPr>
                  <a:spLocks noRot="1" noChangeAspect="1" noMove="1" noResize="1" noEditPoints="1" noAdjustHandles="1" noChangeArrowheads="1" noChangeShapeType="1" noTextEdit="1"/>
                </p:cNvSpPr>
                <p:nvPr/>
              </p:nvSpPr>
              <p:spPr bwMode="auto">
                <a:xfrm>
                  <a:off x="7081017" y="2720110"/>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Oval 28">
                  <a:extLst>
                    <a:ext uri="{FF2B5EF4-FFF2-40B4-BE49-F238E27FC236}">
                      <a16:creationId xmlns:a16="http://schemas.microsoft.com/office/drawing/2014/main" id="{CDCBB40C-0C3E-4047-9A1F-D8852459A79A}"/>
                    </a:ext>
                  </a:extLst>
                </p:cNvPr>
                <p:cNvSpPr>
                  <a:spLocks noChangeArrowheads="1"/>
                </p:cNvSpPr>
                <p:nvPr/>
              </p:nvSpPr>
              <p:spPr bwMode="auto">
                <a:xfrm>
                  <a:off x="7231669" y="271609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53" name="Oval 28">
                  <a:extLst>
                    <a:ext uri="{FF2B5EF4-FFF2-40B4-BE49-F238E27FC236}">
                      <a16:creationId xmlns:a16="http://schemas.microsoft.com/office/drawing/2014/main" id="{CDCBB40C-0C3E-4047-9A1F-D8852459A79A}"/>
                    </a:ext>
                  </a:extLst>
                </p:cNvPr>
                <p:cNvSpPr>
                  <a:spLocks noRot="1" noChangeAspect="1" noMove="1" noResize="1" noEditPoints="1" noAdjustHandles="1" noChangeArrowheads="1" noChangeShapeType="1" noTextEdit="1"/>
                </p:cNvSpPr>
                <p:nvPr/>
              </p:nvSpPr>
              <p:spPr bwMode="auto">
                <a:xfrm>
                  <a:off x="7231669" y="2716093"/>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Oval 28">
                  <a:extLst>
                    <a:ext uri="{FF2B5EF4-FFF2-40B4-BE49-F238E27FC236}">
                      <a16:creationId xmlns:a16="http://schemas.microsoft.com/office/drawing/2014/main" id="{2074014E-F25D-478A-A58F-9E081C38E50F}"/>
                    </a:ext>
                  </a:extLst>
                </p:cNvPr>
                <p:cNvSpPr>
                  <a:spLocks noChangeArrowheads="1"/>
                </p:cNvSpPr>
                <p:nvPr/>
              </p:nvSpPr>
              <p:spPr bwMode="auto">
                <a:xfrm>
                  <a:off x="7382321"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58" name="Oval 28">
                  <a:extLst>
                    <a:ext uri="{FF2B5EF4-FFF2-40B4-BE49-F238E27FC236}">
                      <a16:creationId xmlns:a16="http://schemas.microsoft.com/office/drawing/2014/main" id="{2074014E-F25D-478A-A58F-9E081C38E50F}"/>
                    </a:ext>
                  </a:extLst>
                </p:cNvPr>
                <p:cNvSpPr>
                  <a:spLocks noRot="1" noChangeAspect="1" noMove="1" noResize="1" noEditPoints="1" noAdjustHandles="1" noChangeArrowheads="1" noChangeShapeType="1" noTextEdit="1"/>
                </p:cNvSpPr>
                <p:nvPr/>
              </p:nvSpPr>
              <p:spPr bwMode="auto">
                <a:xfrm>
                  <a:off x="7382321" y="271609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Oval 28">
                  <a:extLst>
                    <a:ext uri="{FF2B5EF4-FFF2-40B4-BE49-F238E27FC236}">
                      <a16:creationId xmlns:a16="http://schemas.microsoft.com/office/drawing/2014/main" id="{52E1FD1F-D9A2-4D4C-8F7B-7B088C18F75F}"/>
                    </a:ext>
                  </a:extLst>
                </p:cNvPr>
                <p:cNvSpPr>
                  <a:spLocks noChangeArrowheads="1"/>
                </p:cNvSpPr>
                <p:nvPr/>
              </p:nvSpPr>
              <p:spPr bwMode="auto">
                <a:xfrm>
                  <a:off x="7522080"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59" name="Oval 28">
                  <a:extLst>
                    <a:ext uri="{FF2B5EF4-FFF2-40B4-BE49-F238E27FC236}">
                      <a16:creationId xmlns:a16="http://schemas.microsoft.com/office/drawing/2014/main" id="{52E1FD1F-D9A2-4D4C-8F7B-7B088C18F75F}"/>
                    </a:ext>
                  </a:extLst>
                </p:cNvPr>
                <p:cNvSpPr>
                  <a:spLocks noRot="1" noChangeAspect="1" noMove="1" noResize="1" noEditPoints="1" noAdjustHandles="1" noChangeArrowheads="1" noChangeShapeType="1" noTextEdit="1"/>
                </p:cNvSpPr>
                <p:nvPr/>
              </p:nvSpPr>
              <p:spPr bwMode="auto">
                <a:xfrm>
                  <a:off x="7522080" y="271609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Oval 28">
                  <a:extLst>
                    <a:ext uri="{FF2B5EF4-FFF2-40B4-BE49-F238E27FC236}">
                      <a16:creationId xmlns:a16="http://schemas.microsoft.com/office/drawing/2014/main" id="{60C582C4-DBB5-494D-9515-A8850A7512CD}"/>
                    </a:ext>
                  </a:extLst>
                </p:cNvPr>
                <p:cNvSpPr>
                  <a:spLocks noChangeArrowheads="1"/>
                </p:cNvSpPr>
                <p:nvPr/>
              </p:nvSpPr>
              <p:spPr bwMode="auto">
                <a:xfrm>
                  <a:off x="7663382"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60" name="Oval 28">
                  <a:extLst>
                    <a:ext uri="{FF2B5EF4-FFF2-40B4-BE49-F238E27FC236}">
                      <a16:creationId xmlns:a16="http://schemas.microsoft.com/office/drawing/2014/main" id="{60C582C4-DBB5-494D-9515-A8850A7512CD}"/>
                    </a:ext>
                  </a:extLst>
                </p:cNvPr>
                <p:cNvSpPr>
                  <a:spLocks noRot="1" noChangeAspect="1" noMove="1" noResize="1" noEditPoints="1" noAdjustHandles="1" noChangeArrowheads="1" noChangeShapeType="1" noTextEdit="1"/>
                </p:cNvSpPr>
                <p:nvPr/>
              </p:nvSpPr>
              <p:spPr bwMode="auto">
                <a:xfrm>
                  <a:off x="7663382" y="271609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Oval 28">
                  <a:extLst>
                    <a:ext uri="{FF2B5EF4-FFF2-40B4-BE49-F238E27FC236}">
                      <a16:creationId xmlns:a16="http://schemas.microsoft.com/office/drawing/2014/main" id="{399FD04F-7360-4940-A7FC-67DDF9C025D9}"/>
                    </a:ext>
                  </a:extLst>
                </p:cNvPr>
                <p:cNvSpPr>
                  <a:spLocks noChangeArrowheads="1"/>
                </p:cNvSpPr>
                <p:nvPr/>
              </p:nvSpPr>
              <p:spPr bwMode="auto">
                <a:xfrm>
                  <a:off x="7801869" y="271149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61" name="Oval 28">
                  <a:extLst>
                    <a:ext uri="{FF2B5EF4-FFF2-40B4-BE49-F238E27FC236}">
                      <a16:creationId xmlns:a16="http://schemas.microsoft.com/office/drawing/2014/main" id="{399FD04F-7360-4940-A7FC-67DDF9C025D9}"/>
                    </a:ext>
                  </a:extLst>
                </p:cNvPr>
                <p:cNvSpPr>
                  <a:spLocks noRot="1" noChangeAspect="1" noMove="1" noResize="1" noEditPoints="1" noAdjustHandles="1" noChangeArrowheads="1" noChangeShapeType="1" noTextEdit="1"/>
                </p:cNvSpPr>
                <p:nvPr/>
              </p:nvSpPr>
              <p:spPr bwMode="auto">
                <a:xfrm>
                  <a:off x="7801869" y="2711493"/>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Oval 28">
                  <a:extLst>
                    <a:ext uri="{FF2B5EF4-FFF2-40B4-BE49-F238E27FC236}">
                      <a16:creationId xmlns:a16="http://schemas.microsoft.com/office/drawing/2014/main" id="{0BA8E5C6-47D2-42D9-AD36-A7D314061823}"/>
                    </a:ext>
                  </a:extLst>
                </p:cNvPr>
                <p:cNvSpPr>
                  <a:spLocks noChangeArrowheads="1"/>
                </p:cNvSpPr>
                <p:nvPr/>
              </p:nvSpPr>
              <p:spPr bwMode="auto">
                <a:xfrm>
                  <a:off x="7075682" y="24960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62" name="Oval 28">
                  <a:extLst>
                    <a:ext uri="{FF2B5EF4-FFF2-40B4-BE49-F238E27FC236}">
                      <a16:creationId xmlns:a16="http://schemas.microsoft.com/office/drawing/2014/main" id="{0BA8E5C6-47D2-42D9-AD36-A7D314061823}"/>
                    </a:ext>
                  </a:extLst>
                </p:cNvPr>
                <p:cNvSpPr>
                  <a:spLocks noRot="1" noChangeAspect="1" noMove="1" noResize="1" noEditPoints="1" noAdjustHandles="1" noChangeArrowheads="1" noChangeShapeType="1" noTextEdit="1"/>
                </p:cNvSpPr>
                <p:nvPr/>
              </p:nvSpPr>
              <p:spPr bwMode="auto">
                <a:xfrm>
                  <a:off x="7075682" y="2496022"/>
                  <a:ext cx="129137" cy="129137"/>
                </a:xfrm>
                <a:prstGeom prst="ellipse">
                  <a:avLst/>
                </a:prstGeom>
                <a:blipFill>
                  <a:blip r:embed="rId12"/>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Oval 28">
                  <a:extLst>
                    <a:ext uri="{FF2B5EF4-FFF2-40B4-BE49-F238E27FC236}">
                      <a16:creationId xmlns:a16="http://schemas.microsoft.com/office/drawing/2014/main" id="{ACDEFB54-85B4-412A-9F8B-7C77108EC0AC}"/>
                    </a:ext>
                  </a:extLst>
                </p:cNvPr>
                <p:cNvSpPr>
                  <a:spLocks noChangeArrowheads="1"/>
                </p:cNvSpPr>
                <p:nvPr/>
              </p:nvSpPr>
              <p:spPr bwMode="auto">
                <a:xfrm>
                  <a:off x="7229344" y="24960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63" name="Oval 28">
                  <a:extLst>
                    <a:ext uri="{FF2B5EF4-FFF2-40B4-BE49-F238E27FC236}">
                      <a16:creationId xmlns:a16="http://schemas.microsoft.com/office/drawing/2014/main" id="{ACDEFB54-85B4-412A-9F8B-7C77108EC0AC}"/>
                    </a:ext>
                  </a:extLst>
                </p:cNvPr>
                <p:cNvSpPr>
                  <a:spLocks noRot="1" noChangeAspect="1" noMove="1" noResize="1" noEditPoints="1" noAdjustHandles="1" noChangeArrowheads="1" noChangeShapeType="1" noTextEdit="1"/>
                </p:cNvSpPr>
                <p:nvPr/>
              </p:nvSpPr>
              <p:spPr bwMode="auto">
                <a:xfrm>
                  <a:off x="7229344" y="2496022"/>
                  <a:ext cx="129137" cy="129137"/>
                </a:xfrm>
                <a:prstGeom prst="ellipse">
                  <a:avLst/>
                </a:prstGeom>
                <a:blipFill>
                  <a:blip r:embed="rId12"/>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Oval 28">
                  <a:extLst>
                    <a:ext uri="{FF2B5EF4-FFF2-40B4-BE49-F238E27FC236}">
                      <a16:creationId xmlns:a16="http://schemas.microsoft.com/office/drawing/2014/main" id="{EE9191DF-3DF4-4140-82C8-427D283C1BA0}"/>
                    </a:ext>
                  </a:extLst>
                </p:cNvPr>
                <p:cNvSpPr>
                  <a:spLocks noChangeArrowheads="1"/>
                </p:cNvSpPr>
                <p:nvPr/>
              </p:nvSpPr>
              <p:spPr bwMode="auto">
                <a:xfrm>
                  <a:off x="7081017" y="233383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64" name="Oval 28">
                  <a:extLst>
                    <a:ext uri="{FF2B5EF4-FFF2-40B4-BE49-F238E27FC236}">
                      <a16:creationId xmlns:a16="http://schemas.microsoft.com/office/drawing/2014/main" id="{EE9191DF-3DF4-4140-82C8-427D283C1BA0}"/>
                    </a:ext>
                  </a:extLst>
                </p:cNvPr>
                <p:cNvSpPr>
                  <a:spLocks noRot="1" noChangeAspect="1" noMove="1" noResize="1" noEditPoints="1" noAdjustHandles="1" noChangeArrowheads="1" noChangeShapeType="1" noTextEdit="1"/>
                </p:cNvSpPr>
                <p:nvPr/>
              </p:nvSpPr>
              <p:spPr bwMode="auto">
                <a:xfrm>
                  <a:off x="7081017" y="2333837"/>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p:grpSp>
      <p:grpSp>
        <p:nvGrpSpPr>
          <p:cNvPr id="28" name="组合 27">
            <a:extLst>
              <a:ext uri="{FF2B5EF4-FFF2-40B4-BE49-F238E27FC236}">
                <a16:creationId xmlns:a16="http://schemas.microsoft.com/office/drawing/2014/main" id="{FAD211AB-C08D-4B69-93C7-75BA3DAA79F4}"/>
              </a:ext>
            </a:extLst>
          </p:cNvPr>
          <p:cNvGrpSpPr/>
          <p:nvPr/>
        </p:nvGrpSpPr>
        <p:grpSpPr>
          <a:xfrm>
            <a:off x="8276021" y="2236800"/>
            <a:ext cx="3344675" cy="1232045"/>
            <a:chOff x="8276021" y="2293595"/>
            <a:chExt cx="3344675" cy="1232045"/>
          </a:xfrm>
        </p:grpSpPr>
        <p:grpSp>
          <p:nvGrpSpPr>
            <p:cNvPr id="70" name="组合 69">
              <a:extLst>
                <a:ext uri="{FF2B5EF4-FFF2-40B4-BE49-F238E27FC236}">
                  <a16:creationId xmlns:a16="http://schemas.microsoft.com/office/drawing/2014/main" id="{830727C0-B8F4-4327-BB95-B15CBF32588B}"/>
                </a:ext>
              </a:extLst>
            </p:cNvPr>
            <p:cNvGrpSpPr/>
            <p:nvPr/>
          </p:nvGrpSpPr>
          <p:grpSpPr>
            <a:xfrm>
              <a:off x="8276021" y="2293595"/>
              <a:ext cx="1276081" cy="1232045"/>
              <a:chOff x="6729662" y="2293595"/>
              <a:chExt cx="1276081" cy="1232045"/>
            </a:xfrm>
          </p:grpSpPr>
          <p:cxnSp>
            <p:nvCxnSpPr>
              <p:cNvPr id="71" name="直接连接符 70">
                <a:extLst>
                  <a:ext uri="{FF2B5EF4-FFF2-40B4-BE49-F238E27FC236}">
                    <a16:creationId xmlns:a16="http://schemas.microsoft.com/office/drawing/2014/main" id="{70D40189-8A0E-4416-9EFC-BC84B34D4184}"/>
                  </a:ext>
                </a:extLst>
              </p:cNvPr>
              <p:cNvCxnSpPr>
                <a:cxnSpLocks/>
              </p:cNvCxnSpPr>
              <p:nvPr/>
            </p:nvCxnSpPr>
            <p:spPr>
              <a:xfrm>
                <a:off x="6998414" y="3161405"/>
                <a:ext cx="448475"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D7CC9589-A33F-46C8-9D98-35E7EE30E8DE}"/>
                  </a:ext>
                </a:extLst>
              </p:cNvPr>
              <p:cNvCxnSpPr>
                <a:cxnSpLocks/>
              </p:cNvCxnSpPr>
              <p:nvPr/>
            </p:nvCxnSpPr>
            <p:spPr>
              <a:xfrm>
                <a:off x="6998414" y="2958927"/>
                <a:ext cx="44847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563F691D-B063-472F-8872-9BA64ED1D7EC}"/>
                  </a:ext>
                </a:extLst>
              </p:cNvPr>
              <p:cNvCxnSpPr>
                <a:cxnSpLocks/>
              </p:cNvCxnSpPr>
              <p:nvPr/>
            </p:nvCxnSpPr>
            <p:spPr>
              <a:xfrm>
                <a:off x="6998414" y="2781259"/>
                <a:ext cx="10073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935C8FD-E10B-432B-B5FC-1E7F51268C50}"/>
                  </a:ext>
                </a:extLst>
              </p:cNvPr>
              <p:cNvCxnSpPr>
                <a:cxnSpLocks/>
              </p:cNvCxnSpPr>
              <p:nvPr/>
            </p:nvCxnSpPr>
            <p:spPr>
              <a:xfrm>
                <a:off x="6998414" y="2561533"/>
                <a:ext cx="44847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1A98DDBF-B1E2-475A-B135-2F93623BD150}"/>
                  </a:ext>
                </a:extLst>
              </p:cNvPr>
              <p:cNvCxnSpPr>
                <a:cxnSpLocks/>
              </p:cNvCxnSpPr>
              <p:nvPr/>
            </p:nvCxnSpPr>
            <p:spPr>
              <a:xfrm>
                <a:off x="6998414" y="2401112"/>
                <a:ext cx="10073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A13B981E-7EB9-4D6F-B21B-5A5E4EC184A0}"/>
                      </a:ext>
                    </a:extLst>
                  </p:cNvPr>
                  <p:cNvSpPr txBox="1"/>
                  <p:nvPr/>
                </p:nvSpPr>
                <p:spPr>
                  <a:xfrm>
                    <a:off x="6729662" y="3069072"/>
                    <a:ext cx="19236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50000"/>
                                </a:schemeClr>
                              </a:solidFill>
                              <a:latin typeface="Cambria Math" panose="02040503050406030204" pitchFamily="18" charset="0"/>
                            </a:rPr>
                            <m:t>1</m:t>
                          </m:r>
                          <m:r>
                            <m:rPr>
                              <m:sty m:val="p"/>
                            </m:rPr>
                            <a:rPr lang="en-US" altLang="zh-CN" sz="1200" b="0" i="0" smtClean="0">
                              <a:solidFill>
                                <a:schemeClr val="accent1">
                                  <a:lumMod val="50000"/>
                                </a:schemeClr>
                              </a:solidFill>
                              <a:latin typeface="Cambria Math" panose="02040503050406030204" pitchFamily="18" charset="0"/>
                            </a:rPr>
                            <m:t>s</m:t>
                          </m:r>
                        </m:oMath>
                      </m:oMathPara>
                    </a14:m>
                    <a:endParaRPr lang="zh-CN" altLang="en-US" sz="1200" dirty="0">
                      <a:solidFill>
                        <a:schemeClr val="accent1">
                          <a:lumMod val="50000"/>
                        </a:schemeClr>
                      </a:solidFill>
                    </a:endParaRPr>
                  </a:p>
                </p:txBody>
              </p:sp>
            </mc:Choice>
            <mc:Fallback xmlns="">
              <p:sp>
                <p:nvSpPr>
                  <p:cNvPr id="76" name="文本框 75">
                    <a:extLst>
                      <a:ext uri="{FF2B5EF4-FFF2-40B4-BE49-F238E27FC236}">
                        <a16:creationId xmlns:a16="http://schemas.microsoft.com/office/drawing/2014/main" id="{A13B981E-7EB9-4D6F-B21B-5A5E4EC184A0}"/>
                      </a:ext>
                    </a:extLst>
                  </p:cNvPr>
                  <p:cNvSpPr txBox="1">
                    <a:spLocks noRot="1" noChangeAspect="1" noMove="1" noResize="1" noEditPoints="1" noAdjustHandles="1" noChangeArrowheads="1" noChangeShapeType="1" noTextEdit="1"/>
                  </p:cNvSpPr>
                  <p:nvPr/>
                </p:nvSpPr>
                <p:spPr>
                  <a:xfrm>
                    <a:off x="6729662" y="3069072"/>
                    <a:ext cx="192360" cy="184666"/>
                  </a:xfrm>
                  <a:prstGeom prst="rect">
                    <a:avLst/>
                  </a:prstGeom>
                  <a:blipFill>
                    <a:blip r:embed="rId4"/>
                    <a:stretch>
                      <a:fillRect l="-16129" r="-2258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03123BD4-7D0E-4E91-88CD-7DD934DD5986}"/>
                      </a:ext>
                    </a:extLst>
                  </p:cNvPr>
                  <p:cNvSpPr txBox="1"/>
                  <p:nvPr/>
                </p:nvSpPr>
                <p:spPr>
                  <a:xfrm>
                    <a:off x="6729662" y="2861932"/>
                    <a:ext cx="19236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solidFill>
                              <a:latin typeface="Cambria Math" panose="02040503050406030204" pitchFamily="18" charset="0"/>
                            </a:rPr>
                            <m:t>2</m:t>
                          </m:r>
                          <m:r>
                            <m:rPr>
                              <m:sty m:val="p"/>
                            </m:rPr>
                            <a:rPr lang="en-US" altLang="zh-CN" sz="1200" b="0" i="0" smtClean="0">
                              <a:solidFill>
                                <a:schemeClr val="accent1"/>
                              </a:solidFill>
                              <a:latin typeface="Cambria Math" panose="02040503050406030204" pitchFamily="18" charset="0"/>
                            </a:rPr>
                            <m:t>s</m:t>
                          </m:r>
                        </m:oMath>
                      </m:oMathPara>
                    </a14:m>
                    <a:endParaRPr lang="zh-CN" altLang="en-US" sz="1200" dirty="0">
                      <a:solidFill>
                        <a:schemeClr val="accent1"/>
                      </a:solidFill>
                    </a:endParaRPr>
                  </a:p>
                </p:txBody>
              </p:sp>
            </mc:Choice>
            <mc:Fallback xmlns="">
              <p:sp>
                <p:nvSpPr>
                  <p:cNvPr id="77" name="文本框 76">
                    <a:extLst>
                      <a:ext uri="{FF2B5EF4-FFF2-40B4-BE49-F238E27FC236}">
                        <a16:creationId xmlns:a16="http://schemas.microsoft.com/office/drawing/2014/main" id="{03123BD4-7D0E-4E91-88CD-7DD934DD5986}"/>
                      </a:ext>
                    </a:extLst>
                  </p:cNvPr>
                  <p:cNvSpPr txBox="1">
                    <a:spLocks noRot="1" noChangeAspect="1" noMove="1" noResize="1" noEditPoints="1" noAdjustHandles="1" noChangeArrowheads="1" noChangeShapeType="1" noTextEdit="1"/>
                  </p:cNvSpPr>
                  <p:nvPr/>
                </p:nvSpPr>
                <p:spPr>
                  <a:xfrm>
                    <a:off x="6729662" y="2861932"/>
                    <a:ext cx="192360" cy="184666"/>
                  </a:xfrm>
                  <a:prstGeom prst="rect">
                    <a:avLst/>
                  </a:prstGeom>
                  <a:blipFill>
                    <a:blip r:embed="rId5"/>
                    <a:stretch>
                      <a:fillRect l="-16129" r="-2258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315C615E-39A2-4462-B8B8-1A5105B82A72}"/>
                      </a:ext>
                    </a:extLst>
                  </p:cNvPr>
                  <p:cNvSpPr txBox="1"/>
                  <p:nvPr/>
                </p:nvSpPr>
                <p:spPr>
                  <a:xfrm>
                    <a:off x="6729662" y="2673255"/>
                    <a:ext cx="21159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solidFill>
                              <a:latin typeface="Cambria Math" panose="02040503050406030204" pitchFamily="18" charset="0"/>
                            </a:rPr>
                            <m:t>2</m:t>
                          </m:r>
                          <m:r>
                            <m:rPr>
                              <m:sty m:val="p"/>
                            </m:rPr>
                            <a:rPr lang="en-US" altLang="zh-CN" sz="1200" b="0" i="0" smtClean="0">
                              <a:solidFill>
                                <a:schemeClr val="accent1"/>
                              </a:solidFill>
                              <a:latin typeface="Cambria Math" panose="02040503050406030204" pitchFamily="18" charset="0"/>
                            </a:rPr>
                            <m:t>p</m:t>
                          </m:r>
                        </m:oMath>
                      </m:oMathPara>
                    </a14:m>
                    <a:endParaRPr lang="zh-CN" altLang="en-US" sz="1200" dirty="0">
                      <a:solidFill>
                        <a:schemeClr val="accent1"/>
                      </a:solidFill>
                    </a:endParaRPr>
                  </a:p>
                </p:txBody>
              </p:sp>
            </mc:Choice>
            <mc:Fallback xmlns="">
              <p:sp>
                <p:nvSpPr>
                  <p:cNvPr id="78" name="文本框 77">
                    <a:extLst>
                      <a:ext uri="{FF2B5EF4-FFF2-40B4-BE49-F238E27FC236}">
                        <a16:creationId xmlns:a16="http://schemas.microsoft.com/office/drawing/2014/main" id="{315C615E-39A2-4462-B8B8-1A5105B82A72}"/>
                      </a:ext>
                    </a:extLst>
                  </p:cNvPr>
                  <p:cNvSpPr txBox="1">
                    <a:spLocks noRot="1" noChangeAspect="1" noMove="1" noResize="1" noEditPoints="1" noAdjustHandles="1" noChangeArrowheads="1" noChangeShapeType="1" noTextEdit="1"/>
                  </p:cNvSpPr>
                  <p:nvPr/>
                </p:nvSpPr>
                <p:spPr>
                  <a:xfrm>
                    <a:off x="6729662" y="2673255"/>
                    <a:ext cx="211596" cy="184666"/>
                  </a:xfrm>
                  <a:prstGeom prst="rect">
                    <a:avLst/>
                  </a:prstGeom>
                  <a:blipFill>
                    <a:blip r:embed="rId13"/>
                    <a:stretch>
                      <a:fillRect l="-23529" r="-26471" b="-290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DAE1294-ED63-45A0-90A5-1E1B41EF52DA}"/>
                      </a:ext>
                    </a:extLst>
                  </p:cNvPr>
                  <p:cNvSpPr txBox="1"/>
                  <p:nvPr/>
                </p:nvSpPr>
                <p:spPr>
                  <a:xfrm>
                    <a:off x="6729662" y="2466115"/>
                    <a:ext cx="21159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60000"/>
                                  <a:lumOff val="40000"/>
                                </a:schemeClr>
                              </a:solidFill>
                              <a:latin typeface="Cambria Math" panose="02040503050406030204" pitchFamily="18" charset="0"/>
                            </a:rPr>
                            <m:t>3</m:t>
                          </m:r>
                          <m:r>
                            <m:rPr>
                              <m:sty m:val="p"/>
                            </m:rPr>
                            <a:rPr lang="en-US" altLang="zh-CN" sz="1200" b="0" i="0" smtClean="0">
                              <a:solidFill>
                                <a:schemeClr val="accent1">
                                  <a:lumMod val="60000"/>
                                  <a:lumOff val="40000"/>
                                </a:schemeClr>
                              </a:solidFill>
                              <a:latin typeface="Cambria Math" panose="02040503050406030204" pitchFamily="18" charset="0"/>
                            </a:rPr>
                            <m:t>s</m:t>
                          </m:r>
                        </m:oMath>
                      </m:oMathPara>
                    </a14:m>
                    <a:endParaRPr lang="zh-CN" altLang="en-US" sz="1200" dirty="0">
                      <a:solidFill>
                        <a:schemeClr val="accent1">
                          <a:lumMod val="60000"/>
                          <a:lumOff val="40000"/>
                        </a:schemeClr>
                      </a:solidFill>
                    </a:endParaRPr>
                  </a:p>
                </p:txBody>
              </p:sp>
            </mc:Choice>
            <mc:Fallback xmlns="">
              <p:sp>
                <p:nvSpPr>
                  <p:cNvPr id="79" name="文本框 78">
                    <a:extLst>
                      <a:ext uri="{FF2B5EF4-FFF2-40B4-BE49-F238E27FC236}">
                        <a16:creationId xmlns:a16="http://schemas.microsoft.com/office/drawing/2014/main" id="{7DAE1294-ED63-45A0-90A5-1E1B41EF52DA}"/>
                      </a:ext>
                    </a:extLst>
                  </p:cNvPr>
                  <p:cNvSpPr txBox="1">
                    <a:spLocks noRot="1" noChangeAspect="1" noMove="1" noResize="1" noEditPoints="1" noAdjustHandles="1" noChangeArrowheads="1" noChangeShapeType="1" noTextEdit="1"/>
                  </p:cNvSpPr>
                  <p:nvPr/>
                </p:nvSpPr>
                <p:spPr>
                  <a:xfrm>
                    <a:off x="6729662" y="2466115"/>
                    <a:ext cx="211596" cy="184666"/>
                  </a:xfrm>
                  <a:prstGeom prst="rect">
                    <a:avLst/>
                  </a:prstGeom>
                  <a:blipFill>
                    <a:blip r:embed="rId7"/>
                    <a:stretch>
                      <a:fillRect l="-11765" r="-14706"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9E9E35BD-AB0E-441E-8657-415FCF3AF7E1}"/>
                      </a:ext>
                    </a:extLst>
                  </p:cNvPr>
                  <p:cNvSpPr txBox="1"/>
                  <p:nvPr/>
                </p:nvSpPr>
                <p:spPr>
                  <a:xfrm>
                    <a:off x="6729662" y="2293595"/>
                    <a:ext cx="21159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60000"/>
                                  <a:lumOff val="40000"/>
                                </a:schemeClr>
                              </a:solidFill>
                              <a:latin typeface="Cambria Math" panose="02040503050406030204" pitchFamily="18" charset="0"/>
                            </a:rPr>
                            <m:t>3</m:t>
                          </m:r>
                          <m:r>
                            <m:rPr>
                              <m:sty m:val="p"/>
                            </m:rPr>
                            <a:rPr lang="en-US" altLang="zh-CN" sz="1200" b="0" i="0" smtClean="0">
                              <a:solidFill>
                                <a:schemeClr val="accent1">
                                  <a:lumMod val="60000"/>
                                  <a:lumOff val="40000"/>
                                </a:schemeClr>
                              </a:solidFill>
                              <a:latin typeface="Cambria Math" panose="02040503050406030204" pitchFamily="18" charset="0"/>
                            </a:rPr>
                            <m:t>p</m:t>
                          </m:r>
                        </m:oMath>
                      </m:oMathPara>
                    </a14:m>
                    <a:endParaRPr lang="zh-CN" altLang="en-US" sz="1200" dirty="0">
                      <a:solidFill>
                        <a:schemeClr val="accent1">
                          <a:lumMod val="60000"/>
                          <a:lumOff val="40000"/>
                        </a:schemeClr>
                      </a:solidFill>
                    </a:endParaRPr>
                  </a:p>
                </p:txBody>
              </p:sp>
            </mc:Choice>
            <mc:Fallback xmlns="">
              <p:sp>
                <p:nvSpPr>
                  <p:cNvPr id="80" name="文本框 79">
                    <a:extLst>
                      <a:ext uri="{FF2B5EF4-FFF2-40B4-BE49-F238E27FC236}">
                        <a16:creationId xmlns:a16="http://schemas.microsoft.com/office/drawing/2014/main" id="{9E9E35BD-AB0E-441E-8657-415FCF3AF7E1}"/>
                      </a:ext>
                    </a:extLst>
                  </p:cNvPr>
                  <p:cNvSpPr txBox="1">
                    <a:spLocks noRot="1" noChangeAspect="1" noMove="1" noResize="1" noEditPoints="1" noAdjustHandles="1" noChangeArrowheads="1" noChangeShapeType="1" noTextEdit="1"/>
                  </p:cNvSpPr>
                  <p:nvPr/>
                </p:nvSpPr>
                <p:spPr>
                  <a:xfrm>
                    <a:off x="6729662" y="2293595"/>
                    <a:ext cx="211596" cy="184666"/>
                  </a:xfrm>
                  <a:prstGeom prst="rect">
                    <a:avLst/>
                  </a:prstGeom>
                  <a:blipFill>
                    <a:blip r:embed="rId14"/>
                    <a:stretch>
                      <a:fillRect l="-23529" r="-26471" b="-30000"/>
                    </a:stretch>
                  </a:blipFill>
                </p:spPr>
                <p:txBody>
                  <a:bodyPr/>
                  <a:lstStyle/>
                  <a:p>
                    <a:r>
                      <a:rPr lang="zh-CN" altLang="en-US">
                        <a:noFill/>
                      </a:rPr>
                      <a:t> </a:t>
                    </a:r>
                  </a:p>
                </p:txBody>
              </p:sp>
            </mc:Fallback>
          </mc:AlternateContent>
          <p:grpSp>
            <p:nvGrpSpPr>
              <p:cNvPr id="97" name="组合 96">
                <a:extLst>
                  <a:ext uri="{FF2B5EF4-FFF2-40B4-BE49-F238E27FC236}">
                    <a16:creationId xmlns:a16="http://schemas.microsoft.com/office/drawing/2014/main" id="{DFC90616-8F8E-45DA-8057-C6AF65168778}"/>
                  </a:ext>
                </a:extLst>
              </p:cNvPr>
              <p:cNvGrpSpPr/>
              <p:nvPr/>
            </p:nvGrpSpPr>
            <p:grpSpPr>
              <a:xfrm>
                <a:off x="7000032" y="3310196"/>
                <a:ext cx="342904" cy="215444"/>
                <a:chOff x="7409434" y="3407427"/>
                <a:chExt cx="620435" cy="389815"/>
              </a:xfrm>
            </p:grpSpPr>
            <p:sp>
              <p:nvSpPr>
                <p:cNvPr id="99" name="椭圆 98">
                  <a:extLst>
                    <a:ext uri="{FF2B5EF4-FFF2-40B4-BE49-F238E27FC236}">
                      <a16:creationId xmlns:a16="http://schemas.microsoft.com/office/drawing/2014/main" id="{C96321EE-2110-45C5-8B6B-553AB2411006}"/>
                    </a:ext>
                  </a:extLst>
                </p:cNvPr>
                <p:cNvSpPr/>
                <p:nvPr/>
              </p:nvSpPr>
              <p:spPr>
                <a:xfrm>
                  <a:off x="7546312" y="3429000"/>
                  <a:ext cx="346669" cy="3466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dirty="0"/>
                </a:p>
              </p:txBody>
            </p:sp>
            <p:sp>
              <p:nvSpPr>
                <p:cNvPr id="100" name="文本框 99">
                  <a:extLst>
                    <a:ext uri="{FF2B5EF4-FFF2-40B4-BE49-F238E27FC236}">
                      <a16:creationId xmlns:a16="http://schemas.microsoft.com/office/drawing/2014/main" id="{AFEDA06F-CA9E-4448-A972-E22F95ABF443}"/>
                    </a:ext>
                  </a:extLst>
                </p:cNvPr>
                <p:cNvSpPr txBox="1"/>
                <p:nvPr/>
              </p:nvSpPr>
              <p:spPr>
                <a:xfrm>
                  <a:off x="7409434" y="3407427"/>
                  <a:ext cx="620435" cy="389815"/>
                </a:xfrm>
                <a:prstGeom prst="rect">
                  <a:avLst/>
                </a:prstGeom>
                <a:noFill/>
              </p:spPr>
              <p:txBody>
                <a:bodyPr wrap="square" rtlCol="0">
                  <a:spAutoFit/>
                </a:bodyPr>
                <a:lstStyle/>
                <a:p>
                  <a:pPr algn="ctr"/>
                  <a:r>
                    <a:rPr lang="en-US" altLang="zh-CN" sz="800" dirty="0">
                      <a:solidFill>
                        <a:schemeClr val="bg1"/>
                      </a:solidFill>
                    </a:rPr>
                    <a:t>Al</a:t>
                  </a:r>
                  <a:endParaRPr lang="zh-CN" altLang="en-US" sz="800" dirty="0">
                    <a:solidFill>
                      <a:schemeClr val="bg1"/>
                    </a:solidFill>
                  </a:endParaRPr>
                </a:p>
              </p:txBody>
            </p:sp>
          </p:grpSp>
          <mc:AlternateContent xmlns:mc="http://schemas.openxmlformats.org/markup-compatibility/2006" xmlns:a14="http://schemas.microsoft.com/office/drawing/2010/main">
            <mc:Choice Requires="a14">
              <p:sp>
                <p:nvSpPr>
                  <p:cNvPr id="83" name="Oval 28">
                    <a:extLst>
                      <a:ext uri="{FF2B5EF4-FFF2-40B4-BE49-F238E27FC236}">
                        <a16:creationId xmlns:a16="http://schemas.microsoft.com/office/drawing/2014/main" id="{31B9EC63-D19C-4794-985B-6D045016332F}"/>
                      </a:ext>
                    </a:extLst>
                  </p:cNvPr>
                  <p:cNvSpPr>
                    <a:spLocks noChangeArrowheads="1"/>
                  </p:cNvSpPr>
                  <p:nvPr/>
                </p:nvSpPr>
                <p:spPr bwMode="auto">
                  <a:xfrm>
                    <a:off x="7075683" y="3096836"/>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83" name="Oval 28">
                    <a:extLst>
                      <a:ext uri="{FF2B5EF4-FFF2-40B4-BE49-F238E27FC236}">
                        <a16:creationId xmlns:a16="http://schemas.microsoft.com/office/drawing/2014/main" id="{31B9EC63-D19C-4794-985B-6D045016332F}"/>
                      </a:ext>
                    </a:extLst>
                  </p:cNvPr>
                  <p:cNvSpPr>
                    <a:spLocks noRot="1" noChangeAspect="1" noMove="1" noResize="1" noEditPoints="1" noAdjustHandles="1" noChangeArrowheads="1" noChangeShapeType="1" noTextEdit="1"/>
                  </p:cNvSpPr>
                  <p:nvPr/>
                </p:nvSpPr>
                <p:spPr bwMode="auto">
                  <a:xfrm>
                    <a:off x="7075683" y="3096836"/>
                    <a:ext cx="129137" cy="129137"/>
                  </a:xfrm>
                  <a:prstGeom prst="ellipse">
                    <a:avLst/>
                  </a:prstGeom>
                  <a:blipFill>
                    <a:blip r:embed="rId15"/>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Oval 28">
                    <a:extLst>
                      <a:ext uri="{FF2B5EF4-FFF2-40B4-BE49-F238E27FC236}">
                        <a16:creationId xmlns:a16="http://schemas.microsoft.com/office/drawing/2014/main" id="{95CD1B7D-5CCB-469B-8B22-4A185B1FC402}"/>
                      </a:ext>
                    </a:extLst>
                  </p:cNvPr>
                  <p:cNvSpPr>
                    <a:spLocks noChangeArrowheads="1"/>
                  </p:cNvSpPr>
                  <p:nvPr/>
                </p:nvSpPr>
                <p:spPr bwMode="auto">
                  <a:xfrm>
                    <a:off x="7229344" y="3090835"/>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84" name="Oval 28">
                    <a:extLst>
                      <a:ext uri="{FF2B5EF4-FFF2-40B4-BE49-F238E27FC236}">
                        <a16:creationId xmlns:a16="http://schemas.microsoft.com/office/drawing/2014/main" id="{95CD1B7D-5CCB-469B-8B22-4A185B1FC402}"/>
                      </a:ext>
                    </a:extLst>
                  </p:cNvPr>
                  <p:cNvSpPr>
                    <a:spLocks noRot="1" noChangeAspect="1" noMove="1" noResize="1" noEditPoints="1" noAdjustHandles="1" noChangeArrowheads="1" noChangeShapeType="1" noTextEdit="1"/>
                  </p:cNvSpPr>
                  <p:nvPr/>
                </p:nvSpPr>
                <p:spPr bwMode="auto">
                  <a:xfrm>
                    <a:off x="7229344" y="3090835"/>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Oval 28">
                    <a:extLst>
                      <a:ext uri="{FF2B5EF4-FFF2-40B4-BE49-F238E27FC236}">
                        <a16:creationId xmlns:a16="http://schemas.microsoft.com/office/drawing/2014/main" id="{E4670B3A-F875-4CBD-A699-84A8DDED0B0B}"/>
                      </a:ext>
                    </a:extLst>
                  </p:cNvPr>
                  <p:cNvSpPr>
                    <a:spLocks noChangeArrowheads="1"/>
                  </p:cNvSpPr>
                  <p:nvPr/>
                </p:nvSpPr>
                <p:spPr bwMode="auto">
                  <a:xfrm>
                    <a:off x="7075682" y="288734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85" name="Oval 28">
                    <a:extLst>
                      <a:ext uri="{FF2B5EF4-FFF2-40B4-BE49-F238E27FC236}">
                        <a16:creationId xmlns:a16="http://schemas.microsoft.com/office/drawing/2014/main" id="{E4670B3A-F875-4CBD-A699-84A8DDED0B0B}"/>
                      </a:ext>
                    </a:extLst>
                  </p:cNvPr>
                  <p:cNvSpPr>
                    <a:spLocks noRot="1" noChangeAspect="1" noMove="1" noResize="1" noEditPoints="1" noAdjustHandles="1" noChangeArrowheads="1" noChangeShapeType="1" noTextEdit="1"/>
                  </p:cNvSpPr>
                  <p:nvPr/>
                </p:nvSpPr>
                <p:spPr bwMode="auto">
                  <a:xfrm>
                    <a:off x="7075682" y="2887342"/>
                    <a:ext cx="129137" cy="129137"/>
                  </a:xfrm>
                  <a:prstGeom prst="ellipse">
                    <a:avLst/>
                  </a:prstGeom>
                  <a:blipFill>
                    <a:blip r:embed="rId16"/>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Oval 28">
                    <a:extLst>
                      <a:ext uri="{FF2B5EF4-FFF2-40B4-BE49-F238E27FC236}">
                        <a16:creationId xmlns:a16="http://schemas.microsoft.com/office/drawing/2014/main" id="{032D19B7-8972-4164-87A2-BB12BA2F7E55}"/>
                      </a:ext>
                    </a:extLst>
                  </p:cNvPr>
                  <p:cNvSpPr>
                    <a:spLocks noChangeArrowheads="1"/>
                  </p:cNvSpPr>
                  <p:nvPr/>
                </p:nvSpPr>
                <p:spPr bwMode="auto">
                  <a:xfrm>
                    <a:off x="7229344" y="288734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86" name="Oval 28">
                    <a:extLst>
                      <a:ext uri="{FF2B5EF4-FFF2-40B4-BE49-F238E27FC236}">
                        <a16:creationId xmlns:a16="http://schemas.microsoft.com/office/drawing/2014/main" id="{032D19B7-8972-4164-87A2-BB12BA2F7E55}"/>
                      </a:ext>
                    </a:extLst>
                  </p:cNvPr>
                  <p:cNvSpPr>
                    <a:spLocks noRot="1" noChangeAspect="1" noMove="1" noResize="1" noEditPoints="1" noAdjustHandles="1" noChangeArrowheads="1" noChangeShapeType="1" noTextEdit="1"/>
                  </p:cNvSpPr>
                  <p:nvPr/>
                </p:nvSpPr>
                <p:spPr bwMode="auto">
                  <a:xfrm>
                    <a:off x="7229344" y="2887342"/>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Oval 28">
                    <a:extLst>
                      <a:ext uri="{FF2B5EF4-FFF2-40B4-BE49-F238E27FC236}">
                        <a16:creationId xmlns:a16="http://schemas.microsoft.com/office/drawing/2014/main" id="{896A7EFE-0A3D-4D1E-AEA7-C150DE8866A9}"/>
                      </a:ext>
                    </a:extLst>
                  </p:cNvPr>
                  <p:cNvSpPr>
                    <a:spLocks noChangeArrowheads="1"/>
                  </p:cNvSpPr>
                  <p:nvPr/>
                </p:nvSpPr>
                <p:spPr bwMode="auto">
                  <a:xfrm>
                    <a:off x="7081017" y="272011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87" name="Oval 28">
                    <a:extLst>
                      <a:ext uri="{FF2B5EF4-FFF2-40B4-BE49-F238E27FC236}">
                        <a16:creationId xmlns:a16="http://schemas.microsoft.com/office/drawing/2014/main" id="{896A7EFE-0A3D-4D1E-AEA7-C150DE8866A9}"/>
                      </a:ext>
                    </a:extLst>
                  </p:cNvPr>
                  <p:cNvSpPr>
                    <a:spLocks noRot="1" noChangeAspect="1" noMove="1" noResize="1" noEditPoints="1" noAdjustHandles="1" noChangeArrowheads="1" noChangeShapeType="1" noTextEdit="1"/>
                  </p:cNvSpPr>
                  <p:nvPr/>
                </p:nvSpPr>
                <p:spPr bwMode="auto">
                  <a:xfrm>
                    <a:off x="7081017" y="2720110"/>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Oval 28">
                    <a:extLst>
                      <a:ext uri="{FF2B5EF4-FFF2-40B4-BE49-F238E27FC236}">
                        <a16:creationId xmlns:a16="http://schemas.microsoft.com/office/drawing/2014/main" id="{99C19E45-3E95-436B-BE3B-980FE918F50F}"/>
                      </a:ext>
                    </a:extLst>
                  </p:cNvPr>
                  <p:cNvSpPr>
                    <a:spLocks noChangeArrowheads="1"/>
                  </p:cNvSpPr>
                  <p:nvPr/>
                </p:nvSpPr>
                <p:spPr bwMode="auto">
                  <a:xfrm>
                    <a:off x="7231669" y="271609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88" name="Oval 28">
                    <a:extLst>
                      <a:ext uri="{FF2B5EF4-FFF2-40B4-BE49-F238E27FC236}">
                        <a16:creationId xmlns:a16="http://schemas.microsoft.com/office/drawing/2014/main" id="{99C19E45-3E95-436B-BE3B-980FE918F50F}"/>
                      </a:ext>
                    </a:extLst>
                  </p:cNvPr>
                  <p:cNvSpPr>
                    <a:spLocks noRot="1" noChangeAspect="1" noMove="1" noResize="1" noEditPoints="1" noAdjustHandles="1" noChangeArrowheads="1" noChangeShapeType="1" noTextEdit="1"/>
                  </p:cNvSpPr>
                  <p:nvPr/>
                </p:nvSpPr>
                <p:spPr bwMode="auto">
                  <a:xfrm>
                    <a:off x="7231669" y="2716093"/>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Oval 28">
                    <a:extLst>
                      <a:ext uri="{FF2B5EF4-FFF2-40B4-BE49-F238E27FC236}">
                        <a16:creationId xmlns:a16="http://schemas.microsoft.com/office/drawing/2014/main" id="{930B0559-4DE0-461B-96A8-4B91F6FBCC90}"/>
                      </a:ext>
                    </a:extLst>
                  </p:cNvPr>
                  <p:cNvSpPr>
                    <a:spLocks noChangeArrowheads="1"/>
                  </p:cNvSpPr>
                  <p:nvPr/>
                </p:nvSpPr>
                <p:spPr bwMode="auto">
                  <a:xfrm>
                    <a:off x="7382321"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89" name="Oval 28">
                    <a:extLst>
                      <a:ext uri="{FF2B5EF4-FFF2-40B4-BE49-F238E27FC236}">
                        <a16:creationId xmlns:a16="http://schemas.microsoft.com/office/drawing/2014/main" id="{930B0559-4DE0-461B-96A8-4B91F6FBCC90}"/>
                      </a:ext>
                    </a:extLst>
                  </p:cNvPr>
                  <p:cNvSpPr>
                    <a:spLocks noRot="1" noChangeAspect="1" noMove="1" noResize="1" noEditPoints="1" noAdjustHandles="1" noChangeArrowheads="1" noChangeShapeType="1" noTextEdit="1"/>
                  </p:cNvSpPr>
                  <p:nvPr/>
                </p:nvSpPr>
                <p:spPr bwMode="auto">
                  <a:xfrm>
                    <a:off x="7382321" y="271609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Oval 28">
                    <a:extLst>
                      <a:ext uri="{FF2B5EF4-FFF2-40B4-BE49-F238E27FC236}">
                        <a16:creationId xmlns:a16="http://schemas.microsoft.com/office/drawing/2014/main" id="{7CE35DD4-4F41-4357-A883-1543F71B20FC}"/>
                      </a:ext>
                    </a:extLst>
                  </p:cNvPr>
                  <p:cNvSpPr>
                    <a:spLocks noChangeArrowheads="1"/>
                  </p:cNvSpPr>
                  <p:nvPr/>
                </p:nvSpPr>
                <p:spPr bwMode="auto">
                  <a:xfrm>
                    <a:off x="7522080"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90" name="Oval 28">
                    <a:extLst>
                      <a:ext uri="{FF2B5EF4-FFF2-40B4-BE49-F238E27FC236}">
                        <a16:creationId xmlns:a16="http://schemas.microsoft.com/office/drawing/2014/main" id="{7CE35DD4-4F41-4357-A883-1543F71B20FC}"/>
                      </a:ext>
                    </a:extLst>
                  </p:cNvPr>
                  <p:cNvSpPr>
                    <a:spLocks noRot="1" noChangeAspect="1" noMove="1" noResize="1" noEditPoints="1" noAdjustHandles="1" noChangeArrowheads="1" noChangeShapeType="1" noTextEdit="1"/>
                  </p:cNvSpPr>
                  <p:nvPr/>
                </p:nvSpPr>
                <p:spPr bwMode="auto">
                  <a:xfrm>
                    <a:off x="7522080" y="271609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Oval 28">
                    <a:extLst>
                      <a:ext uri="{FF2B5EF4-FFF2-40B4-BE49-F238E27FC236}">
                        <a16:creationId xmlns:a16="http://schemas.microsoft.com/office/drawing/2014/main" id="{5D04BDCA-B3BC-40E0-8152-708E33FDDEAB}"/>
                      </a:ext>
                    </a:extLst>
                  </p:cNvPr>
                  <p:cNvSpPr>
                    <a:spLocks noChangeArrowheads="1"/>
                  </p:cNvSpPr>
                  <p:nvPr/>
                </p:nvSpPr>
                <p:spPr bwMode="auto">
                  <a:xfrm>
                    <a:off x="7663382"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91" name="Oval 28">
                    <a:extLst>
                      <a:ext uri="{FF2B5EF4-FFF2-40B4-BE49-F238E27FC236}">
                        <a16:creationId xmlns:a16="http://schemas.microsoft.com/office/drawing/2014/main" id="{5D04BDCA-B3BC-40E0-8152-708E33FDDEAB}"/>
                      </a:ext>
                    </a:extLst>
                  </p:cNvPr>
                  <p:cNvSpPr>
                    <a:spLocks noRot="1" noChangeAspect="1" noMove="1" noResize="1" noEditPoints="1" noAdjustHandles="1" noChangeArrowheads="1" noChangeShapeType="1" noTextEdit="1"/>
                  </p:cNvSpPr>
                  <p:nvPr/>
                </p:nvSpPr>
                <p:spPr bwMode="auto">
                  <a:xfrm>
                    <a:off x="7663382" y="271609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Oval 28">
                    <a:extLst>
                      <a:ext uri="{FF2B5EF4-FFF2-40B4-BE49-F238E27FC236}">
                        <a16:creationId xmlns:a16="http://schemas.microsoft.com/office/drawing/2014/main" id="{5FBC4DC0-4CB7-4B6F-8698-1B4691DC7637}"/>
                      </a:ext>
                    </a:extLst>
                  </p:cNvPr>
                  <p:cNvSpPr>
                    <a:spLocks noChangeArrowheads="1"/>
                  </p:cNvSpPr>
                  <p:nvPr/>
                </p:nvSpPr>
                <p:spPr bwMode="auto">
                  <a:xfrm>
                    <a:off x="7801869" y="271149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92" name="Oval 28">
                    <a:extLst>
                      <a:ext uri="{FF2B5EF4-FFF2-40B4-BE49-F238E27FC236}">
                        <a16:creationId xmlns:a16="http://schemas.microsoft.com/office/drawing/2014/main" id="{5FBC4DC0-4CB7-4B6F-8698-1B4691DC7637}"/>
                      </a:ext>
                    </a:extLst>
                  </p:cNvPr>
                  <p:cNvSpPr>
                    <a:spLocks noRot="1" noChangeAspect="1" noMove="1" noResize="1" noEditPoints="1" noAdjustHandles="1" noChangeArrowheads="1" noChangeShapeType="1" noTextEdit="1"/>
                  </p:cNvSpPr>
                  <p:nvPr/>
                </p:nvSpPr>
                <p:spPr bwMode="auto">
                  <a:xfrm>
                    <a:off x="7801869" y="2711493"/>
                    <a:ext cx="129137" cy="129137"/>
                  </a:xfrm>
                  <a:prstGeom prst="ellipse">
                    <a:avLst/>
                  </a:prstGeom>
                  <a:blipFill>
                    <a:blip r:embed="rId17"/>
                    <a:stretch>
                      <a:fillRect l="-14286"/>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Oval 28">
                    <a:extLst>
                      <a:ext uri="{FF2B5EF4-FFF2-40B4-BE49-F238E27FC236}">
                        <a16:creationId xmlns:a16="http://schemas.microsoft.com/office/drawing/2014/main" id="{F44A5C90-E359-402E-AA45-A76BBD5488B0}"/>
                      </a:ext>
                    </a:extLst>
                  </p:cNvPr>
                  <p:cNvSpPr>
                    <a:spLocks noChangeArrowheads="1"/>
                  </p:cNvSpPr>
                  <p:nvPr/>
                </p:nvSpPr>
                <p:spPr bwMode="auto">
                  <a:xfrm>
                    <a:off x="7075682" y="24960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93" name="Oval 28">
                    <a:extLst>
                      <a:ext uri="{FF2B5EF4-FFF2-40B4-BE49-F238E27FC236}">
                        <a16:creationId xmlns:a16="http://schemas.microsoft.com/office/drawing/2014/main" id="{F44A5C90-E359-402E-AA45-A76BBD5488B0}"/>
                      </a:ext>
                    </a:extLst>
                  </p:cNvPr>
                  <p:cNvSpPr>
                    <a:spLocks noRot="1" noChangeAspect="1" noMove="1" noResize="1" noEditPoints="1" noAdjustHandles="1" noChangeArrowheads="1" noChangeShapeType="1" noTextEdit="1"/>
                  </p:cNvSpPr>
                  <p:nvPr/>
                </p:nvSpPr>
                <p:spPr bwMode="auto">
                  <a:xfrm>
                    <a:off x="7075682" y="2496022"/>
                    <a:ext cx="129137" cy="129137"/>
                  </a:xfrm>
                  <a:prstGeom prst="ellipse">
                    <a:avLst/>
                  </a:prstGeom>
                  <a:blipFill>
                    <a:blip r:embed="rId15"/>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Oval 28">
                    <a:extLst>
                      <a:ext uri="{FF2B5EF4-FFF2-40B4-BE49-F238E27FC236}">
                        <a16:creationId xmlns:a16="http://schemas.microsoft.com/office/drawing/2014/main" id="{85B45F51-4C81-4096-A48F-411441FEEBB6}"/>
                      </a:ext>
                    </a:extLst>
                  </p:cNvPr>
                  <p:cNvSpPr>
                    <a:spLocks noChangeArrowheads="1"/>
                  </p:cNvSpPr>
                  <p:nvPr/>
                </p:nvSpPr>
                <p:spPr bwMode="auto">
                  <a:xfrm>
                    <a:off x="7229344" y="24960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94" name="Oval 28">
                    <a:extLst>
                      <a:ext uri="{FF2B5EF4-FFF2-40B4-BE49-F238E27FC236}">
                        <a16:creationId xmlns:a16="http://schemas.microsoft.com/office/drawing/2014/main" id="{85B45F51-4C81-4096-A48F-411441FEEBB6}"/>
                      </a:ext>
                    </a:extLst>
                  </p:cNvPr>
                  <p:cNvSpPr>
                    <a:spLocks noRot="1" noChangeAspect="1" noMove="1" noResize="1" noEditPoints="1" noAdjustHandles="1" noChangeArrowheads="1" noChangeShapeType="1" noTextEdit="1"/>
                  </p:cNvSpPr>
                  <p:nvPr/>
                </p:nvSpPr>
                <p:spPr bwMode="auto">
                  <a:xfrm>
                    <a:off x="7229344" y="249602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Oval 28">
                    <a:extLst>
                      <a:ext uri="{FF2B5EF4-FFF2-40B4-BE49-F238E27FC236}">
                        <a16:creationId xmlns:a16="http://schemas.microsoft.com/office/drawing/2014/main" id="{D7BC09E9-228F-4296-8A9D-A19B7215F504}"/>
                      </a:ext>
                    </a:extLst>
                  </p:cNvPr>
                  <p:cNvSpPr>
                    <a:spLocks noChangeArrowheads="1"/>
                  </p:cNvSpPr>
                  <p:nvPr/>
                </p:nvSpPr>
                <p:spPr bwMode="auto">
                  <a:xfrm>
                    <a:off x="7081017" y="233383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95" name="Oval 28">
                    <a:extLst>
                      <a:ext uri="{FF2B5EF4-FFF2-40B4-BE49-F238E27FC236}">
                        <a16:creationId xmlns:a16="http://schemas.microsoft.com/office/drawing/2014/main" id="{D7BC09E9-228F-4296-8A9D-A19B7215F504}"/>
                      </a:ext>
                    </a:extLst>
                  </p:cNvPr>
                  <p:cNvSpPr>
                    <a:spLocks noRot="1" noChangeAspect="1" noMove="1" noResize="1" noEditPoints="1" noAdjustHandles="1" noChangeArrowheads="1" noChangeShapeType="1" noTextEdit="1"/>
                  </p:cNvSpPr>
                  <p:nvPr/>
                </p:nvSpPr>
                <p:spPr bwMode="auto">
                  <a:xfrm>
                    <a:off x="7081017" y="2333837"/>
                    <a:ext cx="129137" cy="129137"/>
                  </a:xfrm>
                  <a:prstGeom prst="ellipse">
                    <a:avLst/>
                  </a:prstGeom>
                  <a:blipFill>
                    <a:blip r:embed="rId12"/>
                    <a:stretch>
                      <a:fillRect l="-9524"/>
                    </a:stretch>
                  </a:blipFill>
                  <a:ln w="9525">
                    <a:noFill/>
                    <a:round/>
                    <a:headEnd/>
                    <a:tailEnd/>
                  </a:ln>
                  <a:effectLst/>
                </p:spPr>
                <p:txBody>
                  <a:bodyPr/>
                  <a:lstStyle/>
                  <a:p>
                    <a:r>
                      <a:rPr lang="zh-CN" altLang="en-US">
                        <a:noFill/>
                      </a:rPr>
                      <a:t> </a:t>
                    </a:r>
                  </a:p>
                </p:txBody>
              </p:sp>
            </mc:Fallback>
          </mc:AlternateContent>
        </p:grpSp>
        <p:grpSp>
          <p:nvGrpSpPr>
            <p:cNvPr id="101" name="组合 100">
              <a:extLst>
                <a:ext uri="{FF2B5EF4-FFF2-40B4-BE49-F238E27FC236}">
                  <a16:creationId xmlns:a16="http://schemas.microsoft.com/office/drawing/2014/main" id="{9BA7BE5F-9B55-43A9-B407-EF71C680601C}"/>
                </a:ext>
              </a:extLst>
            </p:cNvPr>
            <p:cNvGrpSpPr/>
            <p:nvPr/>
          </p:nvGrpSpPr>
          <p:grpSpPr>
            <a:xfrm>
              <a:off x="9584963" y="2333837"/>
              <a:ext cx="1007329" cy="1191803"/>
              <a:chOff x="6998414" y="2333837"/>
              <a:chExt cx="1007329" cy="1191803"/>
            </a:xfrm>
          </p:grpSpPr>
          <p:cxnSp>
            <p:nvCxnSpPr>
              <p:cNvPr id="102" name="直接连接符 101">
                <a:extLst>
                  <a:ext uri="{FF2B5EF4-FFF2-40B4-BE49-F238E27FC236}">
                    <a16:creationId xmlns:a16="http://schemas.microsoft.com/office/drawing/2014/main" id="{86CCBE1C-CA6A-4C70-B581-BB5ADAD466FE}"/>
                  </a:ext>
                </a:extLst>
              </p:cNvPr>
              <p:cNvCxnSpPr>
                <a:cxnSpLocks/>
              </p:cNvCxnSpPr>
              <p:nvPr/>
            </p:nvCxnSpPr>
            <p:spPr>
              <a:xfrm>
                <a:off x="6998414" y="3161405"/>
                <a:ext cx="448475"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2E0ADA1E-8B05-4247-8470-A29D5E578551}"/>
                  </a:ext>
                </a:extLst>
              </p:cNvPr>
              <p:cNvCxnSpPr>
                <a:cxnSpLocks/>
              </p:cNvCxnSpPr>
              <p:nvPr/>
            </p:nvCxnSpPr>
            <p:spPr>
              <a:xfrm>
                <a:off x="6998414" y="2958927"/>
                <a:ext cx="44847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E72211CC-B0A8-4E02-B065-024CD8EEA1B1}"/>
                  </a:ext>
                </a:extLst>
              </p:cNvPr>
              <p:cNvCxnSpPr>
                <a:cxnSpLocks/>
              </p:cNvCxnSpPr>
              <p:nvPr/>
            </p:nvCxnSpPr>
            <p:spPr>
              <a:xfrm>
                <a:off x="6998414" y="2781259"/>
                <a:ext cx="10073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C82FB45E-17B7-484B-A2C8-181EA4BB021D}"/>
                  </a:ext>
                </a:extLst>
              </p:cNvPr>
              <p:cNvCxnSpPr>
                <a:cxnSpLocks/>
              </p:cNvCxnSpPr>
              <p:nvPr/>
            </p:nvCxnSpPr>
            <p:spPr>
              <a:xfrm>
                <a:off x="6998414" y="2561533"/>
                <a:ext cx="44847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A000CB00-53C3-4E60-9944-1CB375BE21C9}"/>
                  </a:ext>
                </a:extLst>
              </p:cNvPr>
              <p:cNvCxnSpPr>
                <a:cxnSpLocks/>
              </p:cNvCxnSpPr>
              <p:nvPr/>
            </p:nvCxnSpPr>
            <p:spPr>
              <a:xfrm>
                <a:off x="6998414" y="2401112"/>
                <a:ext cx="10073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12" name="组合 111">
                <a:extLst>
                  <a:ext uri="{FF2B5EF4-FFF2-40B4-BE49-F238E27FC236}">
                    <a16:creationId xmlns:a16="http://schemas.microsoft.com/office/drawing/2014/main" id="{E797343A-D786-4F9D-8D14-2F64F117279D}"/>
                  </a:ext>
                </a:extLst>
              </p:cNvPr>
              <p:cNvGrpSpPr/>
              <p:nvPr/>
            </p:nvGrpSpPr>
            <p:grpSpPr>
              <a:xfrm>
                <a:off x="7000032" y="3310196"/>
                <a:ext cx="342904" cy="215444"/>
                <a:chOff x="7409434" y="3407427"/>
                <a:chExt cx="620435" cy="389815"/>
              </a:xfrm>
            </p:grpSpPr>
            <p:sp>
              <p:nvSpPr>
                <p:cNvPr id="127" name="椭圆 126">
                  <a:extLst>
                    <a:ext uri="{FF2B5EF4-FFF2-40B4-BE49-F238E27FC236}">
                      <a16:creationId xmlns:a16="http://schemas.microsoft.com/office/drawing/2014/main" id="{15A5BF35-0E9D-4AEC-ACB4-863226ABBD1B}"/>
                    </a:ext>
                  </a:extLst>
                </p:cNvPr>
                <p:cNvSpPr/>
                <p:nvPr/>
              </p:nvSpPr>
              <p:spPr>
                <a:xfrm>
                  <a:off x="7546312" y="3429000"/>
                  <a:ext cx="346669" cy="3466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dirty="0"/>
                </a:p>
              </p:txBody>
            </p:sp>
            <p:sp>
              <p:nvSpPr>
                <p:cNvPr id="128" name="文本框 127">
                  <a:extLst>
                    <a:ext uri="{FF2B5EF4-FFF2-40B4-BE49-F238E27FC236}">
                      <a16:creationId xmlns:a16="http://schemas.microsoft.com/office/drawing/2014/main" id="{AE2CD9A3-D717-41B8-A5B1-6B9CA51D1951}"/>
                    </a:ext>
                  </a:extLst>
                </p:cNvPr>
                <p:cNvSpPr txBox="1"/>
                <p:nvPr/>
              </p:nvSpPr>
              <p:spPr>
                <a:xfrm>
                  <a:off x="7409434" y="3407427"/>
                  <a:ext cx="620435" cy="389815"/>
                </a:xfrm>
                <a:prstGeom prst="rect">
                  <a:avLst/>
                </a:prstGeom>
                <a:noFill/>
              </p:spPr>
              <p:txBody>
                <a:bodyPr wrap="square" rtlCol="0">
                  <a:spAutoFit/>
                </a:bodyPr>
                <a:lstStyle/>
                <a:p>
                  <a:pPr algn="ctr"/>
                  <a:r>
                    <a:rPr lang="en-US" altLang="zh-CN" sz="800" dirty="0">
                      <a:solidFill>
                        <a:schemeClr val="bg1"/>
                      </a:solidFill>
                    </a:rPr>
                    <a:t>Al</a:t>
                  </a:r>
                  <a:endParaRPr lang="zh-CN" altLang="en-US" sz="800" dirty="0">
                    <a:solidFill>
                      <a:schemeClr val="bg1"/>
                    </a:solidFill>
                  </a:endParaRPr>
                </a:p>
              </p:txBody>
            </p:sp>
          </p:grpSp>
          <mc:AlternateContent xmlns:mc="http://schemas.openxmlformats.org/markup-compatibility/2006" xmlns:a14="http://schemas.microsoft.com/office/drawing/2010/main">
            <mc:Choice Requires="a14">
              <p:sp>
                <p:nvSpPr>
                  <p:cNvPr id="113" name="Oval 28">
                    <a:extLst>
                      <a:ext uri="{FF2B5EF4-FFF2-40B4-BE49-F238E27FC236}">
                        <a16:creationId xmlns:a16="http://schemas.microsoft.com/office/drawing/2014/main" id="{EDF1A1DB-F927-4F84-8402-BFC8D5D83CD4}"/>
                      </a:ext>
                    </a:extLst>
                  </p:cNvPr>
                  <p:cNvSpPr>
                    <a:spLocks noChangeArrowheads="1"/>
                  </p:cNvSpPr>
                  <p:nvPr/>
                </p:nvSpPr>
                <p:spPr bwMode="auto">
                  <a:xfrm>
                    <a:off x="7075683" y="3096836"/>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13" name="Oval 28">
                    <a:extLst>
                      <a:ext uri="{FF2B5EF4-FFF2-40B4-BE49-F238E27FC236}">
                        <a16:creationId xmlns:a16="http://schemas.microsoft.com/office/drawing/2014/main" id="{EDF1A1DB-F927-4F84-8402-BFC8D5D83CD4}"/>
                      </a:ext>
                    </a:extLst>
                  </p:cNvPr>
                  <p:cNvSpPr>
                    <a:spLocks noRot="1" noChangeAspect="1" noMove="1" noResize="1" noEditPoints="1" noAdjustHandles="1" noChangeArrowheads="1" noChangeShapeType="1" noTextEdit="1"/>
                  </p:cNvSpPr>
                  <p:nvPr/>
                </p:nvSpPr>
                <p:spPr bwMode="auto">
                  <a:xfrm>
                    <a:off x="7075683" y="3096836"/>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Oval 28">
                    <a:extLst>
                      <a:ext uri="{FF2B5EF4-FFF2-40B4-BE49-F238E27FC236}">
                        <a16:creationId xmlns:a16="http://schemas.microsoft.com/office/drawing/2014/main" id="{B321B517-0595-481F-B69B-D937F58D8EAC}"/>
                      </a:ext>
                    </a:extLst>
                  </p:cNvPr>
                  <p:cNvSpPr>
                    <a:spLocks noChangeArrowheads="1"/>
                  </p:cNvSpPr>
                  <p:nvPr/>
                </p:nvSpPr>
                <p:spPr bwMode="auto">
                  <a:xfrm>
                    <a:off x="7229344" y="3090835"/>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14" name="Oval 28">
                    <a:extLst>
                      <a:ext uri="{FF2B5EF4-FFF2-40B4-BE49-F238E27FC236}">
                        <a16:creationId xmlns:a16="http://schemas.microsoft.com/office/drawing/2014/main" id="{B321B517-0595-481F-B69B-D937F58D8EAC}"/>
                      </a:ext>
                    </a:extLst>
                  </p:cNvPr>
                  <p:cNvSpPr>
                    <a:spLocks noRot="1" noChangeAspect="1" noMove="1" noResize="1" noEditPoints="1" noAdjustHandles="1" noChangeArrowheads="1" noChangeShapeType="1" noTextEdit="1"/>
                  </p:cNvSpPr>
                  <p:nvPr/>
                </p:nvSpPr>
                <p:spPr bwMode="auto">
                  <a:xfrm>
                    <a:off x="7229344" y="3090835"/>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Oval 28">
                    <a:extLst>
                      <a:ext uri="{FF2B5EF4-FFF2-40B4-BE49-F238E27FC236}">
                        <a16:creationId xmlns:a16="http://schemas.microsoft.com/office/drawing/2014/main" id="{FDB29882-43FE-4F62-B380-721B51550543}"/>
                      </a:ext>
                    </a:extLst>
                  </p:cNvPr>
                  <p:cNvSpPr>
                    <a:spLocks noChangeArrowheads="1"/>
                  </p:cNvSpPr>
                  <p:nvPr/>
                </p:nvSpPr>
                <p:spPr bwMode="auto">
                  <a:xfrm>
                    <a:off x="7075682" y="288734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15" name="Oval 28">
                    <a:extLst>
                      <a:ext uri="{FF2B5EF4-FFF2-40B4-BE49-F238E27FC236}">
                        <a16:creationId xmlns:a16="http://schemas.microsoft.com/office/drawing/2014/main" id="{FDB29882-43FE-4F62-B380-721B51550543}"/>
                      </a:ext>
                    </a:extLst>
                  </p:cNvPr>
                  <p:cNvSpPr>
                    <a:spLocks noRot="1" noChangeAspect="1" noMove="1" noResize="1" noEditPoints="1" noAdjustHandles="1" noChangeArrowheads="1" noChangeShapeType="1" noTextEdit="1"/>
                  </p:cNvSpPr>
                  <p:nvPr/>
                </p:nvSpPr>
                <p:spPr bwMode="auto">
                  <a:xfrm>
                    <a:off x="7075682" y="2887342"/>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Oval 28">
                    <a:extLst>
                      <a:ext uri="{FF2B5EF4-FFF2-40B4-BE49-F238E27FC236}">
                        <a16:creationId xmlns:a16="http://schemas.microsoft.com/office/drawing/2014/main" id="{910E7159-FD45-4BC9-BB2A-D885B06B4ADD}"/>
                      </a:ext>
                    </a:extLst>
                  </p:cNvPr>
                  <p:cNvSpPr>
                    <a:spLocks noChangeArrowheads="1"/>
                  </p:cNvSpPr>
                  <p:nvPr/>
                </p:nvSpPr>
                <p:spPr bwMode="auto">
                  <a:xfrm>
                    <a:off x="7229344" y="288734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16" name="Oval 28">
                    <a:extLst>
                      <a:ext uri="{FF2B5EF4-FFF2-40B4-BE49-F238E27FC236}">
                        <a16:creationId xmlns:a16="http://schemas.microsoft.com/office/drawing/2014/main" id="{910E7159-FD45-4BC9-BB2A-D885B06B4ADD}"/>
                      </a:ext>
                    </a:extLst>
                  </p:cNvPr>
                  <p:cNvSpPr>
                    <a:spLocks noRot="1" noChangeAspect="1" noMove="1" noResize="1" noEditPoints="1" noAdjustHandles="1" noChangeArrowheads="1" noChangeShapeType="1" noTextEdit="1"/>
                  </p:cNvSpPr>
                  <p:nvPr/>
                </p:nvSpPr>
                <p:spPr bwMode="auto">
                  <a:xfrm>
                    <a:off x="7229344" y="2887342"/>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Oval 28">
                    <a:extLst>
                      <a:ext uri="{FF2B5EF4-FFF2-40B4-BE49-F238E27FC236}">
                        <a16:creationId xmlns:a16="http://schemas.microsoft.com/office/drawing/2014/main" id="{A8A33C5F-81EA-48F5-8734-144AD648C606}"/>
                      </a:ext>
                    </a:extLst>
                  </p:cNvPr>
                  <p:cNvSpPr>
                    <a:spLocks noChangeArrowheads="1"/>
                  </p:cNvSpPr>
                  <p:nvPr/>
                </p:nvSpPr>
                <p:spPr bwMode="auto">
                  <a:xfrm>
                    <a:off x="7081017" y="272011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17" name="Oval 28">
                    <a:extLst>
                      <a:ext uri="{FF2B5EF4-FFF2-40B4-BE49-F238E27FC236}">
                        <a16:creationId xmlns:a16="http://schemas.microsoft.com/office/drawing/2014/main" id="{A8A33C5F-81EA-48F5-8734-144AD648C606}"/>
                      </a:ext>
                    </a:extLst>
                  </p:cNvPr>
                  <p:cNvSpPr>
                    <a:spLocks noRot="1" noChangeAspect="1" noMove="1" noResize="1" noEditPoints="1" noAdjustHandles="1" noChangeArrowheads="1" noChangeShapeType="1" noTextEdit="1"/>
                  </p:cNvSpPr>
                  <p:nvPr/>
                </p:nvSpPr>
                <p:spPr bwMode="auto">
                  <a:xfrm>
                    <a:off x="7081017" y="2720110"/>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Oval 28">
                    <a:extLst>
                      <a:ext uri="{FF2B5EF4-FFF2-40B4-BE49-F238E27FC236}">
                        <a16:creationId xmlns:a16="http://schemas.microsoft.com/office/drawing/2014/main" id="{0E5EAC04-8862-4BE5-8BFB-DDE8108D2811}"/>
                      </a:ext>
                    </a:extLst>
                  </p:cNvPr>
                  <p:cNvSpPr>
                    <a:spLocks noChangeArrowheads="1"/>
                  </p:cNvSpPr>
                  <p:nvPr/>
                </p:nvSpPr>
                <p:spPr bwMode="auto">
                  <a:xfrm>
                    <a:off x="7231669" y="271609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18" name="Oval 28">
                    <a:extLst>
                      <a:ext uri="{FF2B5EF4-FFF2-40B4-BE49-F238E27FC236}">
                        <a16:creationId xmlns:a16="http://schemas.microsoft.com/office/drawing/2014/main" id="{0E5EAC04-8862-4BE5-8BFB-DDE8108D2811}"/>
                      </a:ext>
                    </a:extLst>
                  </p:cNvPr>
                  <p:cNvSpPr>
                    <a:spLocks noRot="1" noChangeAspect="1" noMove="1" noResize="1" noEditPoints="1" noAdjustHandles="1" noChangeArrowheads="1" noChangeShapeType="1" noTextEdit="1"/>
                  </p:cNvSpPr>
                  <p:nvPr/>
                </p:nvSpPr>
                <p:spPr bwMode="auto">
                  <a:xfrm>
                    <a:off x="7231669" y="2716093"/>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Oval 28">
                    <a:extLst>
                      <a:ext uri="{FF2B5EF4-FFF2-40B4-BE49-F238E27FC236}">
                        <a16:creationId xmlns:a16="http://schemas.microsoft.com/office/drawing/2014/main" id="{0AF952CA-CC07-4FD2-BD3A-76CEA61CC349}"/>
                      </a:ext>
                    </a:extLst>
                  </p:cNvPr>
                  <p:cNvSpPr>
                    <a:spLocks noChangeArrowheads="1"/>
                  </p:cNvSpPr>
                  <p:nvPr/>
                </p:nvSpPr>
                <p:spPr bwMode="auto">
                  <a:xfrm>
                    <a:off x="7382321"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19" name="Oval 28">
                    <a:extLst>
                      <a:ext uri="{FF2B5EF4-FFF2-40B4-BE49-F238E27FC236}">
                        <a16:creationId xmlns:a16="http://schemas.microsoft.com/office/drawing/2014/main" id="{0AF952CA-CC07-4FD2-BD3A-76CEA61CC349}"/>
                      </a:ext>
                    </a:extLst>
                  </p:cNvPr>
                  <p:cNvSpPr>
                    <a:spLocks noRot="1" noChangeAspect="1" noMove="1" noResize="1" noEditPoints="1" noAdjustHandles="1" noChangeArrowheads="1" noChangeShapeType="1" noTextEdit="1"/>
                  </p:cNvSpPr>
                  <p:nvPr/>
                </p:nvSpPr>
                <p:spPr bwMode="auto">
                  <a:xfrm>
                    <a:off x="7382321" y="271609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Oval 28">
                    <a:extLst>
                      <a:ext uri="{FF2B5EF4-FFF2-40B4-BE49-F238E27FC236}">
                        <a16:creationId xmlns:a16="http://schemas.microsoft.com/office/drawing/2014/main" id="{A78A7890-D3AB-4FA9-8512-2D9F8CF75FBD}"/>
                      </a:ext>
                    </a:extLst>
                  </p:cNvPr>
                  <p:cNvSpPr>
                    <a:spLocks noChangeArrowheads="1"/>
                  </p:cNvSpPr>
                  <p:nvPr/>
                </p:nvSpPr>
                <p:spPr bwMode="auto">
                  <a:xfrm>
                    <a:off x="7522080"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20" name="Oval 28">
                    <a:extLst>
                      <a:ext uri="{FF2B5EF4-FFF2-40B4-BE49-F238E27FC236}">
                        <a16:creationId xmlns:a16="http://schemas.microsoft.com/office/drawing/2014/main" id="{A78A7890-D3AB-4FA9-8512-2D9F8CF75FBD}"/>
                      </a:ext>
                    </a:extLst>
                  </p:cNvPr>
                  <p:cNvSpPr>
                    <a:spLocks noRot="1" noChangeAspect="1" noMove="1" noResize="1" noEditPoints="1" noAdjustHandles="1" noChangeArrowheads="1" noChangeShapeType="1" noTextEdit="1"/>
                  </p:cNvSpPr>
                  <p:nvPr/>
                </p:nvSpPr>
                <p:spPr bwMode="auto">
                  <a:xfrm>
                    <a:off x="7522080" y="271609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Oval 28">
                    <a:extLst>
                      <a:ext uri="{FF2B5EF4-FFF2-40B4-BE49-F238E27FC236}">
                        <a16:creationId xmlns:a16="http://schemas.microsoft.com/office/drawing/2014/main" id="{7D6AA9C0-05A9-4E27-9D60-73D488101D25}"/>
                      </a:ext>
                    </a:extLst>
                  </p:cNvPr>
                  <p:cNvSpPr>
                    <a:spLocks noChangeArrowheads="1"/>
                  </p:cNvSpPr>
                  <p:nvPr/>
                </p:nvSpPr>
                <p:spPr bwMode="auto">
                  <a:xfrm>
                    <a:off x="7663382"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21" name="Oval 28">
                    <a:extLst>
                      <a:ext uri="{FF2B5EF4-FFF2-40B4-BE49-F238E27FC236}">
                        <a16:creationId xmlns:a16="http://schemas.microsoft.com/office/drawing/2014/main" id="{7D6AA9C0-05A9-4E27-9D60-73D488101D25}"/>
                      </a:ext>
                    </a:extLst>
                  </p:cNvPr>
                  <p:cNvSpPr>
                    <a:spLocks noRot="1" noChangeAspect="1" noMove="1" noResize="1" noEditPoints="1" noAdjustHandles="1" noChangeArrowheads="1" noChangeShapeType="1" noTextEdit="1"/>
                  </p:cNvSpPr>
                  <p:nvPr/>
                </p:nvSpPr>
                <p:spPr bwMode="auto">
                  <a:xfrm>
                    <a:off x="7663382" y="2716092"/>
                    <a:ext cx="129137" cy="129137"/>
                  </a:xfrm>
                  <a:prstGeom prst="ellipse">
                    <a:avLst/>
                  </a:prstGeom>
                  <a:blipFill>
                    <a:blip r:embed="rId15"/>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Oval 28">
                    <a:extLst>
                      <a:ext uri="{FF2B5EF4-FFF2-40B4-BE49-F238E27FC236}">
                        <a16:creationId xmlns:a16="http://schemas.microsoft.com/office/drawing/2014/main" id="{0468DFEF-7ED8-4E43-AB5C-3E4B16B398F1}"/>
                      </a:ext>
                    </a:extLst>
                  </p:cNvPr>
                  <p:cNvSpPr>
                    <a:spLocks noChangeArrowheads="1"/>
                  </p:cNvSpPr>
                  <p:nvPr/>
                </p:nvSpPr>
                <p:spPr bwMode="auto">
                  <a:xfrm>
                    <a:off x="7801869" y="271149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22" name="Oval 28">
                    <a:extLst>
                      <a:ext uri="{FF2B5EF4-FFF2-40B4-BE49-F238E27FC236}">
                        <a16:creationId xmlns:a16="http://schemas.microsoft.com/office/drawing/2014/main" id="{0468DFEF-7ED8-4E43-AB5C-3E4B16B398F1}"/>
                      </a:ext>
                    </a:extLst>
                  </p:cNvPr>
                  <p:cNvSpPr>
                    <a:spLocks noRot="1" noChangeAspect="1" noMove="1" noResize="1" noEditPoints="1" noAdjustHandles="1" noChangeArrowheads="1" noChangeShapeType="1" noTextEdit="1"/>
                  </p:cNvSpPr>
                  <p:nvPr/>
                </p:nvSpPr>
                <p:spPr bwMode="auto">
                  <a:xfrm>
                    <a:off x="7801869" y="2711493"/>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Oval 28">
                    <a:extLst>
                      <a:ext uri="{FF2B5EF4-FFF2-40B4-BE49-F238E27FC236}">
                        <a16:creationId xmlns:a16="http://schemas.microsoft.com/office/drawing/2014/main" id="{9051FFB2-0F97-4F83-AE52-863DBA945CCD}"/>
                      </a:ext>
                    </a:extLst>
                  </p:cNvPr>
                  <p:cNvSpPr>
                    <a:spLocks noChangeArrowheads="1"/>
                  </p:cNvSpPr>
                  <p:nvPr/>
                </p:nvSpPr>
                <p:spPr bwMode="auto">
                  <a:xfrm>
                    <a:off x="7075682" y="24960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23" name="Oval 28">
                    <a:extLst>
                      <a:ext uri="{FF2B5EF4-FFF2-40B4-BE49-F238E27FC236}">
                        <a16:creationId xmlns:a16="http://schemas.microsoft.com/office/drawing/2014/main" id="{9051FFB2-0F97-4F83-AE52-863DBA945CCD}"/>
                      </a:ext>
                    </a:extLst>
                  </p:cNvPr>
                  <p:cNvSpPr>
                    <a:spLocks noRot="1" noChangeAspect="1" noMove="1" noResize="1" noEditPoints="1" noAdjustHandles="1" noChangeArrowheads="1" noChangeShapeType="1" noTextEdit="1"/>
                  </p:cNvSpPr>
                  <p:nvPr/>
                </p:nvSpPr>
                <p:spPr bwMode="auto">
                  <a:xfrm>
                    <a:off x="7075682" y="249602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Oval 28">
                    <a:extLst>
                      <a:ext uri="{FF2B5EF4-FFF2-40B4-BE49-F238E27FC236}">
                        <a16:creationId xmlns:a16="http://schemas.microsoft.com/office/drawing/2014/main" id="{0546C36F-FE2D-4379-95D6-121DE4877FF1}"/>
                      </a:ext>
                    </a:extLst>
                  </p:cNvPr>
                  <p:cNvSpPr>
                    <a:spLocks noChangeArrowheads="1"/>
                  </p:cNvSpPr>
                  <p:nvPr/>
                </p:nvSpPr>
                <p:spPr bwMode="auto">
                  <a:xfrm>
                    <a:off x="7229344" y="24960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24" name="Oval 28">
                    <a:extLst>
                      <a:ext uri="{FF2B5EF4-FFF2-40B4-BE49-F238E27FC236}">
                        <a16:creationId xmlns:a16="http://schemas.microsoft.com/office/drawing/2014/main" id="{0546C36F-FE2D-4379-95D6-121DE4877FF1}"/>
                      </a:ext>
                    </a:extLst>
                  </p:cNvPr>
                  <p:cNvSpPr>
                    <a:spLocks noRot="1" noChangeAspect="1" noMove="1" noResize="1" noEditPoints="1" noAdjustHandles="1" noChangeArrowheads="1" noChangeShapeType="1" noTextEdit="1"/>
                  </p:cNvSpPr>
                  <p:nvPr/>
                </p:nvSpPr>
                <p:spPr bwMode="auto">
                  <a:xfrm>
                    <a:off x="7229344" y="249602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Oval 28">
                    <a:extLst>
                      <a:ext uri="{FF2B5EF4-FFF2-40B4-BE49-F238E27FC236}">
                        <a16:creationId xmlns:a16="http://schemas.microsoft.com/office/drawing/2014/main" id="{89FDA0D0-AB65-4E2A-9FA9-945B90D91C67}"/>
                      </a:ext>
                    </a:extLst>
                  </p:cNvPr>
                  <p:cNvSpPr>
                    <a:spLocks noChangeArrowheads="1"/>
                  </p:cNvSpPr>
                  <p:nvPr/>
                </p:nvSpPr>
                <p:spPr bwMode="auto">
                  <a:xfrm>
                    <a:off x="7081017" y="233383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25" name="Oval 28">
                    <a:extLst>
                      <a:ext uri="{FF2B5EF4-FFF2-40B4-BE49-F238E27FC236}">
                        <a16:creationId xmlns:a16="http://schemas.microsoft.com/office/drawing/2014/main" id="{89FDA0D0-AB65-4E2A-9FA9-945B90D91C67}"/>
                      </a:ext>
                    </a:extLst>
                  </p:cNvPr>
                  <p:cNvSpPr>
                    <a:spLocks noRot="1" noChangeAspect="1" noMove="1" noResize="1" noEditPoints="1" noAdjustHandles="1" noChangeArrowheads="1" noChangeShapeType="1" noTextEdit="1"/>
                  </p:cNvSpPr>
                  <p:nvPr/>
                </p:nvSpPr>
                <p:spPr bwMode="auto">
                  <a:xfrm>
                    <a:off x="7081017" y="2333837"/>
                    <a:ext cx="129137" cy="129137"/>
                  </a:xfrm>
                  <a:prstGeom prst="ellipse">
                    <a:avLst/>
                  </a:prstGeom>
                  <a:blipFill>
                    <a:blip r:embed="rId12"/>
                    <a:stretch>
                      <a:fillRect l="-9524"/>
                    </a:stretch>
                  </a:blipFill>
                  <a:ln w="9525">
                    <a:noFill/>
                    <a:round/>
                    <a:headEnd/>
                    <a:tailEnd/>
                  </a:ln>
                  <a:effectLst/>
                </p:spPr>
                <p:txBody>
                  <a:bodyPr/>
                  <a:lstStyle/>
                  <a:p>
                    <a:r>
                      <a:rPr lang="zh-CN" altLang="en-US">
                        <a:noFill/>
                      </a:rPr>
                      <a:t> </a:t>
                    </a:r>
                  </a:p>
                </p:txBody>
              </p:sp>
            </mc:Fallback>
          </mc:AlternateContent>
        </p:grpSp>
        <p:grpSp>
          <p:nvGrpSpPr>
            <p:cNvPr id="129" name="组合 128">
              <a:extLst>
                <a:ext uri="{FF2B5EF4-FFF2-40B4-BE49-F238E27FC236}">
                  <a16:creationId xmlns:a16="http://schemas.microsoft.com/office/drawing/2014/main" id="{AA5AA599-C9BF-496F-B1B8-E7C4A8F1DE4E}"/>
                </a:ext>
              </a:extLst>
            </p:cNvPr>
            <p:cNvGrpSpPr/>
            <p:nvPr/>
          </p:nvGrpSpPr>
          <p:grpSpPr>
            <a:xfrm>
              <a:off x="10613367" y="2333837"/>
              <a:ext cx="1007329" cy="1191803"/>
              <a:chOff x="6998414" y="2333837"/>
              <a:chExt cx="1007329" cy="1191803"/>
            </a:xfrm>
          </p:grpSpPr>
          <p:cxnSp>
            <p:nvCxnSpPr>
              <p:cNvPr id="130" name="直接连接符 129">
                <a:extLst>
                  <a:ext uri="{FF2B5EF4-FFF2-40B4-BE49-F238E27FC236}">
                    <a16:creationId xmlns:a16="http://schemas.microsoft.com/office/drawing/2014/main" id="{8ECFC364-93AB-409D-A5B0-11DE37A2BC6E}"/>
                  </a:ext>
                </a:extLst>
              </p:cNvPr>
              <p:cNvCxnSpPr>
                <a:cxnSpLocks/>
              </p:cNvCxnSpPr>
              <p:nvPr/>
            </p:nvCxnSpPr>
            <p:spPr>
              <a:xfrm>
                <a:off x="6998414" y="3161405"/>
                <a:ext cx="448475"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59FBFD9-807B-4518-B7DC-E99E41C020DC}"/>
                  </a:ext>
                </a:extLst>
              </p:cNvPr>
              <p:cNvCxnSpPr>
                <a:cxnSpLocks/>
              </p:cNvCxnSpPr>
              <p:nvPr/>
            </p:nvCxnSpPr>
            <p:spPr>
              <a:xfrm>
                <a:off x="6998414" y="2958927"/>
                <a:ext cx="44847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9A5703AD-448F-489A-9269-B787EEAB7903}"/>
                  </a:ext>
                </a:extLst>
              </p:cNvPr>
              <p:cNvCxnSpPr>
                <a:cxnSpLocks/>
              </p:cNvCxnSpPr>
              <p:nvPr/>
            </p:nvCxnSpPr>
            <p:spPr>
              <a:xfrm>
                <a:off x="6998414" y="2781259"/>
                <a:ext cx="10073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1A9B835-A423-4ABD-ABDA-99265E3A82DC}"/>
                  </a:ext>
                </a:extLst>
              </p:cNvPr>
              <p:cNvCxnSpPr>
                <a:cxnSpLocks/>
              </p:cNvCxnSpPr>
              <p:nvPr/>
            </p:nvCxnSpPr>
            <p:spPr>
              <a:xfrm>
                <a:off x="6998414" y="2561533"/>
                <a:ext cx="448475"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253B6291-5699-42E3-A506-106BEB0F1CE6}"/>
                  </a:ext>
                </a:extLst>
              </p:cNvPr>
              <p:cNvCxnSpPr>
                <a:cxnSpLocks/>
              </p:cNvCxnSpPr>
              <p:nvPr/>
            </p:nvCxnSpPr>
            <p:spPr>
              <a:xfrm>
                <a:off x="6998414" y="2401112"/>
                <a:ext cx="100732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354F94FD-8A91-4350-9C9A-3104B4158226}"/>
                  </a:ext>
                </a:extLst>
              </p:cNvPr>
              <p:cNvGrpSpPr/>
              <p:nvPr/>
            </p:nvGrpSpPr>
            <p:grpSpPr>
              <a:xfrm>
                <a:off x="7000032" y="3310196"/>
                <a:ext cx="342904" cy="215444"/>
                <a:chOff x="7409434" y="3407427"/>
                <a:chExt cx="620435" cy="389815"/>
              </a:xfrm>
            </p:grpSpPr>
            <p:sp>
              <p:nvSpPr>
                <p:cNvPr id="150" name="椭圆 149">
                  <a:extLst>
                    <a:ext uri="{FF2B5EF4-FFF2-40B4-BE49-F238E27FC236}">
                      <a16:creationId xmlns:a16="http://schemas.microsoft.com/office/drawing/2014/main" id="{28451FB5-EB1E-4E14-A43D-942B05780203}"/>
                    </a:ext>
                  </a:extLst>
                </p:cNvPr>
                <p:cNvSpPr/>
                <p:nvPr/>
              </p:nvSpPr>
              <p:spPr>
                <a:xfrm>
                  <a:off x="7546312" y="3429000"/>
                  <a:ext cx="346669" cy="3466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dirty="0"/>
                </a:p>
              </p:txBody>
            </p:sp>
            <p:sp>
              <p:nvSpPr>
                <p:cNvPr id="151" name="文本框 150">
                  <a:extLst>
                    <a:ext uri="{FF2B5EF4-FFF2-40B4-BE49-F238E27FC236}">
                      <a16:creationId xmlns:a16="http://schemas.microsoft.com/office/drawing/2014/main" id="{DECF7EF7-3F40-4090-AC8C-ED7306AC86CF}"/>
                    </a:ext>
                  </a:extLst>
                </p:cNvPr>
                <p:cNvSpPr txBox="1"/>
                <p:nvPr/>
              </p:nvSpPr>
              <p:spPr>
                <a:xfrm>
                  <a:off x="7409434" y="3407427"/>
                  <a:ext cx="620435" cy="389815"/>
                </a:xfrm>
                <a:prstGeom prst="rect">
                  <a:avLst/>
                </a:prstGeom>
                <a:noFill/>
              </p:spPr>
              <p:txBody>
                <a:bodyPr wrap="square" rtlCol="0">
                  <a:spAutoFit/>
                </a:bodyPr>
                <a:lstStyle/>
                <a:p>
                  <a:pPr algn="ctr"/>
                  <a:r>
                    <a:rPr lang="en-US" altLang="zh-CN" sz="800" dirty="0">
                      <a:solidFill>
                        <a:schemeClr val="bg1"/>
                      </a:solidFill>
                    </a:rPr>
                    <a:t>Al</a:t>
                  </a:r>
                  <a:endParaRPr lang="zh-CN" altLang="en-US" sz="800" dirty="0">
                    <a:solidFill>
                      <a:schemeClr val="bg1"/>
                    </a:solidFill>
                  </a:endParaRPr>
                </a:p>
              </p:txBody>
            </p:sp>
          </p:grpSp>
          <mc:AlternateContent xmlns:mc="http://schemas.openxmlformats.org/markup-compatibility/2006" xmlns:a14="http://schemas.microsoft.com/office/drawing/2010/main">
            <mc:Choice Requires="a14">
              <p:sp>
                <p:nvSpPr>
                  <p:cNvPr id="136" name="Oval 28">
                    <a:extLst>
                      <a:ext uri="{FF2B5EF4-FFF2-40B4-BE49-F238E27FC236}">
                        <a16:creationId xmlns:a16="http://schemas.microsoft.com/office/drawing/2014/main" id="{437C9E52-0380-4B48-A540-3C504B692447}"/>
                      </a:ext>
                    </a:extLst>
                  </p:cNvPr>
                  <p:cNvSpPr>
                    <a:spLocks noChangeArrowheads="1"/>
                  </p:cNvSpPr>
                  <p:nvPr/>
                </p:nvSpPr>
                <p:spPr bwMode="auto">
                  <a:xfrm>
                    <a:off x="7075683" y="3096836"/>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36" name="Oval 28">
                    <a:extLst>
                      <a:ext uri="{FF2B5EF4-FFF2-40B4-BE49-F238E27FC236}">
                        <a16:creationId xmlns:a16="http://schemas.microsoft.com/office/drawing/2014/main" id="{437C9E52-0380-4B48-A540-3C504B692447}"/>
                      </a:ext>
                    </a:extLst>
                  </p:cNvPr>
                  <p:cNvSpPr>
                    <a:spLocks noRot="1" noChangeAspect="1" noMove="1" noResize="1" noEditPoints="1" noAdjustHandles="1" noChangeArrowheads="1" noChangeShapeType="1" noTextEdit="1"/>
                  </p:cNvSpPr>
                  <p:nvPr/>
                </p:nvSpPr>
                <p:spPr bwMode="auto">
                  <a:xfrm>
                    <a:off x="7075683" y="3096836"/>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Oval 28">
                    <a:extLst>
                      <a:ext uri="{FF2B5EF4-FFF2-40B4-BE49-F238E27FC236}">
                        <a16:creationId xmlns:a16="http://schemas.microsoft.com/office/drawing/2014/main" id="{4D317638-31E7-4CFF-A4FF-3FF83B745C3A}"/>
                      </a:ext>
                    </a:extLst>
                  </p:cNvPr>
                  <p:cNvSpPr>
                    <a:spLocks noChangeArrowheads="1"/>
                  </p:cNvSpPr>
                  <p:nvPr/>
                </p:nvSpPr>
                <p:spPr bwMode="auto">
                  <a:xfrm>
                    <a:off x="7229344" y="3090835"/>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37" name="Oval 28">
                    <a:extLst>
                      <a:ext uri="{FF2B5EF4-FFF2-40B4-BE49-F238E27FC236}">
                        <a16:creationId xmlns:a16="http://schemas.microsoft.com/office/drawing/2014/main" id="{4D317638-31E7-4CFF-A4FF-3FF83B745C3A}"/>
                      </a:ext>
                    </a:extLst>
                  </p:cNvPr>
                  <p:cNvSpPr>
                    <a:spLocks noRot="1" noChangeAspect="1" noMove="1" noResize="1" noEditPoints="1" noAdjustHandles="1" noChangeArrowheads="1" noChangeShapeType="1" noTextEdit="1"/>
                  </p:cNvSpPr>
                  <p:nvPr/>
                </p:nvSpPr>
                <p:spPr bwMode="auto">
                  <a:xfrm>
                    <a:off x="7229344" y="3090835"/>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Oval 28">
                    <a:extLst>
                      <a:ext uri="{FF2B5EF4-FFF2-40B4-BE49-F238E27FC236}">
                        <a16:creationId xmlns:a16="http://schemas.microsoft.com/office/drawing/2014/main" id="{45B5046F-0369-4613-821C-96D3565160A4}"/>
                      </a:ext>
                    </a:extLst>
                  </p:cNvPr>
                  <p:cNvSpPr>
                    <a:spLocks noChangeArrowheads="1"/>
                  </p:cNvSpPr>
                  <p:nvPr/>
                </p:nvSpPr>
                <p:spPr bwMode="auto">
                  <a:xfrm>
                    <a:off x="7075682" y="288734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38" name="Oval 28">
                    <a:extLst>
                      <a:ext uri="{FF2B5EF4-FFF2-40B4-BE49-F238E27FC236}">
                        <a16:creationId xmlns:a16="http://schemas.microsoft.com/office/drawing/2014/main" id="{45B5046F-0369-4613-821C-96D3565160A4}"/>
                      </a:ext>
                    </a:extLst>
                  </p:cNvPr>
                  <p:cNvSpPr>
                    <a:spLocks noRot="1" noChangeAspect="1" noMove="1" noResize="1" noEditPoints="1" noAdjustHandles="1" noChangeArrowheads="1" noChangeShapeType="1" noTextEdit="1"/>
                  </p:cNvSpPr>
                  <p:nvPr/>
                </p:nvSpPr>
                <p:spPr bwMode="auto">
                  <a:xfrm>
                    <a:off x="7075682" y="2887342"/>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Oval 28">
                    <a:extLst>
                      <a:ext uri="{FF2B5EF4-FFF2-40B4-BE49-F238E27FC236}">
                        <a16:creationId xmlns:a16="http://schemas.microsoft.com/office/drawing/2014/main" id="{7B007436-0086-464E-83FE-812FC58A091C}"/>
                      </a:ext>
                    </a:extLst>
                  </p:cNvPr>
                  <p:cNvSpPr>
                    <a:spLocks noChangeArrowheads="1"/>
                  </p:cNvSpPr>
                  <p:nvPr/>
                </p:nvSpPr>
                <p:spPr bwMode="auto">
                  <a:xfrm>
                    <a:off x="7229344" y="288734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39" name="Oval 28">
                    <a:extLst>
                      <a:ext uri="{FF2B5EF4-FFF2-40B4-BE49-F238E27FC236}">
                        <a16:creationId xmlns:a16="http://schemas.microsoft.com/office/drawing/2014/main" id="{7B007436-0086-464E-83FE-812FC58A091C}"/>
                      </a:ext>
                    </a:extLst>
                  </p:cNvPr>
                  <p:cNvSpPr>
                    <a:spLocks noRot="1" noChangeAspect="1" noMove="1" noResize="1" noEditPoints="1" noAdjustHandles="1" noChangeArrowheads="1" noChangeShapeType="1" noTextEdit="1"/>
                  </p:cNvSpPr>
                  <p:nvPr/>
                </p:nvSpPr>
                <p:spPr bwMode="auto">
                  <a:xfrm>
                    <a:off x="7229344" y="2887342"/>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Oval 28">
                    <a:extLst>
                      <a:ext uri="{FF2B5EF4-FFF2-40B4-BE49-F238E27FC236}">
                        <a16:creationId xmlns:a16="http://schemas.microsoft.com/office/drawing/2014/main" id="{BD88612B-DA06-40BA-B499-9DB35F68237D}"/>
                      </a:ext>
                    </a:extLst>
                  </p:cNvPr>
                  <p:cNvSpPr>
                    <a:spLocks noChangeArrowheads="1"/>
                  </p:cNvSpPr>
                  <p:nvPr/>
                </p:nvSpPr>
                <p:spPr bwMode="auto">
                  <a:xfrm>
                    <a:off x="7081017" y="272011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40" name="Oval 28">
                    <a:extLst>
                      <a:ext uri="{FF2B5EF4-FFF2-40B4-BE49-F238E27FC236}">
                        <a16:creationId xmlns:a16="http://schemas.microsoft.com/office/drawing/2014/main" id="{BD88612B-DA06-40BA-B499-9DB35F68237D}"/>
                      </a:ext>
                    </a:extLst>
                  </p:cNvPr>
                  <p:cNvSpPr>
                    <a:spLocks noRot="1" noChangeAspect="1" noMove="1" noResize="1" noEditPoints="1" noAdjustHandles="1" noChangeArrowheads="1" noChangeShapeType="1" noTextEdit="1"/>
                  </p:cNvSpPr>
                  <p:nvPr/>
                </p:nvSpPr>
                <p:spPr bwMode="auto">
                  <a:xfrm>
                    <a:off x="7081017" y="2720110"/>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Oval 28">
                    <a:extLst>
                      <a:ext uri="{FF2B5EF4-FFF2-40B4-BE49-F238E27FC236}">
                        <a16:creationId xmlns:a16="http://schemas.microsoft.com/office/drawing/2014/main" id="{85068976-304A-4813-9A0A-845E369E5918}"/>
                      </a:ext>
                    </a:extLst>
                  </p:cNvPr>
                  <p:cNvSpPr>
                    <a:spLocks noChangeArrowheads="1"/>
                  </p:cNvSpPr>
                  <p:nvPr/>
                </p:nvSpPr>
                <p:spPr bwMode="auto">
                  <a:xfrm>
                    <a:off x="7231669" y="271609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41" name="Oval 28">
                    <a:extLst>
                      <a:ext uri="{FF2B5EF4-FFF2-40B4-BE49-F238E27FC236}">
                        <a16:creationId xmlns:a16="http://schemas.microsoft.com/office/drawing/2014/main" id="{85068976-304A-4813-9A0A-845E369E5918}"/>
                      </a:ext>
                    </a:extLst>
                  </p:cNvPr>
                  <p:cNvSpPr>
                    <a:spLocks noRot="1" noChangeAspect="1" noMove="1" noResize="1" noEditPoints="1" noAdjustHandles="1" noChangeArrowheads="1" noChangeShapeType="1" noTextEdit="1"/>
                  </p:cNvSpPr>
                  <p:nvPr/>
                </p:nvSpPr>
                <p:spPr bwMode="auto">
                  <a:xfrm>
                    <a:off x="7231669" y="2716093"/>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Oval 28">
                    <a:extLst>
                      <a:ext uri="{FF2B5EF4-FFF2-40B4-BE49-F238E27FC236}">
                        <a16:creationId xmlns:a16="http://schemas.microsoft.com/office/drawing/2014/main" id="{738BFE52-553D-463A-A486-9E55E793DF6A}"/>
                      </a:ext>
                    </a:extLst>
                  </p:cNvPr>
                  <p:cNvSpPr>
                    <a:spLocks noChangeArrowheads="1"/>
                  </p:cNvSpPr>
                  <p:nvPr/>
                </p:nvSpPr>
                <p:spPr bwMode="auto">
                  <a:xfrm>
                    <a:off x="7382321"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42" name="Oval 28">
                    <a:extLst>
                      <a:ext uri="{FF2B5EF4-FFF2-40B4-BE49-F238E27FC236}">
                        <a16:creationId xmlns:a16="http://schemas.microsoft.com/office/drawing/2014/main" id="{738BFE52-553D-463A-A486-9E55E793DF6A}"/>
                      </a:ext>
                    </a:extLst>
                  </p:cNvPr>
                  <p:cNvSpPr>
                    <a:spLocks noRot="1" noChangeAspect="1" noMove="1" noResize="1" noEditPoints="1" noAdjustHandles="1" noChangeArrowheads="1" noChangeShapeType="1" noTextEdit="1"/>
                  </p:cNvSpPr>
                  <p:nvPr/>
                </p:nvSpPr>
                <p:spPr bwMode="auto">
                  <a:xfrm>
                    <a:off x="7382321" y="271609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Oval 28">
                    <a:extLst>
                      <a:ext uri="{FF2B5EF4-FFF2-40B4-BE49-F238E27FC236}">
                        <a16:creationId xmlns:a16="http://schemas.microsoft.com/office/drawing/2014/main" id="{E23B5646-5D37-48BC-90ED-8939CE8C02F0}"/>
                      </a:ext>
                    </a:extLst>
                  </p:cNvPr>
                  <p:cNvSpPr>
                    <a:spLocks noChangeArrowheads="1"/>
                  </p:cNvSpPr>
                  <p:nvPr/>
                </p:nvSpPr>
                <p:spPr bwMode="auto">
                  <a:xfrm>
                    <a:off x="7522080"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43" name="Oval 28">
                    <a:extLst>
                      <a:ext uri="{FF2B5EF4-FFF2-40B4-BE49-F238E27FC236}">
                        <a16:creationId xmlns:a16="http://schemas.microsoft.com/office/drawing/2014/main" id="{E23B5646-5D37-48BC-90ED-8939CE8C02F0}"/>
                      </a:ext>
                    </a:extLst>
                  </p:cNvPr>
                  <p:cNvSpPr>
                    <a:spLocks noRot="1" noChangeAspect="1" noMove="1" noResize="1" noEditPoints="1" noAdjustHandles="1" noChangeArrowheads="1" noChangeShapeType="1" noTextEdit="1"/>
                  </p:cNvSpPr>
                  <p:nvPr/>
                </p:nvSpPr>
                <p:spPr bwMode="auto">
                  <a:xfrm>
                    <a:off x="7522080" y="271609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Oval 28">
                    <a:extLst>
                      <a:ext uri="{FF2B5EF4-FFF2-40B4-BE49-F238E27FC236}">
                        <a16:creationId xmlns:a16="http://schemas.microsoft.com/office/drawing/2014/main" id="{6CF25DEE-D1F6-4E53-8C65-B70419BE84BD}"/>
                      </a:ext>
                    </a:extLst>
                  </p:cNvPr>
                  <p:cNvSpPr>
                    <a:spLocks noChangeArrowheads="1"/>
                  </p:cNvSpPr>
                  <p:nvPr/>
                </p:nvSpPr>
                <p:spPr bwMode="auto">
                  <a:xfrm>
                    <a:off x="7663382" y="271609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44" name="Oval 28">
                    <a:extLst>
                      <a:ext uri="{FF2B5EF4-FFF2-40B4-BE49-F238E27FC236}">
                        <a16:creationId xmlns:a16="http://schemas.microsoft.com/office/drawing/2014/main" id="{6CF25DEE-D1F6-4E53-8C65-B70419BE84BD}"/>
                      </a:ext>
                    </a:extLst>
                  </p:cNvPr>
                  <p:cNvSpPr>
                    <a:spLocks noRot="1" noChangeAspect="1" noMove="1" noResize="1" noEditPoints="1" noAdjustHandles="1" noChangeArrowheads="1" noChangeShapeType="1" noTextEdit="1"/>
                  </p:cNvSpPr>
                  <p:nvPr/>
                </p:nvSpPr>
                <p:spPr bwMode="auto">
                  <a:xfrm>
                    <a:off x="7663382" y="271609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Oval 28">
                    <a:extLst>
                      <a:ext uri="{FF2B5EF4-FFF2-40B4-BE49-F238E27FC236}">
                        <a16:creationId xmlns:a16="http://schemas.microsoft.com/office/drawing/2014/main" id="{799AA16A-5F81-430B-B0E6-D4291F57C8CA}"/>
                      </a:ext>
                    </a:extLst>
                  </p:cNvPr>
                  <p:cNvSpPr>
                    <a:spLocks noChangeArrowheads="1"/>
                  </p:cNvSpPr>
                  <p:nvPr/>
                </p:nvSpPr>
                <p:spPr bwMode="auto">
                  <a:xfrm>
                    <a:off x="7801869" y="271149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45" name="Oval 28">
                    <a:extLst>
                      <a:ext uri="{FF2B5EF4-FFF2-40B4-BE49-F238E27FC236}">
                        <a16:creationId xmlns:a16="http://schemas.microsoft.com/office/drawing/2014/main" id="{799AA16A-5F81-430B-B0E6-D4291F57C8CA}"/>
                      </a:ext>
                    </a:extLst>
                  </p:cNvPr>
                  <p:cNvSpPr>
                    <a:spLocks noRot="1" noChangeAspect="1" noMove="1" noResize="1" noEditPoints="1" noAdjustHandles="1" noChangeArrowheads="1" noChangeShapeType="1" noTextEdit="1"/>
                  </p:cNvSpPr>
                  <p:nvPr/>
                </p:nvSpPr>
                <p:spPr bwMode="auto">
                  <a:xfrm>
                    <a:off x="7801869" y="2711493"/>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Oval 28">
                    <a:extLst>
                      <a:ext uri="{FF2B5EF4-FFF2-40B4-BE49-F238E27FC236}">
                        <a16:creationId xmlns:a16="http://schemas.microsoft.com/office/drawing/2014/main" id="{DFCC6513-9845-4938-98B3-79B82CB0F7AE}"/>
                      </a:ext>
                    </a:extLst>
                  </p:cNvPr>
                  <p:cNvSpPr>
                    <a:spLocks noChangeArrowheads="1"/>
                  </p:cNvSpPr>
                  <p:nvPr/>
                </p:nvSpPr>
                <p:spPr bwMode="auto">
                  <a:xfrm>
                    <a:off x="7075682" y="24960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46" name="Oval 28">
                    <a:extLst>
                      <a:ext uri="{FF2B5EF4-FFF2-40B4-BE49-F238E27FC236}">
                        <a16:creationId xmlns:a16="http://schemas.microsoft.com/office/drawing/2014/main" id="{DFCC6513-9845-4938-98B3-79B82CB0F7AE}"/>
                      </a:ext>
                    </a:extLst>
                  </p:cNvPr>
                  <p:cNvSpPr>
                    <a:spLocks noRot="1" noChangeAspect="1" noMove="1" noResize="1" noEditPoints="1" noAdjustHandles="1" noChangeArrowheads="1" noChangeShapeType="1" noTextEdit="1"/>
                  </p:cNvSpPr>
                  <p:nvPr/>
                </p:nvSpPr>
                <p:spPr bwMode="auto">
                  <a:xfrm>
                    <a:off x="7075682" y="249602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Oval 28">
                    <a:extLst>
                      <a:ext uri="{FF2B5EF4-FFF2-40B4-BE49-F238E27FC236}">
                        <a16:creationId xmlns:a16="http://schemas.microsoft.com/office/drawing/2014/main" id="{260F978F-923F-48B4-AA64-93F2CFCE21E9}"/>
                      </a:ext>
                    </a:extLst>
                  </p:cNvPr>
                  <p:cNvSpPr>
                    <a:spLocks noChangeArrowheads="1"/>
                  </p:cNvSpPr>
                  <p:nvPr/>
                </p:nvSpPr>
                <p:spPr bwMode="auto">
                  <a:xfrm>
                    <a:off x="7229344" y="24960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47" name="Oval 28">
                    <a:extLst>
                      <a:ext uri="{FF2B5EF4-FFF2-40B4-BE49-F238E27FC236}">
                        <a16:creationId xmlns:a16="http://schemas.microsoft.com/office/drawing/2014/main" id="{260F978F-923F-48B4-AA64-93F2CFCE21E9}"/>
                      </a:ext>
                    </a:extLst>
                  </p:cNvPr>
                  <p:cNvSpPr>
                    <a:spLocks noRot="1" noChangeAspect="1" noMove="1" noResize="1" noEditPoints="1" noAdjustHandles="1" noChangeArrowheads="1" noChangeShapeType="1" noTextEdit="1"/>
                  </p:cNvSpPr>
                  <p:nvPr/>
                </p:nvSpPr>
                <p:spPr bwMode="auto">
                  <a:xfrm>
                    <a:off x="7229344" y="249602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Oval 28">
                    <a:extLst>
                      <a:ext uri="{FF2B5EF4-FFF2-40B4-BE49-F238E27FC236}">
                        <a16:creationId xmlns:a16="http://schemas.microsoft.com/office/drawing/2014/main" id="{1C0DEA6B-E752-40A2-BF42-5AB7B13DAC62}"/>
                      </a:ext>
                    </a:extLst>
                  </p:cNvPr>
                  <p:cNvSpPr>
                    <a:spLocks noChangeArrowheads="1"/>
                  </p:cNvSpPr>
                  <p:nvPr/>
                </p:nvSpPr>
                <p:spPr bwMode="auto">
                  <a:xfrm>
                    <a:off x="7081017" y="233383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48" name="Oval 28">
                    <a:extLst>
                      <a:ext uri="{FF2B5EF4-FFF2-40B4-BE49-F238E27FC236}">
                        <a16:creationId xmlns:a16="http://schemas.microsoft.com/office/drawing/2014/main" id="{1C0DEA6B-E752-40A2-BF42-5AB7B13DAC62}"/>
                      </a:ext>
                    </a:extLst>
                  </p:cNvPr>
                  <p:cNvSpPr>
                    <a:spLocks noRot="1" noChangeAspect="1" noMove="1" noResize="1" noEditPoints="1" noAdjustHandles="1" noChangeArrowheads="1" noChangeShapeType="1" noTextEdit="1"/>
                  </p:cNvSpPr>
                  <p:nvPr/>
                </p:nvSpPr>
                <p:spPr bwMode="auto">
                  <a:xfrm>
                    <a:off x="7081017" y="2333837"/>
                    <a:ext cx="129137" cy="129137"/>
                  </a:xfrm>
                  <a:prstGeom prst="ellipse">
                    <a:avLst/>
                  </a:prstGeom>
                  <a:blipFill>
                    <a:blip r:embed="rId12"/>
                    <a:stretch>
                      <a:fillRect l="-9524"/>
                    </a:stretch>
                  </a:blipFill>
                  <a:ln w="9525">
                    <a:noFill/>
                    <a:round/>
                    <a:headEnd/>
                    <a:tailEnd/>
                  </a:ln>
                  <a:effectLst/>
                </p:spPr>
                <p:txBody>
                  <a:bodyPr/>
                  <a:lstStyle/>
                  <a:p>
                    <a:r>
                      <a:rPr lang="zh-CN" altLang="en-US">
                        <a:noFill/>
                      </a:rPr>
                      <a:t> </a:t>
                    </a:r>
                  </a:p>
                </p:txBody>
              </p:sp>
            </mc:Fallback>
          </mc:AlternateContent>
        </p:grpSp>
      </p:grpSp>
      <p:sp>
        <p:nvSpPr>
          <p:cNvPr id="40" name="文本框 39">
            <a:extLst>
              <a:ext uri="{FF2B5EF4-FFF2-40B4-BE49-F238E27FC236}">
                <a16:creationId xmlns:a16="http://schemas.microsoft.com/office/drawing/2014/main" id="{E3503A1E-870F-4BA0-AFA7-73ABDFB0AEC3}"/>
              </a:ext>
            </a:extLst>
          </p:cNvPr>
          <p:cNvSpPr txBox="1"/>
          <p:nvPr/>
        </p:nvSpPr>
        <p:spPr>
          <a:xfrm>
            <a:off x="6565559" y="3568119"/>
            <a:ext cx="1060102" cy="276999"/>
          </a:xfrm>
          <a:prstGeom prst="rect">
            <a:avLst/>
          </a:prstGeom>
          <a:solidFill>
            <a:schemeClr val="bg1"/>
          </a:solidFill>
          <a:ln>
            <a:solidFill>
              <a:schemeClr val="bg1">
                <a:lumMod val="50000"/>
              </a:schemeClr>
            </a:solidFill>
            <a:prstDash val="sysDash"/>
          </a:ln>
        </p:spPr>
        <p:txBody>
          <a:bodyPr wrap="square" rtlCol="0">
            <a:spAutoFit/>
          </a:bodyPr>
          <a:lstStyle/>
          <a:p>
            <a:pPr algn="ctr"/>
            <a:r>
              <a:rPr lang="zh-CN" altLang="en-US" sz="1200" dirty="0">
                <a:latin typeface="楷体" panose="02010609060101010101" pitchFamily="49" charset="-122"/>
                <a:ea typeface="楷体" panose="02010609060101010101" pitchFamily="49" charset="-122"/>
              </a:rPr>
              <a:t>单个</a:t>
            </a:r>
            <a:r>
              <a:rPr lang="en-US" altLang="zh-CN" sz="1200" dirty="0">
                <a:latin typeface="楷体" panose="02010609060101010101" pitchFamily="49" charset="-122"/>
                <a:ea typeface="楷体" panose="02010609060101010101" pitchFamily="49" charset="-122"/>
              </a:rPr>
              <a:t>Al</a:t>
            </a:r>
            <a:r>
              <a:rPr lang="zh-CN" altLang="en-US" sz="1200" dirty="0">
                <a:latin typeface="楷体" panose="02010609060101010101" pitchFamily="49" charset="-122"/>
                <a:ea typeface="楷体" panose="02010609060101010101" pitchFamily="49" charset="-122"/>
              </a:rPr>
              <a:t>原子</a:t>
            </a:r>
          </a:p>
        </p:txBody>
      </p:sp>
      <p:sp>
        <p:nvSpPr>
          <p:cNvPr id="153" name="文本框 152">
            <a:extLst>
              <a:ext uri="{FF2B5EF4-FFF2-40B4-BE49-F238E27FC236}">
                <a16:creationId xmlns:a16="http://schemas.microsoft.com/office/drawing/2014/main" id="{7B068E9A-98E1-4C71-B6AC-2E833B4A9458}"/>
              </a:ext>
            </a:extLst>
          </p:cNvPr>
          <p:cNvSpPr txBox="1"/>
          <p:nvPr/>
        </p:nvSpPr>
        <p:spPr>
          <a:xfrm>
            <a:off x="8860224" y="3568860"/>
            <a:ext cx="2456805" cy="276999"/>
          </a:xfrm>
          <a:prstGeom prst="rect">
            <a:avLst/>
          </a:prstGeom>
          <a:solidFill>
            <a:schemeClr val="bg1"/>
          </a:solidFill>
          <a:ln>
            <a:solidFill>
              <a:schemeClr val="bg1">
                <a:lumMod val="50000"/>
              </a:schemeClr>
            </a:solidFill>
            <a:prstDash val="sysDash"/>
          </a:ln>
        </p:spPr>
        <p:txBody>
          <a:bodyPr wrap="square" rtlCol="0">
            <a:spAutoFit/>
          </a:bodyPr>
          <a:lstStyle/>
          <a:p>
            <a:pPr algn="ctr"/>
            <a:r>
              <a:rPr lang="zh-CN" altLang="en-US" sz="1200" dirty="0">
                <a:latin typeface="楷体" panose="02010609060101010101" pitchFamily="49" charset="-122"/>
                <a:ea typeface="楷体" panose="02010609060101010101" pitchFamily="49" charset="-122"/>
              </a:rPr>
              <a:t>晶体中的多个</a:t>
            </a:r>
            <a:r>
              <a:rPr lang="en-US" altLang="zh-CN" sz="1200" dirty="0">
                <a:latin typeface="楷体" panose="02010609060101010101" pitchFamily="49" charset="-122"/>
                <a:ea typeface="楷体" panose="02010609060101010101" pitchFamily="49" charset="-122"/>
              </a:rPr>
              <a:t>Al</a:t>
            </a:r>
            <a:r>
              <a:rPr lang="zh-CN" altLang="en-US" sz="1200" dirty="0">
                <a:latin typeface="楷体" panose="02010609060101010101" pitchFamily="49" charset="-122"/>
                <a:ea typeface="楷体" panose="02010609060101010101" pitchFamily="49" charset="-122"/>
              </a:rPr>
              <a:t>原子形成晶格</a:t>
            </a:r>
          </a:p>
        </p:txBody>
      </p:sp>
      <p:sp>
        <p:nvSpPr>
          <p:cNvPr id="1024" name="箭头: 右 1023">
            <a:extLst>
              <a:ext uri="{FF2B5EF4-FFF2-40B4-BE49-F238E27FC236}">
                <a16:creationId xmlns:a16="http://schemas.microsoft.com/office/drawing/2014/main" id="{1F8B5C58-44BA-401A-8352-DCA74698DA82}"/>
              </a:ext>
            </a:extLst>
          </p:cNvPr>
          <p:cNvSpPr/>
          <p:nvPr/>
        </p:nvSpPr>
        <p:spPr>
          <a:xfrm>
            <a:off x="7911449" y="2679949"/>
            <a:ext cx="211597" cy="1615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155" name="组合 154">
            <a:extLst>
              <a:ext uri="{FF2B5EF4-FFF2-40B4-BE49-F238E27FC236}">
                <a16:creationId xmlns:a16="http://schemas.microsoft.com/office/drawing/2014/main" id="{F72B81D9-84C1-4939-BBBE-3618EADEED6A}"/>
              </a:ext>
            </a:extLst>
          </p:cNvPr>
          <p:cNvGrpSpPr/>
          <p:nvPr/>
        </p:nvGrpSpPr>
        <p:grpSpPr>
          <a:xfrm>
            <a:off x="8269887" y="2234225"/>
            <a:ext cx="3344675" cy="1232045"/>
            <a:chOff x="8276021" y="2293595"/>
            <a:chExt cx="3344675" cy="1232045"/>
          </a:xfrm>
        </p:grpSpPr>
        <p:grpSp>
          <p:nvGrpSpPr>
            <p:cNvPr id="156" name="组合 155">
              <a:extLst>
                <a:ext uri="{FF2B5EF4-FFF2-40B4-BE49-F238E27FC236}">
                  <a16:creationId xmlns:a16="http://schemas.microsoft.com/office/drawing/2014/main" id="{37DC6459-002E-4DF9-81FC-E26687A73FDA}"/>
                </a:ext>
              </a:extLst>
            </p:cNvPr>
            <p:cNvGrpSpPr/>
            <p:nvPr/>
          </p:nvGrpSpPr>
          <p:grpSpPr>
            <a:xfrm>
              <a:off x="8276021" y="2293595"/>
              <a:ext cx="1276081" cy="1232045"/>
              <a:chOff x="6729662" y="2293595"/>
              <a:chExt cx="1276081" cy="1232045"/>
            </a:xfrm>
          </p:grpSpPr>
          <p:cxnSp>
            <p:nvCxnSpPr>
              <p:cNvPr id="203" name="直接连接符 202">
                <a:extLst>
                  <a:ext uri="{FF2B5EF4-FFF2-40B4-BE49-F238E27FC236}">
                    <a16:creationId xmlns:a16="http://schemas.microsoft.com/office/drawing/2014/main" id="{60B3E24D-AFC7-4678-B7E1-B49CDAC6CDF2}"/>
                  </a:ext>
                </a:extLst>
              </p:cNvPr>
              <p:cNvCxnSpPr>
                <a:cxnSpLocks/>
              </p:cNvCxnSpPr>
              <p:nvPr/>
            </p:nvCxnSpPr>
            <p:spPr>
              <a:xfrm>
                <a:off x="6998414" y="3161405"/>
                <a:ext cx="448475"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A910CD3C-E36B-408D-928E-DBE0970FDE00}"/>
                  </a:ext>
                </a:extLst>
              </p:cNvPr>
              <p:cNvCxnSpPr>
                <a:cxnSpLocks/>
              </p:cNvCxnSpPr>
              <p:nvPr/>
            </p:nvCxnSpPr>
            <p:spPr>
              <a:xfrm>
                <a:off x="6998414" y="2958927"/>
                <a:ext cx="44847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07D9534E-5DF3-46A1-94C2-239A5D6E3369}"/>
                  </a:ext>
                </a:extLst>
              </p:cNvPr>
              <p:cNvCxnSpPr>
                <a:cxnSpLocks/>
              </p:cNvCxnSpPr>
              <p:nvPr/>
            </p:nvCxnSpPr>
            <p:spPr>
              <a:xfrm>
                <a:off x="6998414" y="2781259"/>
                <a:ext cx="100732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F069D729-983C-472A-B1B1-620A7AD324DF}"/>
                  </a:ext>
                </a:extLst>
              </p:cNvPr>
              <p:cNvCxnSpPr>
                <a:cxnSpLocks/>
              </p:cNvCxnSpPr>
              <p:nvPr/>
            </p:nvCxnSpPr>
            <p:spPr>
              <a:xfrm>
                <a:off x="6998414" y="2561533"/>
                <a:ext cx="448475"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80996748-695E-4F31-B9B9-7022E3E5397E}"/>
                  </a:ext>
                </a:extLst>
              </p:cNvPr>
              <p:cNvCxnSpPr>
                <a:cxnSpLocks/>
              </p:cNvCxnSpPr>
              <p:nvPr/>
            </p:nvCxnSpPr>
            <p:spPr>
              <a:xfrm>
                <a:off x="6998414" y="2401112"/>
                <a:ext cx="100732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文本框 207">
                    <a:extLst>
                      <a:ext uri="{FF2B5EF4-FFF2-40B4-BE49-F238E27FC236}">
                        <a16:creationId xmlns:a16="http://schemas.microsoft.com/office/drawing/2014/main" id="{384845C5-D781-4555-B03E-3CCF4CF51985}"/>
                      </a:ext>
                    </a:extLst>
                  </p:cNvPr>
                  <p:cNvSpPr txBox="1"/>
                  <p:nvPr/>
                </p:nvSpPr>
                <p:spPr>
                  <a:xfrm>
                    <a:off x="6729662" y="3069072"/>
                    <a:ext cx="19236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50000"/>
                                </a:schemeClr>
                              </a:solidFill>
                              <a:latin typeface="Cambria Math" panose="02040503050406030204" pitchFamily="18" charset="0"/>
                            </a:rPr>
                            <m:t>1</m:t>
                          </m:r>
                          <m:r>
                            <m:rPr>
                              <m:sty m:val="p"/>
                            </m:rPr>
                            <a:rPr lang="en-US" altLang="zh-CN" sz="1200" b="0" i="0" smtClean="0">
                              <a:solidFill>
                                <a:schemeClr val="accent1">
                                  <a:lumMod val="50000"/>
                                </a:schemeClr>
                              </a:solidFill>
                              <a:latin typeface="Cambria Math" panose="02040503050406030204" pitchFamily="18" charset="0"/>
                            </a:rPr>
                            <m:t>s</m:t>
                          </m:r>
                        </m:oMath>
                      </m:oMathPara>
                    </a14:m>
                    <a:endParaRPr lang="zh-CN" altLang="en-US" sz="1200" dirty="0">
                      <a:solidFill>
                        <a:schemeClr val="accent1">
                          <a:lumMod val="50000"/>
                        </a:schemeClr>
                      </a:solidFill>
                    </a:endParaRPr>
                  </a:p>
                </p:txBody>
              </p:sp>
            </mc:Choice>
            <mc:Fallback xmlns="">
              <p:sp>
                <p:nvSpPr>
                  <p:cNvPr id="208" name="文本框 207">
                    <a:extLst>
                      <a:ext uri="{FF2B5EF4-FFF2-40B4-BE49-F238E27FC236}">
                        <a16:creationId xmlns:a16="http://schemas.microsoft.com/office/drawing/2014/main" id="{384845C5-D781-4555-B03E-3CCF4CF51985}"/>
                      </a:ext>
                    </a:extLst>
                  </p:cNvPr>
                  <p:cNvSpPr txBox="1">
                    <a:spLocks noRot="1" noChangeAspect="1" noMove="1" noResize="1" noEditPoints="1" noAdjustHandles="1" noChangeArrowheads="1" noChangeShapeType="1" noTextEdit="1"/>
                  </p:cNvSpPr>
                  <p:nvPr/>
                </p:nvSpPr>
                <p:spPr>
                  <a:xfrm>
                    <a:off x="6729662" y="3069072"/>
                    <a:ext cx="192360" cy="184666"/>
                  </a:xfrm>
                  <a:prstGeom prst="rect">
                    <a:avLst/>
                  </a:prstGeom>
                  <a:blipFill>
                    <a:blip r:embed="rId4"/>
                    <a:stretch>
                      <a:fillRect l="-16129" r="-2258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文本框 208">
                    <a:extLst>
                      <a:ext uri="{FF2B5EF4-FFF2-40B4-BE49-F238E27FC236}">
                        <a16:creationId xmlns:a16="http://schemas.microsoft.com/office/drawing/2014/main" id="{0153F09F-E322-46CF-A1BE-9398431590A1}"/>
                      </a:ext>
                    </a:extLst>
                  </p:cNvPr>
                  <p:cNvSpPr txBox="1"/>
                  <p:nvPr/>
                </p:nvSpPr>
                <p:spPr>
                  <a:xfrm>
                    <a:off x="6729662" y="2861932"/>
                    <a:ext cx="19236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solidFill>
                              <a:latin typeface="Cambria Math" panose="02040503050406030204" pitchFamily="18" charset="0"/>
                            </a:rPr>
                            <m:t>2</m:t>
                          </m:r>
                          <m:r>
                            <m:rPr>
                              <m:sty m:val="p"/>
                            </m:rPr>
                            <a:rPr lang="en-US" altLang="zh-CN" sz="1200" b="0" i="0" smtClean="0">
                              <a:solidFill>
                                <a:schemeClr val="accent1"/>
                              </a:solidFill>
                              <a:latin typeface="Cambria Math" panose="02040503050406030204" pitchFamily="18" charset="0"/>
                            </a:rPr>
                            <m:t>s</m:t>
                          </m:r>
                        </m:oMath>
                      </m:oMathPara>
                    </a14:m>
                    <a:endParaRPr lang="zh-CN" altLang="en-US" sz="1200" dirty="0">
                      <a:solidFill>
                        <a:schemeClr val="accent1"/>
                      </a:solidFill>
                    </a:endParaRPr>
                  </a:p>
                </p:txBody>
              </p:sp>
            </mc:Choice>
            <mc:Fallback xmlns="">
              <p:sp>
                <p:nvSpPr>
                  <p:cNvPr id="209" name="文本框 208">
                    <a:extLst>
                      <a:ext uri="{FF2B5EF4-FFF2-40B4-BE49-F238E27FC236}">
                        <a16:creationId xmlns:a16="http://schemas.microsoft.com/office/drawing/2014/main" id="{0153F09F-E322-46CF-A1BE-9398431590A1}"/>
                      </a:ext>
                    </a:extLst>
                  </p:cNvPr>
                  <p:cNvSpPr txBox="1">
                    <a:spLocks noRot="1" noChangeAspect="1" noMove="1" noResize="1" noEditPoints="1" noAdjustHandles="1" noChangeArrowheads="1" noChangeShapeType="1" noTextEdit="1"/>
                  </p:cNvSpPr>
                  <p:nvPr/>
                </p:nvSpPr>
                <p:spPr>
                  <a:xfrm>
                    <a:off x="6729662" y="2861932"/>
                    <a:ext cx="192360" cy="184666"/>
                  </a:xfrm>
                  <a:prstGeom prst="rect">
                    <a:avLst/>
                  </a:prstGeom>
                  <a:blipFill>
                    <a:blip r:embed="rId5"/>
                    <a:stretch>
                      <a:fillRect l="-16129" r="-2258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0" name="文本框 209">
                    <a:extLst>
                      <a:ext uri="{FF2B5EF4-FFF2-40B4-BE49-F238E27FC236}">
                        <a16:creationId xmlns:a16="http://schemas.microsoft.com/office/drawing/2014/main" id="{F4D94588-BCD5-48FB-8D7C-181C6B182B09}"/>
                      </a:ext>
                    </a:extLst>
                  </p:cNvPr>
                  <p:cNvSpPr txBox="1"/>
                  <p:nvPr/>
                </p:nvSpPr>
                <p:spPr>
                  <a:xfrm>
                    <a:off x="6729662" y="2673255"/>
                    <a:ext cx="21159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solidFill>
                              <a:latin typeface="Cambria Math" panose="02040503050406030204" pitchFamily="18" charset="0"/>
                            </a:rPr>
                            <m:t>2</m:t>
                          </m:r>
                          <m:r>
                            <m:rPr>
                              <m:sty m:val="p"/>
                            </m:rPr>
                            <a:rPr lang="en-US" altLang="zh-CN" sz="1200" b="0" i="0" smtClean="0">
                              <a:solidFill>
                                <a:schemeClr val="accent1"/>
                              </a:solidFill>
                              <a:latin typeface="Cambria Math" panose="02040503050406030204" pitchFamily="18" charset="0"/>
                            </a:rPr>
                            <m:t>p</m:t>
                          </m:r>
                        </m:oMath>
                      </m:oMathPara>
                    </a14:m>
                    <a:endParaRPr lang="zh-CN" altLang="en-US" sz="1200" dirty="0">
                      <a:solidFill>
                        <a:schemeClr val="accent1"/>
                      </a:solidFill>
                    </a:endParaRPr>
                  </a:p>
                </p:txBody>
              </p:sp>
            </mc:Choice>
            <mc:Fallback xmlns="">
              <p:sp>
                <p:nvSpPr>
                  <p:cNvPr id="210" name="文本框 209">
                    <a:extLst>
                      <a:ext uri="{FF2B5EF4-FFF2-40B4-BE49-F238E27FC236}">
                        <a16:creationId xmlns:a16="http://schemas.microsoft.com/office/drawing/2014/main" id="{F4D94588-BCD5-48FB-8D7C-181C6B182B09}"/>
                      </a:ext>
                    </a:extLst>
                  </p:cNvPr>
                  <p:cNvSpPr txBox="1">
                    <a:spLocks noRot="1" noChangeAspect="1" noMove="1" noResize="1" noEditPoints="1" noAdjustHandles="1" noChangeArrowheads="1" noChangeShapeType="1" noTextEdit="1"/>
                  </p:cNvSpPr>
                  <p:nvPr/>
                </p:nvSpPr>
                <p:spPr>
                  <a:xfrm>
                    <a:off x="6729662" y="2673255"/>
                    <a:ext cx="211596" cy="184666"/>
                  </a:xfrm>
                  <a:prstGeom prst="rect">
                    <a:avLst/>
                  </a:prstGeom>
                  <a:blipFill>
                    <a:blip r:embed="rId6"/>
                    <a:stretch>
                      <a:fillRect l="-23529" r="-26471"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1" name="文本框 210">
                    <a:extLst>
                      <a:ext uri="{FF2B5EF4-FFF2-40B4-BE49-F238E27FC236}">
                        <a16:creationId xmlns:a16="http://schemas.microsoft.com/office/drawing/2014/main" id="{3CC66549-994F-46A6-9859-BD7721D2D652}"/>
                      </a:ext>
                    </a:extLst>
                  </p:cNvPr>
                  <p:cNvSpPr txBox="1"/>
                  <p:nvPr/>
                </p:nvSpPr>
                <p:spPr>
                  <a:xfrm>
                    <a:off x="6729662" y="2466115"/>
                    <a:ext cx="21159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60000"/>
                                  <a:lumOff val="40000"/>
                                </a:schemeClr>
                              </a:solidFill>
                              <a:latin typeface="Cambria Math" panose="02040503050406030204" pitchFamily="18" charset="0"/>
                            </a:rPr>
                            <m:t>3</m:t>
                          </m:r>
                          <m:r>
                            <m:rPr>
                              <m:sty m:val="p"/>
                            </m:rPr>
                            <a:rPr lang="en-US" altLang="zh-CN" sz="1200" b="0" i="0" smtClean="0">
                              <a:solidFill>
                                <a:schemeClr val="accent1">
                                  <a:lumMod val="60000"/>
                                  <a:lumOff val="40000"/>
                                </a:schemeClr>
                              </a:solidFill>
                              <a:latin typeface="Cambria Math" panose="02040503050406030204" pitchFamily="18" charset="0"/>
                            </a:rPr>
                            <m:t>s</m:t>
                          </m:r>
                        </m:oMath>
                      </m:oMathPara>
                    </a14:m>
                    <a:endParaRPr lang="zh-CN" altLang="en-US" sz="1200" dirty="0">
                      <a:solidFill>
                        <a:schemeClr val="accent1">
                          <a:lumMod val="60000"/>
                          <a:lumOff val="40000"/>
                        </a:schemeClr>
                      </a:solidFill>
                    </a:endParaRPr>
                  </a:p>
                </p:txBody>
              </p:sp>
            </mc:Choice>
            <mc:Fallback xmlns="">
              <p:sp>
                <p:nvSpPr>
                  <p:cNvPr id="211" name="文本框 210">
                    <a:extLst>
                      <a:ext uri="{FF2B5EF4-FFF2-40B4-BE49-F238E27FC236}">
                        <a16:creationId xmlns:a16="http://schemas.microsoft.com/office/drawing/2014/main" id="{3CC66549-994F-46A6-9859-BD7721D2D652}"/>
                      </a:ext>
                    </a:extLst>
                  </p:cNvPr>
                  <p:cNvSpPr txBox="1">
                    <a:spLocks noRot="1" noChangeAspect="1" noMove="1" noResize="1" noEditPoints="1" noAdjustHandles="1" noChangeArrowheads="1" noChangeShapeType="1" noTextEdit="1"/>
                  </p:cNvSpPr>
                  <p:nvPr/>
                </p:nvSpPr>
                <p:spPr>
                  <a:xfrm>
                    <a:off x="6729662" y="2466115"/>
                    <a:ext cx="211596" cy="184666"/>
                  </a:xfrm>
                  <a:prstGeom prst="rect">
                    <a:avLst/>
                  </a:prstGeom>
                  <a:blipFill>
                    <a:blip r:embed="rId7"/>
                    <a:stretch>
                      <a:fillRect l="-11765" r="-14706"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2" name="文本框 211">
                    <a:extLst>
                      <a:ext uri="{FF2B5EF4-FFF2-40B4-BE49-F238E27FC236}">
                        <a16:creationId xmlns:a16="http://schemas.microsoft.com/office/drawing/2014/main" id="{DE0EBE26-4F8F-4221-A9EA-C07911A3A9A8}"/>
                      </a:ext>
                    </a:extLst>
                  </p:cNvPr>
                  <p:cNvSpPr txBox="1"/>
                  <p:nvPr/>
                </p:nvSpPr>
                <p:spPr>
                  <a:xfrm>
                    <a:off x="6729662" y="2293595"/>
                    <a:ext cx="21159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60000"/>
                                  <a:lumOff val="40000"/>
                                </a:schemeClr>
                              </a:solidFill>
                              <a:latin typeface="Cambria Math" panose="02040503050406030204" pitchFamily="18" charset="0"/>
                            </a:rPr>
                            <m:t>3</m:t>
                          </m:r>
                          <m:r>
                            <m:rPr>
                              <m:sty m:val="p"/>
                            </m:rPr>
                            <a:rPr lang="en-US" altLang="zh-CN" sz="1200" b="0" i="0" smtClean="0">
                              <a:solidFill>
                                <a:schemeClr val="accent1">
                                  <a:lumMod val="60000"/>
                                  <a:lumOff val="40000"/>
                                </a:schemeClr>
                              </a:solidFill>
                              <a:latin typeface="Cambria Math" panose="02040503050406030204" pitchFamily="18" charset="0"/>
                            </a:rPr>
                            <m:t>p</m:t>
                          </m:r>
                        </m:oMath>
                      </m:oMathPara>
                    </a14:m>
                    <a:endParaRPr lang="zh-CN" altLang="en-US" sz="1200" dirty="0">
                      <a:solidFill>
                        <a:schemeClr val="accent1">
                          <a:lumMod val="60000"/>
                          <a:lumOff val="40000"/>
                        </a:schemeClr>
                      </a:solidFill>
                    </a:endParaRPr>
                  </a:p>
                </p:txBody>
              </p:sp>
            </mc:Choice>
            <mc:Fallback xmlns="">
              <p:sp>
                <p:nvSpPr>
                  <p:cNvPr id="212" name="文本框 211">
                    <a:extLst>
                      <a:ext uri="{FF2B5EF4-FFF2-40B4-BE49-F238E27FC236}">
                        <a16:creationId xmlns:a16="http://schemas.microsoft.com/office/drawing/2014/main" id="{DE0EBE26-4F8F-4221-A9EA-C07911A3A9A8}"/>
                      </a:ext>
                    </a:extLst>
                  </p:cNvPr>
                  <p:cNvSpPr txBox="1">
                    <a:spLocks noRot="1" noChangeAspect="1" noMove="1" noResize="1" noEditPoints="1" noAdjustHandles="1" noChangeArrowheads="1" noChangeShapeType="1" noTextEdit="1"/>
                  </p:cNvSpPr>
                  <p:nvPr/>
                </p:nvSpPr>
                <p:spPr>
                  <a:xfrm>
                    <a:off x="6729662" y="2293595"/>
                    <a:ext cx="211596" cy="184666"/>
                  </a:xfrm>
                  <a:prstGeom prst="rect">
                    <a:avLst/>
                  </a:prstGeom>
                  <a:blipFill>
                    <a:blip r:embed="rId14"/>
                    <a:stretch>
                      <a:fillRect l="-23529" r="-26471" b="-30000"/>
                    </a:stretch>
                  </a:blipFill>
                </p:spPr>
                <p:txBody>
                  <a:bodyPr/>
                  <a:lstStyle/>
                  <a:p>
                    <a:r>
                      <a:rPr lang="zh-CN" altLang="en-US">
                        <a:noFill/>
                      </a:rPr>
                      <a:t> </a:t>
                    </a:r>
                  </a:p>
                </p:txBody>
              </p:sp>
            </mc:Fallback>
          </mc:AlternateContent>
          <p:grpSp>
            <p:nvGrpSpPr>
              <p:cNvPr id="213" name="组合 212">
                <a:extLst>
                  <a:ext uri="{FF2B5EF4-FFF2-40B4-BE49-F238E27FC236}">
                    <a16:creationId xmlns:a16="http://schemas.microsoft.com/office/drawing/2014/main" id="{05A12639-CB49-416D-A143-637C3C9AF782}"/>
                  </a:ext>
                </a:extLst>
              </p:cNvPr>
              <p:cNvGrpSpPr/>
              <p:nvPr/>
            </p:nvGrpSpPr>
            <p:grpSpPr>
              <a:xfrm>
                <a:off x="7000032" y="3310196"/>
                <a:ext cx="342904" cy="215444"/>
                <a:chOff x="7409434" y="3407427"/>
                <a:chExt cx="620435" cy="389815"/>
              </a:xfrm>
            </p:grpSpPr>
            <p:sp>
              <p:nvSpPr>
                <p:cNvPr id="228" name="椭圆 227">
                  <a:extLst>
                    <a:ext uri="{FF2B5EF4-FFF2-40B4-BE49-F238E27FC236}">
                      <a16:creationId xmlns:a16="http://schemas.microsoft.com/office/drawing/2014/main" id="{E1D9F44B-CCEF-4ACF-BD7A-79EDDFD4349F}"/>
                    </a:ext>
                  </a:extLst>
                </p:cNvPr>
                <p:cNvSpPr/>
                <p:nvPr/>
              </p:nvSpPr>
              <p:spPr>
                <a:xfrm>
                  <a:off x="7546312" y="3429000"/>
                  <a:ext cx="346669" cy="3466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dirty="0"/>
                </a:p>
              </p:txBody>
            </p:sp>
            <p:sp>
              <p:nvSpPr>
                <p:cNvPr id="229" name="文本框 228">
                  <a:extLst>
                    <a:ext uri="{FF2B5EF4-FFF2-40B4-BE49-F238E27FC236}">
                      <a16:creationId xmlns:a16="http://schemas.microsoft.com/office/drawing/2014/main" id="{6D6B74C1-C07C-49C3-A37D-412184C197FC}"/>
                    </a:ext>
                  </a:extLst>
                </p:cNvPr>
                <p:cNvSpPr txBox="1"/>
                <p:nvPr/>
              </p:nvSpPr>
              <p:spPr>
                <a:xfrm>
                  <a:off x="7409434" y="3407427"/>
                  <a:ext cx="620435" cy="389815"/>
                </a:xfrm>
                <a:prstGeom prst="rect">
                  <a:avLst/>
                </a:prstGeom>
                <a:noFill/>
              </p:spPr>
              <p:txBody>
                <a:bodyPr wrap="square" rtlCol="0">
                  <a:spAutoFit/>
                </a:bodyPr>
                <a:lstStyle/>
                <a:p>
                  <a:pPr algn="ctr"/>
                  <a:r>
                    <a:rPr lang="en-US" altLang="zh-CN" sz="800" dirty="0">
                      <a:solidFill>
                        <a:schemeClr val="bg1"/>
                      </a:solidFill>
                    </a:rPr>
                    <a:t>Al</a:t>
                  </a:r>
                  <a:endParaRPr lang="zh-CN" altLang="en-US" sz="800" dirty="0">
                    <a:solidFill>
                      <a:schemeClr val="bg1"/>
                    </a:solidFill>
                  </a:endParaRPr>
                </a:p>
              </p:txBody>
            </p:sp>
          </p:grpSp>
          <mc:AlternateContent xmlns:mc="http://schemas.openxmlformats.org/markup-compatibility/2006" xmlns:a14="http://schemas.microsoft.com/office/drawing/2010/main">
            <mc:Choice Requires="a14">
              <p:sp>
                <p:nvSpPr>
                  <p:cNvPr id="214" name="Oval 28">
                    <a:extLst>
                      <a:ext uri="{FF2B5EF4-FFF2-40B4-BE49-F238E27FC236}">
                        <a16:creationId xmlns:a16="http://schemas.microsoft.com/office/drawing/2014/main" id="{A556995E-AA3C-4AE5-A6ED-1C4803196171}"/>
                      </a:ext>
                    </a:extLst>
                  </p:cNvPr>
                  <p:cNvSpPr>
                    <a:spLocks noChangeArrowheads="1"/>
                  </p:cNvSpPr>
                  <p:nvPr/>
                </p:nvSpPr>
                <p:spPr bwMode="auto">
                  <a:xfrm>
                    <a:off x="7075683" y="312125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14" name="Oval 28">
                    <a:extLst>
                      <a:ext uri="{FF2B5EF4-FFF2-40B4-BE49-F238E27FC236}">
                        <a16:creationId xmlns:a16="http://schemas.microsoft.com/office/drawing/2014/main" id="{A556995E-AA3C-4AE5-A6ED-1C4803196171}"/>
                      </a:ext>
                    </a:extLst>
                  </p:cNvPr>
                  <p:cNvSpPr>
                    <a:spLocks noRot="1" noChangeAspect="1" noMove="1" noResize="1" noEditPoints="1" noAdjustHandles="1" noChangeArrowheads="1" noChangeShapeType="1" noTextEdit="1"/>
                  </p:cNvSpPr>
                  <p:nvPr/>
                </p:nvSpPr>
                <p:spPr bwMode="auto">
                  <a:xfrm>
                    <a:off x="7075683" y="3121253"/>
                    <a:ext cx="129137" cy="129137"/>
                  </a:xfrm>
                  <a:prstGeom prst="ellipse">
                    <a:avLst/>
                  </a:prstGeom>
                  <a:blipFill>
                    <a:blip r:embed="rId15"/>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5" name="Oval 28">
                    <a:extLst>
                      <a:ext uri="{FF2B5EF4-FFF2-40B4-BE49-F238E27FC236}">
                        <a16:creationId xmlns:a16="http://schemas.microsoft.com/office/drawing/2014/main" id="{4A0376F4-BAE2-4DE2-AB92-D301FA26B74C}"/>
                      </a:ext>
                    </a:extLst>
                  </p:cNvPr>
                  <p:cNvSpPr>
                    <a:spLocks noChangeArrowheads="1"/>
                  </p:cNvSpPr>
                  <p:nvPr/>
                </p:nvSpPr>
                <p:spPr bwMode="auto">
                  <a:xfrm>
                    <a:off x="7229344" y="310440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15" name="Oval 28">
                    <a:extLst>
                      <a:ext uri="{FF2B5EF4-FFF2-40B4-BE49-F238E27FC236}">
                        <a16:creationId xmlns:a16="http://schemas.microsoft.com/office/drawing/2014/main" id="{4A0376F4-BAE2-4DE2-AB92-D301FA26B74C}"/>
                      </a:ext>
                    </a:extLst>
                  </p:cNvPr>
                  <p:cNvSpPr>
                    <a:spLocks noRot="1" noChangeAspect="1" noMove="1" noResize="1" noEditPoints="1" noAdjustHandles="1" noChangeArrowheads="1" noChangeShapeType="1" noTextEdit="1"/>
                  </p:cNvSpPr>
                  <p:nvPr/>
                </p:nvSpPr>
                <p:spPr bwMode="auto">
                  <a:xfrm>
                    <a:off x="7229344" y="3104400"/>
                    <a:ext cx="129137" cy="129137"/>
                  </a:xfrm>
                  <a:prstGeom prst="ellipse">
                    <a:avLst/>
                  </a:prstGeom>
                  <a:blipFill>
                    <a:blip r:embed="rId12"/>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6" name="Oval 28">
                    <a:extLst>
                      <a:ext uri="{FF2B5EF4-FFF2-40B4-BE49-F238E27FC236}">
                        <a16:creationId xmlns:a16="http://schemas.microsoft.com/office/drawing/2014/main" id="{6EC2C842-2510-4033-80B9-ED005D2A2B60}"/>
                      </a:ext>
                    </a:extLst>
                  </p:cNvPr>
                  <p:cNvSpPr>
                    <a:spLocks noChangeArrowheads="1"/>
                  </p:cNvSpPr>
                  <p:nvPr/>
                </p:nvSpPr>
                <p:spPr bwMode="auto">
                  <a:xfrm>
                    <a:off x="7075682" y="290633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16" name="Oval 28">
                    <a:extLst>
                      <a:ext uri="{FF2B5EF4-FFF2-40B4-BE49-F238E27FC236}">
                        <a16:creationId xmlns:a16="http://schemas.microsoft.com/office/drawing/2014/main" id="{6EC2C842-2510-4033-80B9-ED005D2A2B60}"/>
                      </a:ext>
                    </a:extLst>
                  </p:cNvPr>
                  <p:cNvSpPr>
                    <a:spLocks noRot="1" noChangeAspect="1" noMove="1" noResize="1" noEditPoints="1" noAdjustHandles="1" noChangeArrowheads="1" noChangeShapeType="1" noTextEdit="1"/>
                  </p:cNvSpPr>
                  <p:nvPr/>
                </p:nvSpPr>
                <p:spPr bwMode="auto">
                  <a:xfrm>
                    <a:off x="7075682" y="2906333"/>
                    <a:ext cx="129137" cy="129137"/>
                  </a:xfrm>
                  <a:prstGeom prst="ellipse">
                    <a:avLst/>
                  </a:prstGeom>
                  <a:blipFill>
                    <a:blip r:embed="rId15"/>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7" name="Oval 28">
                    <a:extLst>
                      <a:ext uri="{FF2B5EF4-FFF2-40B4-BE49-F238E27FC236}">
                        <a16:creationId xmlns:a16="http://schemas.microsoft.com/office/drawing/2014/main" id="{BF15FED3-F5C9-4E70-A918-9994349E9F38}"/>
                      </a:ext>
                    </a:extLst>
                  </p:cNvPr>
                  <p:cNvSpPr>
                    <a:spLocks noChangeArrowheads="1"/>
                  </p:cNvSpPr>
                  <p:nvPr/>
                </p:nvSpPr>
                <p:spPr bwMode="auto">
                  <a:xfrm>
                    <a:off x="7229344" y="287377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17" name="Oval 28">
                    <a:extLst>
                      <a:ext uri="{FF2B5EF4-FFF2-40B4-BE49-F238E27FC236}">
                        <a16:creationId xmlns:a16="http://schemas.microsoft.com/office/drawing/2014/main" id="{BF15FED3-F5C9-4E70-A918-9994349E9F38}"/>
                      </a:ext>
                    </a:extLst>
                  </p:cNvPr>
                  <p:cNvSpPr>
                    <a:spLocks noRot="1" noChangeAspect="1" noMove="1" noResize="1" noEditPoints="1" noAdjustHandles="1" noChangeArrowheads="1" noChangeShapeType="1" noTextEdit="1"/>
                  </p:cNvSpPr>
                  <p:nvPr/>
                </p:nvSpPr>
                <p:spPr bwMode="auto">
                  <a:xfrm>
                    <a:off x="7229344" y="2873777"/>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 name="Oval 28">
                    <a:extLst>
                      <a:ext uri="{FF2B5EF4-FFF2-40B4-BE49-F238E27FC236}">
                        <a16:creationId xmlns:a16="http://schemas.microsoft.com/office/drawing/2014/main" id="{A7DB376D-E564-4A81-B557-AE26D1FBA33E}"/>
                      </a:ext>
                    </a:extLst>
                  </p:cNvPr>
                  <p:cNvSpPr>
                    <a:spLocks noChangeArrowheads="1"/>
                  </p:cNvSpPr>
                  <p:nvPr/>
                </p:nvSpPr>
                <p:spPr bwMode="auto">
                  <a:xfrm>
                    <a:off x="7081017" y="2687861"/>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18" name="Oval 28">
                    <a:extLst>
                      <a:ext uri="{FF2B5EF4-FFF2-40B4-BE49-F238E27FC236}">
                        <a16:creationId xmlns:a16="http://schemas.microsoft.com/office/drawing/2014/main" id="{A7DB376D-E564-4A81-B557-AE26D1FBA33E}"/>
                      </a:ext>
                    </a:extLst>
                  </p:cNvPr>
                  <p:cNvSpPr>
                    <a:spLocks noRot="1" noChangeAspect="1" noMove="1" noResize="1" noEditPoints="1" noAdjustHandles="1" noChangeArrowheads="1" noChangeShapeType="1" noTextEdit="1"/>
                  </p:cNvSpPr>
                  <p:nvPr/>
                </p:nvSpPr>
                <p:spPr bwMode="auto">
                  <a:xfrm>
                    <a:off x="7081017" y="2687861"/>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9" name="Oval 28">
                    <a:extLst>
                      <a:ext uri="{FF2B5EF4-FFF2-40B4-BE49-F238E27FC236}">
                        <a16:creationId xmlns:a16="http://schemas.microsoft.com/office/drawing/2014/main" id="{FBE37FBC-265B-409F-A45E-BCB5B8667A52}"/>
                      </a:ext>
                    </a:extLst>
                  </p:cNvPr>
                  <p:cNvSpPr>
                    <a:spLocks noChangeArrowheads="1"/>
                  </p:cNvSpPr>
                  <p:nvPr/>
                </p:nvSpPr>
                <p:spPr bwMode="auto">
                  <a:xfrm>
                    <a:off x="7231669" y="272178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19" name="Oval 28">
                    <a:extLst>
                      <a:ext uri="{FF2B5EF4-FFF2-40B4-BE49-F238E27FC236}">
                        <a16:creationId xmlns:a16="http://schemas.microsoft.com/office/drawing/2014/main" id="{FBE37FBC-265B-409F-A45E-BCB5B8667A52}"/>
                      </a:ext>
                    </a:extLst>
                  </p:cNvPr>
                  <p:cNvSpPr>
                    <a:spLocks noRot="1" noChangeAspect="1" noMove="1" noResize="1" noEditPoints="1" noAdjustHandles="1" noChangeArrowheads="1" noChangeShapeType="1" noTextEdit="1"/>
                  </p:cNvSpPr>
                  <p:nvPr/>
                </p:nvSpPr>
                <p:spPr bwMode="auto">
                  <a:xfrm>
                    <a:off x="7231669" y="2721784"/>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0" name="Oval 28">
                    <a:extLst>
                      <a:ext uri="{FF2B5EF4-FFF2-40B4-BE49-F238E27FC236}">
                        <a16:creationId xmlns:a16="http://schemas.microsoft.com/office/drawing/2014/main" id="{3FA0DD10-375F-4EBA-9611-F255E944AA62}"/>
                      </a:ext>
                    </a:extLst>
                  </p:cNvPr>
                  <p:cNvSpPr>
                    <a:spLocks noChangeArrowheads="1"/>
                  </p:cNvSpPr>
                  <p:nvPr/>
                </p:nvSpPr>
                <p:spPr bwMode="auto">
                  <a:xfrm>
                    <a:off x="7382321" y="2719886"/>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20" name="Oval 28">
                    <a:extLst>
                      <a:ext uri="{FF2B5EF4-FFF2-40B4-BE49-F238E27FC236}">
                        <a16:creationId xmlns:a16="http://schemas.microsoft.com/office/drawing/2014/main" id="{3FA0DD10-375F-4EBA-9611-F255E944AA62}"/>
                      </a:ext>
                    </a:extLst>
                  </p:cNvPr>
                  <p:cNvSpPr>
                    <a:spLocks noRot="1" noChangeAspect="1" noMove="1" noResize="1" noEditPoints="1" noAdjustHandles="1" noChangeArrowheads="1" noChangeShapeType="1" noTextEdit="1"/>
                  </p:cNvSpPr>
                  <p:nvPr/>
                </p:nvSpPr>
                <p:spPr bwMode="auto">
                  <a:xfrm>
                    <a:off x="7382321" y="2719886"/>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1" name="Oval 28">
                    <a:extLst>
                      <a:ext uri="{FF2B5EF4-FFF2-40B4-BE49-F238E27FC236}">
                        <a16:creationId xmlns:a16="http://schemas.microsoft.com/office/drawing/2014/main" id="{7E34D92A-3009-4D36-B2E8-A9F0D918DE17}"/>
                      </a:ext>
                    </a:extLst>
                  </p:cNvPr>
                  <p:cNvSpPr>
                    <a:spLocks noChangeArrowheads="1"/>
                  </p:cNvSpPr>
                  <p:nvPr/>
                </p:nvSpPr>
                <p:spPr bwMode="auto">
                  <a:xfrm>
                    <a:off x="7522080" y="270471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21" name="Oval 28">
                    <a:extLst>
                      <a:ext uri="{FF2B5EF4-FFF2-40B4-BE49-F238E27FC236}">
                        <a16:creationId xmlns:a16="http://schemas.microsoft.com/office/drawing/2014/main" id="{7E34D92A-3009-4D36-B2E8-A9F0D918DE17}"/>
                      </a:ext>
                    </a:extLst>
                  </p:cNvPr>
                  <p:cNvSpPr>
                    <a:spLocks noRot="1" noChangeAspect="1" noMove="1" noResize="1" noEditPoints="1" noAdjustHandles="1" noChangeArrowheads="1" noChangeShapeType="1" noTextEdit="1"/>
                  </p:cNvSpPr>
                  <p:nvPr/>
                </p:nvSpPr>
                <p:spPr bwMode="auto">
                  <a:xfrm>
                    <a:off x="7522080" y="2704710"/>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2" name="Oval 28">
                    <a:extLst>
                      <a:ext uri="{FF2B5EF4-FFF2-40B4-BE49-F238E27FC236}">
                        <a16:creationId xmlns:a16="http://schemas.microsoft.com/office/drawing/2014/main" id="{6D8B0E29-2927-4E29-89BC-1D1CA8C8B536}"/>
                      </a:ext>
                    </a:extLst>
                  </p:cNvPr>
                  <p:cNvSpPr>
                    <a:spLocks noChangeArrowheads="1"/>
                  </p:cNvSpPr>
                  <p:nvPr/>
                </p:nvSpPr>
                <p:spPr bwMode="auto">
                  <a:xfrm>
                    <a:off x="7663382" y="272747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22" name="Oval 28">
                    <a:extLst>
                      <a:ext uri="{FF2B5EF4-FFF2-40B4-BE49-F238E27FC236}">
                        <a16:creationId xmlns:a16="http://schemas.microsoft.com/office/drawing/2014/main" id="{6D8B0E29-2927-4E29-89BC-1D1CA8C8B536}"/>
                      </a:ext>
                    </a:extLst>
                  </p:cNvPr>
                  <p:cNvSpPr>
                    <a:spLocks noRot="1" noChangeAspect="1" noMove="1" noResize="1" noEditPoints="1" noAdjustHandles="1" noChangeArrowheads="1" noChangeShapeType="1" noTextEdit="1"/>
                  </p:cNvSpPr>
                  <p:nvPr/>
                </p:nvSpPr>
                <p:spPr bwMode="auto">
                  <a:xfrm>
                    <a:off x="7663382" y="2727474"/>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 name="Oval 28">
                    <a:extLst>
                      <a:ext uri="{FF2B5EF4-FFF2-40B4-BE49-F238E27FC236}">
                        <a16:creationId xmlns:a16="http://schemas.microsoft.com/office/drawing/2014/main" id="{BF641B5E-6D37-4693-A7CD-DFBFBB62C1D8}"/>
                      </a:ext>
                    </a:extLst>
                  </p:cNvPr>
                  <p:cNvSpPr>
                    <a:spLocks noChangeArrowheads="1"/>
                  </p:cNvSpPr>
                  <p:nvPr/>
                </p:nvSpPr>
                <p:spPr bwMode="auto">
                  <a:xfrm>
                    <a:off x="7801869" y="2700111"/>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23" name="Oval 28">
                    <a:extLst>
                      <a:ext uri="{FF2B5EF4-FFF2-40B4-BE49-F238E27FC236}">
                        <a16:creationId xmlns:a16="http://schemas.microsoft.com/office/drawing/2014/main" id="{BF641B5E-6D37-4693-A7CD-DFBFBB62C1D8}"/>
                      </a:ext>
                    </a:extLst>
                  </p:cNvPr>
                  <p:cNvSpPr>
                    <a:spLocks noRot="1" noChangeAspect="1" noMove="1" noResize="1" noEditPoints="1" noAdjustHandles="1" noChangeArrowheads="1" noChangeShapeType="1" noTextEdit="1"/>
                  </p:cNvSpPr>
                  <p:nvPr/>
                </p:nvSpPr>
                <p:spPr bwMode="auto">
                  <a:xfrm>
                    <a:off x="7801869" y="2700111"/>
                    <a:ext cx="129137" cy="129137"/>
                  </a:xfrm>
                  <a:prstGeom prst="ellipse">
                    <a:avLst/>
                  </a:prstGeom>
                  <a:blipFill>
                    <a:blip r:embed="rId15"/>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4" name="Oval 28">
                    <a:extLst>
                      <a:ext uri="{FF2B5EF4-FFF2-40B4-BE49-F238E27FC236}">
                        <a16:creationId xmlns:a16="http://schemas.microsoft.com/office/drawing/2014/main" id="{A5ECD030-FBA3-4CDF-97DD-DD698A8ADDA6}"/>
                      </a:ext>
                    </a:extLst>
                  </p:cNvPr>
                  <p:cNvSpPr>
                    <a:spLocks noChangeArrowheads="1"/>
                  </p:cNvSpPr>
                  <p:nvPr/>
                </p:nvSpPr>
                <p:spPr bwMode="auto">
                  <a:xfrm>
                    <a:off x="7075682" y="250740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24" name="Oval 28">
                    <a:extLst>
                      <a:ext uri="{FF2B5EF4-FFF2-40B4-BE49-F238E27FC236}">
                        <a16:creationId xmlns:a16="http://schemas.microsoft.com/office/drawing/2014/main" id="{A5ECD030-FBA3-4CDF-97DD-DD698A8ADDA6}"/>
                      </a:ext>
                    </a:extLst>
                  </p:cNvPr>
                  <p:cNvSpPr>
                    <a:spLocks noRot="1" noChangeAspect="1" noMove="1" noResize="1" noEditPoints="1" noAdjustHandles="1" noChangeArrowheads="1" noChangeShapeType="1" noTextEdit="1"/>
                  </p:cNvSpPr>
                  <p:nvPr/>
                </p:nvSpPr>
                <p:spPr bwMode="auto">
                  <a:xfrm>
                    <a:off x="7075682" y="2507404"/>
                    <a:ext cx="129137" cy="129137"/>
                  </a:xfrm>
                  <a:prstGeom prst="ellipse">
                    <a:avLst/>
                  </a:prstGeom>
                  <a:blipFill>
                    <a:blip r:embed="rId18"/>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5" name="Oval 28">
                    <a:extLst>
                      <a:ext uri="{FF2B5EF4-FFF2-40B4-BE49-F238E27FC236}">
                        <a16:creationId xmlns:a16="http://schemas.microsoft.com/office/drawing/2014/main" id="{0B3F6CDF-1951-493D-A2CA-7240BBC40202}"/>
                      </a:ext>
                    </a:extLst>
                  </p:cNvPr>
                  <p:cNvSpPr>
                    <a:spLocks noChangeArrowheads="1"/>
                  </p:cNvSpPr>
                  <p:nvPr/>
                </p:nvSpPr>
                <p:spPr bwMode="auto">
                  <a:xfrm>
                    <a:off x="7229344" y="2490331"/>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25" name="Oval 28">
                    <a:extLst>
                      <a:ext uri="{FF2B5EF4-FFF2-40B4-BE49-F238E27FC236}">
                        <a16:creationId xmlns:a16="http://schemas.microsoft.com/office/drawing/2014/main" id="{0B3F6CDF-1951-493D-A2CA-7240BBC40202}"/>
                      </a:ext>
                    </a:extLst>
                  </p:cNvPr>
                  <p:cNvSpPr>
                    <a:spLocks noRot="1" noChangeAspect="1" noMove="1" noResize="1" noEditPoints="1" noAdjustHandles="1" noChangeArrowheads="1" noChangeShapeType="1" noTextEdit="1"/>
                  </p:cNvSpPr>
                  <p:nvPr/>
                </p:nvSpPr>
                <p:spPr bwMode="auto">
                  <a:xfrm>
                    <a:off x="7229344" y="2490331"/>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6" name="Oval 28">
                    <a:extLst>
                      <a:ext uri="{FF2B5EF4-FFF2-40B4-BE49-F238E27FC236}">
                        <a16:creationId xmlns:a16="http://schemas.microsoft.com/office/drawing/2014/main" id="{2BFFAB36-27DE-4A73-9616-094B7252C5AE}"/>
                      </a:ext>
                    </a:extLst>
                  </p:cNvPr>
                  <p:cNvSpPr>
                    <a:spLocks noChangeArrowheads="1"/>
                  </p:cNvSpPr>
                  <p:nvPr/>
                </p:nvSpPr>
                <p:spPr bwMode="auto">
                  <a:xfrm>
                    <a:off x="7081017" y="2322455"/>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26" name="Oval 28">
                    <a:extLst>
                      <a:ext uri="{FF2B5EF4-FFF2-40B4-BE49-F238E27FC236}">
                        <a16:creationId xmlns:a16="http://schemas.microsoft.com/office/drawing/2014/main" id="{2BFFAB36-27DE-4A73-9616-094B7252C5AE}"/>
                      </a:ext>
                    </a:extLst>
                  </p:cNvPr>
                  <p:cNvSpPr>
                    <a:spLocks noRot="1" noChangeAspect="1" noMove="1" noResize="1" noEditPoints="1" noAdjustHandles="1" noChangeArrowheads="1" noChangeShapeType="1" noTextEdit="1"/>
                  </p:cNvSpPr>
                  <p:nvPr/>
                </p:nvSpPr>
                <p:spPr bwMode="auto">
                  <a:xfrm>
                    <a:off x="7081017" y="2322455"/>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p:grpSp>
        <p:grpSp>
          <p:nvGrpSpPr>
            <p:cNvPr id="157" name="组合 156">
              <a:extLst>
                <a:ext uri="{FF2B5EF4-FFF2-40B4-BE49-F238E27FC236}">
                  <a16:creationId xmlns:a16="http://schemas.microsoft.com/office/drawing/2014/main" id="{48A27365-A0F4-4F5B-B0F6-6884EEB9E3D1}"/>
                </a:ext>
              </a:extLst>
            </p:cNvPr>
            <p:cNvGrpSpPr/>
            <p:nvPr/>
          </p:nvGrpSpPr>
          <p:grpSpPr>
            <a:xfrm>
              <a:off x="9584963" y="2341425"/>
              <a:ext cx="1007329" cy="1184215"/>
              <a:chOff x="6998414" y="2341425"/>
              <a:chExt cx="1007329" cy="1184215"/>
            </a:xfrm>
          </p:grpSpPr>
          <p:cxnSp>
            <p:nvCxnSpPr>
              <p:cNvPr id="181" name="直接连接符 180">
                <a:extLst>
                  <a:ext uri="{FF2B5EF4-FFF2-40B4-BE49-F238E27FC236}">
                    <a16:creationId xmlns:a16="http://schemas.microsoft.com/office/drawing/2014/main" id="{0D4B781F-754E-40BA-AEC4-611EA1FB3682}"/>
                  </a:ext>
                </a:extLst>
              </p:cNvPr>
              <p:cNvCxnSpPr>
                <a:cxnSpLocks/>
              </p:cNvCxnSpPr>
              <p:nvPr/>
            </p:nvCxnSpPr>
            <p:spPr>
              <a:xfrm>
                <a:off x="6998414" y="3161405"/>
                <a:ext cx="448475"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D4B8E638-DE93-4F40-839A-7384FF27B9F5}"/>
                  </a:ext>
                </a:extLst>
              </p:cNvPr>
              <p:cNvCxnSpPr>
                <a:cxnSpLocks/>
              </p:cNvCxnSpPr>
              <p:nvPr/>
            </p:nvCxnSpPr>
            <p:spPr>
              <a:xfrm>
                <a:off x="6998414" y="2958927"/>
                <a:ext cx="44847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CAF3DC35-EA79-4BAF-933E-7E987FEC544C}"/>
                  </a:ext>
                </a:extLst>
              </p:cNvPr>
              <p:cNvCxnSpPr>
                <a:cxnSpLocks/>
              </p:cNvCxnSpPr>
              <p:nvPr/>
            </p:nvCxnSpPr>
            <p:spPr>
              <a:xfrm>
                <a:off x="6998414" y="2781259"/>
                <a:ext cx="100732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31B564F9-CA82-40A7-BF90-FCE2AAB9747B}"/>
                  </a:ext>
                </a:extLst>
              </p:cNvPr>
              <p:cNvCxnSpPr>
                <a:cxnSpLocks/>
              </p:cNvCxnSpPr>
              <p:nvPr/>
            </p:nvCxnSpPr>
            <p:spPr>
              <a:xfrm>
                <a:off x="6998414" y="2561533"/>
                <a:ext cx="448475"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399DC2BD-80C0-4F72-BC74-699CFA0D0325}"/>
                  </a:ext>
                </a:extLst>
              </p:cNvPr>
              <p:cNvCxnSpPr>
                <a:cxnSpLocks/>
              </p:cNvCxnSpPr>
              <p:nvPr/>
            </p:nvCxnSpPr>
            <p:spPr>
              <a:xfrm>
                <a:off x="6998414" y="2401112"/>
                <a:ext cx="100732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6" name="组合 185">
                <a:extLst>
                  <a:ext uri="{FF2B5EF4-FFF2-40B4-BE49-F238E27FC236}">
                    <a16:creationId xmlns:a16="http://schemas.microsoft.com/office/drawing/2014/main" id="{B23C1688-EB60-42A4-B3BE-A2038A131730}"/>
                  </a:ext>
                </a:extLst>
              </p:cNvPr>
              <p:cNvGrpSpPr/>
              <p:nvPr/>
            </p:nvGrpSpPr>
            <p:grpSpPr>
              <a:xfrm>
                <a:off x="7000032" y="3310196"/>
                <a:ext cx="342904" cy="215444"/>
                <a:chOff x="7409434" y="3407427"/>
                <a:chExt cx="620435" cy="389815"/>
              </a:xfrm>
            </p:grpSpPr>
            <p:sp>
              <p:nvSpPr>
                <p:cNvPr id="201" name="椭圆 200">
                  <a:extLst>
                    <a:ext uri="{FF2B5EF4-FFF2-40B4-BE49-F238E27FC236}">
                      <a16:creationId xmlns:a16="http://schemas.microsoft.com/office/drawing/2014/main" id="{0508190C-596A-44C4-B4A1-C840D98A24E0}"/>
                    </a:ext>
                  </a:extLst>
                </p:cNvPr>
                <p:cNvSpPr/>
                <p:nvPr/>
              </p:nvSpPr>
              <p:spPr>
                <a:xfrm>
                  <a:off x="7546312" y="3429000"/>
                  <a:ext cx="346669" cy="3466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dirty="0"/>
                </a:p>
              </p:txBody>
            </p:sp>
            <p:sp>
              <p:nvSpPr>
                <p:cNvPr id="202" name="文本框 201">
                  <a:extLst>
                    <a:ext uri="{FF2B5EF4-FFF2-40B4-BE49-F238E27FC236}">
                      <a16:creationId xmlns:a16="http://schemas.microsoft.com/office/drawing/2014/main" id="{E9ABB11B-D266-4812-9023-2D6DC86F3C2F}"/>
                    </a:ext>
                  </a:extLst>
                </p:cNvPr>
                <p:cNvSpPr txBox="1"/>
                <p:nvPr/>
              </p:nvSpPr>
              <p:spPr>
                <a:xfrm>
                  <a:off x="7409434" y="3407427"/>
                  <a:ext cx="620435" cy="389815"/>
                </a:xfrm>
                <a:prstGeom prst="rect">
                  <a:avLst/>
                </a:prstGeom>
                <a:noFill/>
              </p:spPr>
              <p:txBody>
                <a:bodyPr wrap="square" rtlCol="0">
                  <a:spAutoFit/>
                </a:bodyPr>
                <a:lstStyle/>
                <a:p>
                  <a:pPr algn="ctr"/>
                  <a:r>
                    <a:rPr lang="en-US" altLang="zh-CN" sz="800" dirty="0">
                      <a:solidFill>
                        <a:schemeClr val="bg1"/>
                      </a:solidFill>
                    </a:rPr>
                    <a:t>Al</a:t>
                  </a:r>
                  <a:endParaRPr lang="zh-CN" altLang="en-US" sz="800" dirty="0">
                    <a:solidFill>
                      <a:schemeClr val="bg1"/>
                    </a:solidFill>
                  </a:endParaRPr>
                </a:p>
              </p:txBody>
            </p:sp>
          </p:grpSp>
          <mc:AlternateContent xmlns:mc="http://schemas.openxmlformats.org/markup-compatibility/2006" xmlns:a14="http://schemas.microsoft.com/office/drawing/2010/main">
            <mc:Choice Requires="a14">
              <p:sp>
                <p:nvSpPr>
                  <p:cNvPr id="187" name="Oval 28">
                    <a:extLst>
                      <a:ext uri="{FF2B5EF4-FFF2-40B4-BE49-F238E27FC236}">
                        <a16:creationId xmlns:a16="http://schemas.microsoft.com/office/drawing/2014/main" id="{26EB6495-D8CB-4643-896B-212C6267385F}"/>
                      </a:ext>
                    </a:extLst>
                  </p:cNvPr>
                  <p:cNvSpPr>
                    <a:spLocks noChangeArrowheads="1"/>
                  </p:cNvSpPr>
                  <p:nvPr/>
                </p:nvSpPr>
                <p:spPr bwMode="auto">
                  <a:xfrm>
                    <a:off x="7075683" y="3110401"/>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87" name="Oval 28">
                    <a:extLst>
                      <a:ext uri="{FF2B5EF4-FFF2-40B4-BE49-F238E27FC236}">
                        <a16:creationId xmlns:a16="http://schemas.microsoft.com/office/drawing/2014/main" id="{26EB6495-D8CB-4643-896B-212C6267385F}"/>
                      </a:ext>
                    </a:extLst>
                  </p:cNvPr>
                  <p:cNvSpPr>
                    <a:spLocks noRot="1" noChangeAspect="1" noMove="1" noResize="1" noEditPoints="1" noAdjustHandles="1" noChangeArrowheads="1" noChangeShapeType="1" noTextEdit="1"/>
                  </p:cNvSpPr>
                  <p:nvPr/>
                </p:nvSpPr>
                <p:spPr bwMode="auto">
                  <a:xfrm>
                    <a:off x="7075683" y="3110401"/>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Oval 28">
                    <a:extLst>
                      <a:ext uri="{FF2B5EF4-FFF2-40B4-BE49-F238E27FC236}">
                        <a16:creationId xmlns:a16="http://schemas.microsoft.com/office/drawing/2014/main" id="{A3F96B75-1B63-435A-817D-23811E39BB3E}"/>
                      </a:ext>
                    </a:extLst>
                  </p:cNvPr>
                  <p:cNvSpPr>
                    <a:spLocks noChangeArrowheads="1"/>
                  </p:cNvSpPr>
                  <p:nvPr/>
                </p:nvSpPr>
                <p:spPr bwMode="auto">
                  <a:xfrm>
                    <a:off x="7229344" y="310168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88" name="Oval 28">
                    <a:extLst>
                      <a:ext uri="{FF2B5EF4-FFF2-40B4-BE49-F238E27FC236}">
                        <a16:creationId xmlns:a16="http://schemas.microsoft.com/office/drawing/2014/main" id="{A3F96B75-1B63-435A-817D-23811E39BB3E}"/>
                      </a:ext>
                    </a:extLst>
                  </p:cNvPr>
                  <p:cNvSpPr>
                    <a:spLocks noRot="1" noChangeAspect="1" noMove="1" noResize="1" noEditPoints="1" noAdjustHandles="1" noChangeArrowheads="1" noChangeShapeType="1" noTextEdit="1"/>
                  </p:cNvSpPr>
                  <p:nvPr/>
                </p:nvSpPr>
                <p:spPr bwMode="auto">
                  <a:xfrm>
                    <a:off x="7229344" y="3101687"/>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Oval 28">
                    <a:extLst>
                      <a:ext uri="{FF2B5EF4-FFF2-40B4-BE49-F238E27FC236}">
                        <a16:creationId xmlns:a16="http://schemas.microsoft.com/office/drawing/2014/main" id="{0BA2A946-FFAF-4E49-B3EF-87CBB7A7534B}"/>
                      </a:ext>
                    </a:extLst>
                  </p:cNvPr>
                  <p:cNvSpPr>
                    <a:spLocks noChangeArrowheads="1"/>
                  </p:cNvSpPr>
                  <p:nvPr/>
                </p:nvSpPr>
                <p:spPr bwMode="auto">
                  <a:xfrm>
                    <a:off x="7075682" y="290090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89" name="Oval 28">
                    <a:extLst>
                      <a:ext uri="{FF2B5EF4-FFF2-40B4-BE49-F238E27FC236}">
                        <a16:creationId xmlns:a16="http://schemas.microsoft.com/office/drawing/2014/main" id="{0BA2A946-FFAF-4E49-B3EF-87CBB7A7534B}"/>
                      </a:ext>
                    </a:extLst>
                  </p:cNvPr>
                  <p:cNvSpPr>
                    <a:spLocks noRot="1" noChangeAspect="1" noMove="1" noResize="1" noEditPoints="1" noAdjustHandles="1" noChangeArrowheads="1" noChangeShapeType="1" noTextEdit="1"/>
                  </p:cNvSpPr>
                  <p:nvPr/>
                </p:nvSpPr>
                <p:spPr bwMode="auto">
                  <a:xfrm>
                    <a:off x="7075682" y="2900907"/>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 name="Oval 28">
                    <a:extLst>
                      <a:ext uri="{FF2B5EF4-FFF2-40B4-BE49-F238E27FC236}">
                        <a16:creationId xmlns:a16="http://schemas.microsoft.com/office/drawing/2014/main" id="{4A0A1001-9248-42F6-8181-7AE8DABE90BA}"/>
                      </a:ext>
                    </a:extLst>
                  </p:cNvPr>
                  <p:cNvSpPr>
                    <a:spLocks noChangeArrowheads="1"/>
                  </p:cNvSpPr>
                  <p:nvPr/>
                </p:nvSpPr>
                <p:spPr bwMode="auto">
                  <a:xfrm>
                    <a:off x="7229344" y="287920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90" name="Oval 28">
                    <a:extLst>
                      <a:ext uri="{FF2B5EF4-FFF2-40B4-BE49-F238E27FC236}">
                        <a16:creationId xmlns:a16="http://schemas.microsoft.com/office/drawing/2014/main" id="{4A0A1001-9248-42F6-8181-7AE8DABE90BA}"/>
                      </a:ext>
                    </a:extLst>
                  </p:cNvPr>
                  <p:cNvSpPr>
                    <a:spLocks noRot="1" noChangeAspect="1" noMove="1" noResize="1" noEditPoints="1" noAdjustHandles="1" noChangeArrowheads="1" noChangeShapeType="1" noTextEdit="1"/>
                  </p:cNvSpPr>
                  <p:nvPr/>
                </p:nvSpPr>
                <p:spPr bwMode="auto">
                  <a:xfrm>
                    <a:off x="7229344" y="2879203"/>
                    <a:ext cx="129137" cy="129137"/>
                  </a:xfrm>
                  <a:prstGeom prst="ellipse">
                    <a:avLst/>
                  </a:prstGeom>
                  <a:blipFill>
                    <a:blip r:embed="rId12"/>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1" name="Oval 28">
                    <a:extLst>
                      <a:ext uri="{FF2B5EF4-FFF2-40B4-BE49-F238E27FC236}">
                        <a16:creationId xmlns:a16="http://schemas.microsoft.com/office/drawing/2014/main" id="{CC61A208-284E-4402-80F8-32BFBDC01D2F}"/>
                      </a:ext>
                    </a:extLst>
                  </p:cNvPr>
                  <p:cNvSpPr>
                    <a:spLocks noChangeArrowheads="1"/>
                  </p:cNvSpPr>
                  <p:nvPr/>
                </p:nvSpPr>
                <p:spPr bwMode="auto">
                  <a:xfrm>
                    <a:off x="7081017" y="272769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91" name="Oval 28">
                    <a:extLst>
                      <a:ext uri="{FF2B5EF4-FFF2-40B4-BE49-F238E27FC236}">
                        <a16:creationId xmlns:a16="http://schemas.microsoft.com/office/drawing/2014/main" id="{CC61A208-284E-4402-80F8-32BFBDC01D2F}"/>
                      </a:ext>
                    </a:extLst>
                  </p:cNvPr>
                  <p:cNvSpPr>
                    <a:spLocks noRot="1" noChangeAspect="1" noMove="1" noResize="1" noEditPoints="1" noAdjustHandles="1" noChangeArrowheads="1" noChangeShapeType="1" noTextEdit="1"/>
                  </p:cNvSpPr>
                  <p:nvPr/>
                </p:nvSpPr>
                <p:spPr bwMode="auto">
                  <a:xfrm>
                    <a:off x="7081017" y="2727698"/>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2" name="Oval 28">
                    <a:extLst>
                      <a:ext uri="{FF2B5EF4-FFF2-40B4-BE49-F238E27FC236}">
                        <a16:creationId xmlns:a16="http://schemas.microsoft.com/office/drawing/2014/main" id="{022B8A62-C4B3-45D2-AE54-3476F9DCCDDC}"/>
                      </a:ext>
                    </a:extLst>
                  </p:cNvPr>
                  <p:cNvSpPr>
                    <a:spLocks noChangeArrowheads="1"/>
                  </p:cNvSpPr>
                  <p:nvPr/>
                </p:nvSpPr>
                <p:spPr bwMode="auto">
                  <a:xfrm>
                    <a:off x="7231669" y="270281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92" name="Oval 28">
                    <a:extLst>
                      <a:ext uri="{FF2B5EF4-FFF2-40B4-BE49-F238E27FC236}">
                        <a16:creationId xmlns:a16="http://schemas.microsoft.com/office/drawing/2014/main" id="{022B8A62-C4B3-45D2-AE54-3476F9DCCDDC}"/>
                      </a:ext>
                    </a:extLst>
                  </p:cNvPr>
                  <p:cNvSpPr>
                    <a:spLocks noRot="1" noChangeAspect="1" noMove="1" noResize="1" noEditPoints="1" noAdjustHandles="1" noChangeArrowheads="1" noChangeShapeType="1" noTextEdit="1"/>
                  </p:cNvSpPr>
                  <p:nvPr/>
                </p:nvSpPr>
                <p:spPr bwMode="auto">
                  <a:xfrm>
                    <a:off x="7231669" y="2702814"/>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3" name="Oval 28">
                    <a:extLst>
                      <a:ext uri="{FF2B5EF4-FFF2-40B4-BE49-F238E27FC236}">
                        <a16:creationId xmlns:a16="http://schemas.microsoft.com/office/drawing/2014/main" id="{3E54B2BF-1E28-41E5-8E2D-898AAF615D0F}"/>
                      </a:ext>
                    </a:extLst>
                  </p:cNvPr>
                  <p:cNvSpPr>
                    <a:spLocks noChangeArrowheads="1"/>
                  </p:cNvSpPr>
                  <p:nvPr/>
                </p:nvSpPr>
                <p:spPr bwMode="auto">
                  <a:xfrm>
                    <a:off x="7382321" y="272368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93" name="Oval 28">
                    <a:extLst>
                      <a:ext uri="{FF2B5EF4-FFF2-40B4-BE49-F238E27FC236}">
                        <a16:creationId xmlns:a16="http://schemas.microsoft.com/office/drawing/2014/main" id="{3E54B2BF-1E28-41E5-8E2D-898AAF615D0F}"/>
                      </a:ext>
                    </a:extLst>
                  </p:cNvPr>
                  <p:cNvSpPr>
                    <a:spLocks noRot="1" noChangeAspect="1" noMove="1" noResize="1" noEditPoints="1" noAdjustHandles="1" noChangeArrowheads="1" noChangeShapeType="1" noTextEdit="1"/>
                  </p:cNvSpPr>
                  <p:nvPr/>
                </p:nvSpPr>
                <p:spPr bwMode="auto">
                  <a:xfrm>
                    <a:off x="7382321" y="2723680"/>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 name="Oval 28">
                    <a:extLst>
                      <a:ext uri="{FF2B5EF4-FFF2-40B4-BE49-F238E27FC236}">
                        <a16:creationId xmlns:a16="http://schemas.microsoft.com/office/drawing/2014/main" id="{B27C83ED-927D-40AA-BAD1-E48EA2B5DB39}"/>
                      </a:ext>
                    </a:extLst>
                  </p:cNvPr>
                  <p:cNvSpPr>
                    <a:spLocks noChangeArrowheads="1"/>
                  </p:cNvSpPr>
                  <p:nvPr/>
                </p:nvSpPr>
                <p:spPr bwMode="auto">
                  <a:xfrm>
                    <a:off x="7522080" y="270850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94" name="Oval 28">
                    <a:extLst>
                      <a:ext uri="{FF2B5EF4-FFF2-40B4-BE49-F238E27FC236}">
                        <a16:creationId xmlns:a16="http://schemas.microsoft.com/office/drawing/2014/main" id="{B27C83ED-927D-40AA-BAD1-E48EA2B5DB39}"/>
                      </a:ext>
                    </a:extLst>
                  </p:cNvPr>
                  <p:cNvSpPr>
                    <a:spLocks noRot="1" noChangeAspect="1" noMove="1" noResize="1" noEditPoints="1" noAdjustHandles="1" noChangeArrowheads="1" noChangeShapeType="1" noTextEdit="1"/>
                  </p:cNvSpPr>
                  <p:nvPr/>
                </p:nvSpPr>
                <p:spPr bwMode="auto">
                  <a:xfrm>
                    <a:off x="7522080" y="2708504"/>
                    <a:ext cx="129137" cy="129137"/>
                  </a:xfrm>
                  <a:prstGeom prst="ellipse">
                    <a:avLst/>
                  </a:prstGeom>
                  <a:blipFill>
                    <a:blip r:embed="rId12"/>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Oval 28">
                    <a:extLst>
                      <a:ext uri="{FF2B5EF4-FFF2-40B4-BE49-F238E27FC236}">
                        <a16:creationId xmlns:a16="http://schemas.microsoft.com/office/drawing/2014/main" id="{0F1AA026-90B1-4ADC-A474-2EE08FB3AB4E}"/>
                      </a:ext>
                    </a:extLst>
                  </p:cNvPr>
                  <p:cNvSpPr>
                    <a:spLocks noChangeArrowheads="1"/>
                  </p:cNvSpPr>
                  <p:nvPr/>
                </p:nvSpPr>
                <p:spPr bwMode="auto">
                  <a:xfrm>
                    <a:off x="7663382" y="270850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95" name="Oval 28">
                    <a:extLst>
                      <a:ext uri="{FF2B5EF4-FFF2-40B4-BE49-F238E27FC236}">
                        <a16:creationId xmlns:a16="http://schemas.microsoft.com/office/drawing/2014/main" id="{0F1AA026-90B1-4ADC-A474-2EE08FB3AB4E}"/>
                      </a:ext>
                    </a:extLst>
                  </p:cNvPr>
                  <p:cNvSpPr>
                    <a:spLocks noRot="1" noChangeAspect="1" noMove="1" noResize="1" noEditPoints="1" noAdjustHandles="1" noChangeArrowheads="1" noChangeShapeType="1" noTextEdit="1"/>
                  </p:cNvSpPr>
                  <p:nvPr/>
                </p:nvSpPr>
                <p:spPr bwMode="auto">
                  <a:xfrm>
                    <a:off x="7663382" y="2708504"/>
                    <a:ext cx="129137" cy="129137"/>
                  </a:xfrm>
                  <a:prstGeom prst="ellipse">
                    <a:avLst/>
                  </a:prstGeom>
                  <a:blipFill>
                    <a:blip r:embed="rId18"/>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Oval 28">
                    <a:extLst>
                      <a:ext uri="{FF2B5EF4-FFF2-40B4-BE49-F238E27FC236}">
                        <a16:creationId xmlns:a16="http://schemas.microsoft.com/office/drawing/2014/main" id="{DEAF6FD3-43A2-4B91-ADFC-A0A4B80E8F5E}"/>
                      </a:ext>
                    </a:extLst>
                  </p:cNvPr>
                  <p:cNvSpPr>
                    <a:spLocks noChangeArrowheads="1"/>
                  </p:cNvSpPr>
                  <p:nvPr/>
                </p:nvSpPr>
                <p:spPr bwMode="auto">
                  <a:xfrm>
                    <a:off x="7801869" y="272097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96" name="Oval 28">
                    <a:extLst>
                      <a:ext uri="{FF2B5EF4-FFF2-40B4-BE49-F238E27FC236}">
                        <a16:creationId xmlns:a16="http://schemas.microsoft.com/office/drawing/2014/main" id="{DEAF6FD3-43A2-4B91-ADFC-A0A4B80E8F5E}"/>
                      </a:ext>
                    </a:extLst>
                  </p:cNvPr>
                  <p:cNvSpPr>
                    <a:spLocks noRot="1" noChangeAspect="1" noMove="1" noResize="1" noEditPoints="1" noAdjustHandles="1" noChangeArrowheads="1" noChangeShapeType="1" noTextEdit="1"/>
                  </p:cNvSpPr>
                  <p:nvPr/>
                </p:nvSpPr>
                <p:spPr bwMode="auto">
                  <a:xfrm>
                    <a:off x="7801869" y="2720978"/>
                    <a:ext cx="129137" cy="129137"/>
                  </a:xfrm>
                  <a:prstGeom prst="ellipse">
                    <a:avLst/>
                  </a:prstGeom>
                  <a:blipFill>
                    <a:blip r:embed="rId12"/>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Oval 28">
                    <a:extLst>
                      <a:ext uri="{FF2B5EF4-FFF2-40B4-BE49-F238E27FC236}">
                        <a16:creationId xmlns:a16="http://schemas.microsoft.com/office/drawing/2014/main" id="{C2B86E4D-DCCF-43F0-926C-ADD8AFC7A20E}"/>
                      </a:ext>
                    </a:extLst>
                  </p:cNvPr>
                  <p:cNvSpPr>
                    <a:spLocks noChangeArrowheads="1"/>
                  </p:cNvSpPr>
                  <p:nvPr/>
                </p:nvSpPr>
                <p:spPr bwMode="auto">
                  <a:xfrm>
                    <a:off x="7075682" y="24960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97" name="Oval 28">
                    <a:extLst>
                      <a:ext uri="{FF2B5EF4-FFF2-40B4-BE49-F238E27FC236}">
                        <a16:creationId xmlns:a16="http://schemas.microsoft.com/office/drawing/2014/main" id="{C2B86E4D-DCCF-43F0-926C-ADD8AFC7A20E}"/>
                      </a:ext>
                    </a:extLst>
                  </p:cNvPr>
                  <p:cNvSpPr>
                    <a:spLocks noRot="1" noChangeAspect="1" noMove="1" noResize="1" noEditPoints="1" noAdjustHandles="1" noChangeArrowheads="1" noChangeShapeType="1" noTextEdit="1"/>
                  </p:cNvSpPr>
                  <p:nvPr/>
                </p:nvSpPr>
                <p:spPr bwMode="auto">
                  <a:xfrm>
                    <a:off x="7075682" y="249602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Oval 28">
                    <a:extLst>
                      <a:ext uri="{FF2B5EF4-FFF2-40B4-BE49-F238E27FC236}">
                        <a16:creationId xmlns:a16="http://schemas.microsoft.com/office/drawing/2014/main" id="{93280B3F-57B8-422E-ABDD-B69DB5E2BDCB}"/>
                      </a:ext>
                    </a:extLst>
                  </p:cNvPr>
                  <p:cNvSpPr>
                    <a:spLocks noChangeArrowheads="1"/>
                  </p:cNvSpPr>
                  <p:nvPr/>
                </p:nvSpPr>
                <p:spPr bwMode="auto">
                  <a:xfrm>
                    <a:off x="7229344" y="249222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98" name="Oval 28">
                    <a:extLst>
                      <a:ext uri="{FF2B5EF4-FFF2-40B4-BE49-F238E27FC236}">
                        <a16:creationId xmlns:a16="http://schemas.microsoft.com/office/drawing/2014/main" id="{93280B3F-57B8-422E-ABDD-B69DB5E2BDCB}"/>
                      </a:ext>
                    </a:extLst>
                  </p:cNvPr>
                  <p:cNvSpPr>
                    <a:spLocks noRot="1" noChangeAspect="1" noMove="1" noResize="1" noEditPoints="1" noAdjustHandles="1" noChangeArrowheads="1" noChangeShapeType="1" noTextEdit="1"/>
                  </p:cNvSpPr>
                  <p:nvPr/>
                </p:nvSpPr>
                <p:spPr bwMode="auto">
                  <a:xfrm>
                    <a:off x="7229344" y="2492228"/>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Oval 28">
                    <a:extLst>
                      <a:ext uri="{FF2B5EF4-FFF2-40B4-BE49-F238E27FC236}">
                        <a16:creationId xmlns:a16="http://schemas.microsoft.com/office/drawing/2014/main" id="{72980643-CB63-4A91-82AB-558D1AE74DC1}"/>
                      </a:ext>
                    </a:extLst>
                  </p:cNvPr>
                  <p:cNvSpPr>
                    <a:spLocks noChangeArrowheads="1"/>
                  </p:cNvSpPr>
                  <p:nvPr/>
                </p:nvSpPr>
                <p:spPr bwMode="auto">
                  <a:xfrm>
                    <a:off x="7081017" y="2341425"/>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99" name="Oval 28">
                    <a:extLst>
                      <a:ext uri="{FF2B5EF4-FFF2-40B4-BE49-F238E27FC236}">
                        <a16:creationId xmlns:a16="http://schemas.microsoft.com/office/drawing/2014/main" id="{72980643-CB63-4A91-82AB-558D1AE74DC1}"/>
                      </a:ext>
                    </a:extLst>
                  </p:cNvPr>
                  <p:cNvSpPr>
                    <a:spLocks noRot="1" noChangeAspect="1" noMove="1" noResize="1" noEditPoints="1" noAdjustHandles="1" noChangeArrowheads="1" noChangeShapeType="1" noTextEdit="1"/>
                  </p:cNvSpPr>
                  <p:nvPr/>
                </p:nvSpPr>
                <p:spPr bwMode="auto">
                  <a:xfrm>
                    <a:off x="7081017" y="2341425"/>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p:grpSp>
        <p:grpSp>
          <p:nvGrpSpPr>
            <p:cNvPr id="158" name="组合 157">
              <a:extLst>
                <a:ext uri="{FF2B5EF4-FFF2-40B4-BE49-F238E27FC236}">
                  <a16:creationId xmlns:a16="http://schemas.microsoft.com/office/drawing/2014/main" id="{06840B94-8586-4250-A561-EA384F467277}"/>
                </a:ext>
              </a:extLst>
            </p:cNvPr>
            <p:cNvGrpSpPr/>
            <p:nvPr/>
          </p:nvGrpSpPr>
          <p:grpSpPr>
            <a:xfrm>
              <a:off x="10613367" y="2314867"/>
              <a:ext cx="1007329" cy="1210773"/>
              <a:chOff x="6998414" y="2314867"/>
              <a:chExt cx="1007329" cy="1210773"/>
            </a:xfrm>
          </p:grpSpPr>
          <p:cxnSp>
            <p:nvCxnSpPr>
              <p:cNvPr id="159" name="直接连接符 158">
                <a:extLst>
                  <a:ext uri="{FF2B5EF4-FFF2-40B4-BE49-F238E27FC236}">
                    <a16:creationId xmlns:a16="http://schemas.microsoft.com/office/drawing/2014/main" id="{EC91818B-79B9-4593-8391-D8FFE312E663}"/>
                  </a:ext>
                </a:extLst>
              </p:cNvPr>
              <p:cNvCxnSpPr>
                <a:cxnSpLocks/>
              </p:cNvCxnSpPr>
              <p:nvPr/>
            </p:nvCxnSpPr>
            <p:spPr>
              <a:xfrm>
                <a:off x="6998414" y="3161405"/>
                <a:ext cx="448475"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B41C1871-296B-4A70-BEB5-F2D3C29D0AAA}"/>
                  </a:ext>
                </a:extLst>
              </p:cNvPr>
              <p:cNvCxnSpPr>
                <a:cxnSpLocks/>
              </p:cNvCxnSpPr>
              <p:nvPr/>
            </p:nvCxnSpPr>
            <p:spPr>
              <a:xfrm>
                <a:off x="6998414" y="2958927"/>
                <a:ext cx="44847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9E1FF796-3299-40D6-8EB5-912F3E1392AB}"/>
                  </a:ext>
                </a:extLst>
              </p:cNvPr>
              <p:cNvCxnSpPr>
                <a:cxnSpLocks/>
              </p:cNvCxnSpPr>
              <p:nvPr/>
            </p:nvCxnSpPr>
            <p:spPr>
              <a:xfrm>
                <a:off x="6998414" y="2781259"/>
                <a:ext cx="100732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7B90AC94-884D-4C4F-AEB4-D9093CC1C9D9}"/>
                  </a:ext>
                </a:extLst>
              </p:cNvPr>
              <p:cNvCxnSpPr>
                <a:cxnSpLocks/>
              </p:cNvCxnSpPr>
              <p:nvPr/>
            </p:nvCxnSpPr>
            <p:spPr>
              <a:xfrm>
                <a:off x="6998414" y="2561533"/>
                <a:ext cx="448475"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89CCA8AF-DE8F-4F02-B508-E802FF783B96}"/>
                  </a:ext>
                </a:extLst>
              </p:cNvPr>
              <p:cNvCxnSpPr>
                <a:cxnSpLocks/>
              </p:cNvCxnSpPr>
              <p:nvPr/>
            </p:nvCxnSpPr>
            <p:spPr>
              <a:xfrm>
                <a:off x="6998414" y="2401112"/>
                <a:ext cx="100732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4" name="组合 163">
                <a:extLst>
                  <a:ext uri="{FF2B5EF4-FFF2-40B4-BE49-F238E27FC236}">
                    <a16:creationId xmlns:a16="http://schemas.microsoft.com/office/drawing/2014/main" id="{94E84FD2-9D95-482D-93B5-59246024AECF}"/>
                  </a:ext>
                </a:extLst>
              </p:cNvPr>
              <p:cNvGrpSpPr/>
              <p:nvPr/>
            </p:nvGrpSpPr>
            <p:grpSpPr>
              <a:xfrm>
                <a:off x="7000032" y="3310196"/>
                <a:ext cx="342904" cy="215444"/>
                <a:chOff x="7409434" y="3407427"/>
                <a:chExt cx="620435" cy="389815"/>
              </a:xfrm>
            </p:grpSpPr>
            <p:sp>
              <p:nvSpPr>
                <p:cNvPr id="179" name="椭圆 178">
                  <a:extLst>
                    <a:ext uri="{FF2B5EF4-FFF2-40B4-BE49-F238E27FC236}">
                      <a16:creationId xmlns:a16="http://schemas.microsoft.com/office/drawing/2014/main" id="{FD26DB58-AE14-46E1-8C15-1477208E929A}"/>
                    </a:ext>
                  </a:extLst>
                </p:cNvPr>
                <p:cNvSpPr/>
                <p:nvPr/>
              </p:nvSpPr>
              <p:spPr>
                <a:xfrm>
                  <a:off x="7546312" y="3429000"/>
                  <a:ext cx="346669" cy="3466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dirty="0"/>
                </a:p>
              </p:txBody>
            </p:sp>
            <p:sp>
              <p:nvSpPr>
                <p:cNvPr id="180" name="文本框 179">
                  <a:extLst>
                    <a:ext uri="{FF2B5EF4-FFF2-40B4-BE49-F238E27FC236}">
                      <a16:creationId xmlns:a16="http://schemas.microsoft.com/office/drawing/2014/main" id="{52CE3CC9-8391-41A9-AB07-43AA72E5D6B9}"/>
                    </a:ext>
                  </a:extLst>
                </p:cNvPr>
                <p:cNvSpPr txBox="1"/>
                <p:nvPr/>
              </p:nvSpPr>
              <p:spPr>
                <a:xfrm>
                  <a:off x="7409434" y="3407427"/>
                  <a:ext cx="620435" cy="389815"/>
                </a:xfrm>
                <a:prstGeom prst="rect">
                  <a:avLst/>
                </a:prstGeom>
                <a:noFill/>
              </p:spPr>
              <p:txBody>
                <a:bodyPr wrap="square" rtlCol="0">
                  <a:spAutoFit/>
                </a:bodyPr>
                <a:lstStyle/>
                <a:p>
                  <a:pPr algn="ctr"/>
                  <a:r>
                    <a:rPr lang="en-US" altLang="zh-CN" sz="800" dirty="0">
                      <a:solidFill>
                        <a:schemeClr val="bg1"/>
                      </a:solidFill>
                    </a:rPr>
                    <a:t>Al</a:t>
                  </a:r>
                  <a:endParaRPr lang="zh-CN" altLang="en-US" sz="800" dirty="0">
                    <a:solidFill>
                      <a:schemeClr val="bg1"/>
                    </a:solidFill>
                  </a:endParaRPr>
                </a:p>
              </p:txBody>
            </p:sp>
          </p:grpSp>
          <mc:AlternateContent xmlns:mc="http://schemas.openxmlformats.org/markup-compatibility/2006" xmlns:a14="http://schemas.microsoft.com/office/drawing/2010/main">
            <mc:Choice Requires="a14">
              <p:sp>
                <p:nvSpPr>
                  <p:cNvPr id="165" name="Oval 28">
                    <a:extLst>
                      <a:ext uri="{FF2B5EF4-FFF2-40B4-BE49-F238E27FC236}">
                        <a16:creationId xmlns:a16="http://schemas.microsoft.com/office/drawing/2014/main" id="{B7F854AB-2734-41CC-B379-127DDA980EB2}"/>
                      </a:ext>
                    </a:extLst>
                  </p:cNvPr>
                  <p:cNvSpPr>
                    <a:spLocks noChangeArrowheads="1"/>
                  </p:cNvSpPr>
                  <p:nvPr/>
                </p:nvSpPr>
                <p:spPr bwMode="auto">
                  <a:xfrm>
                    <a:off x="7075683" y="306427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65" name="Oval 28">
                    <a:extLst>
                      <a:ext uri="{FF2B5EF4-FFF2-40B4-BE49-F238E27FC236}">
                        <a16:creationId xmlns:a16="http://schemas.microsoft.com/office/drawing/2014/main" id="{B7F854AB-2734-41CC-B379-127DDA980EB2}"/>
                      </a:ext>
                    </a:extLst>
                  </p:cNvPr>
                  <p:cNvSpPr>
                    <a:spLocks noRot="1" noChangeAspect="1" noMove="1" noResize="1" noEditPoints="1" noAdjustHandles="1" noChangeArrowheads="1" noChangeShapeType="1" noTextEdit="1"/>
                  </p:cNvSpPr>
                  <p:nvPr/>
                </p:nvSpPr>
                <p:spPr bwMode="auto">
                  <a:xfrm>
                    <a:off x="7075683" y="3064273"/>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Oval 28">
                    <a:extLst>
                      <a:ext uri="{FF2B5EF4-FFF2-40B4-BE49-F238E27FC236}">
                        <a16:creationId xmlns:a16="http://schemas.microsoft.com/office/drawing/2014/main" id="{6AB0B8A7-7C14-4549-8E72-CC0A5280F9EF}"/>
                      </a:ext>
                    </a:extLst>
                  </p:cNvPr>
                  <p:cNvSpPr>
                    <a:spLocks noChangeArrowheads="1"/>
                  </p:cNvSpPr>
                  <p:nvPr/>
                </p:nvSpPr>
                <p:spPr bwMode="auto">
                  <a:xfrm>
                    <a:off x="7229344" y="309083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66" name="Oval 28">
                    <a:extLst>
                      <a:ext uri="{FF2B5EF4-FFF2-40B4-BE49-F238E27FC236}">
                        <a16:creationId xmlns:a16="http://schemas.microsoft.com/office/drawing/2014/main" id="{6AB0B8A7-7C14-4549-8E72-CC0A5280F9EF}"/>
                      </a:ext>
                    </a:extLst>
                  </p:cNvPr>
                  <p:cNvSpPr>
                    <a:spLocks noRot="1" noChangeAspect="1" noMove="1" noResize="1" noEditPoints="1" noAdjustHandles="1" noChangeArrowheads="1" noChangeShapeType="1" noTextEdit="1"/>
                  </p:cNvSpPr>
                  <p:nvPr/>
                </p:nvSpPr>
                <p:spPr bwMode="auto">
                  <a:xfrm>
                    <a:off x="7229344" y="3090833"/>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Oval 28">
                    <a:extLst>
                      <a:ext uri="{FF2B5EF4-FFF2-40B4-BE49-F238E27FC236}">
                        <a16:creationId xmlns:a16="http://schemas.microsoft.com/office/drawing/2014/main" id="{DB212377-F31B-4839-8723-D6BD4FF7CDEE}"/>
                      </a:ext>
                    </a:extLst>
                  </p:cNvPr>
                  <p:cNvSpPr>
                    <a:spLocks noChangeArrowheads="1"/>
                  </p:cNvSpPr>
                  <p:nvPr/>
                </p:nvSpPr>
                <p:spPr bwMode="auto">
                  <a:xfrm>
                    <a:off x="7075682" y="2911759"/>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67" name="Oval 28">
                    <a:extLst>
                      <a:ext uri="{FF2B5EF4-FFF2-40B4-BE49-F238E27FC236}">
                        <a16:creationId xmlns:a16="http://schemas.microsoft.com/office/drawing/2014/main" id="{DB212377-F31B-4839-8723-D6BD4FF7CDEE}"/>
                      </a:ext>
                    </a:extLst>
                  </p:cNvPr>
                  <p:cNvSpPr>
                    <a:spLocks noRot="1" noChangeAspect="1" noMove="1" noResize="1" noEditPoints="1" noAdjustHandles="1" noChangeArrowheads="1" noChangeShapeType="1" noTextEdit="1"/>
                  </p:cNvSpPr>
                  <p:nvPr/>
                </p:nvSpPr>
                <p:spPr bwMode="auto">
                  <a:xfrm>
                    <a:off x="7075682" y="2911759"/>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 name="Oval 28">
                    <a:extLst>
                      <a:ext uri="{FF2B5EF4-FFF2-40B4-BE49-F238E27FC236}">
                        <a16:creationId xmlns:a16="http://schemas.microsoft.com/office/drawing/2014/main" id="{10E73725-5B10-4023-A653-26BAF1B4865B}"/>
                      </a:ext>
                    </a:extLst>
                  </p:cNvPr>
                  <p:cNvSpPr>
                    <a:spLocks noChangeArrowheads="1"/>
                  </p:cNvSpPr>
                  <p:nvPr/>
                </p:nvSpPr>
                <p:spPr bwMode="auto">
                  <a:xfrm>
                    <a:off x="7229344" y="290362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68" name="Oval 28">
                    <a:extLst>
                      <a:ext uri="{FF2B5EF4-FFF2-40B4-BE49-F238E27FC236}">
                        <a16:creationId xmlns:a16="http://schemas.microsoft.com/office/drawing/2014/main" id="{10E73725-5B10-4023-A653-26BAF1B4865B}"/>
                      </a:ext>
                    </a:extLst>
                  </p:cNvPr>
                  <p:cNvSpPr>
                    <a:spLocks noRot="1" noChangeAspect="1" noMove="1" noResize="1" noEditPoints="1" noAdjustHandles="1" noChangeArrowheads="1" noChangeShapeType="1" noTextEdit="1"/>
                  </p:cNvSpPr>
                  <p:nvPr/>
                </p:nvSpPr>
                <p:spPr bwMode="auto">
                  <a:xfrm>
                    <a:off x="7229344" y="2903620"/>
                    <a:ext cx="129137" cy="129137"/>
                  </a:xfrm>
                  <a:prstGeom prst="ellipse">
                    <a:avLst/>
                  </a:prstGeom>
                  <a:blipFill>
                    <a:blip r:embed="rId12"/>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Oval 28">
                    <a:extLst>
                      <a:ext uri="{FF2B5EF4-FFF2-40B4-BE49-F238E27FC236}">
                        <a16:creationId xmlns:a16="http://schemas.microsoft.com/office/drawing/2014/main" id="{E5B8C0F0-54F6-4F8E-98B5-14614F61AA9A}"/>
                      </a:ext>
                    </a:extLst>
                  </p:cNvPr>
                  <p:cNvSpPr>
                    <a:spLocks noChangeArrowheads="1"/>
                  </p:cNvSpPr>
                  <p:nvPr/>
                </p:nvSpPr>
                <p:spPr bwMode="auto">
                  <a:xfrm>
                    <a:off x="7081017" y="27125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69" name="Oval 28">
                    <a:extLst>
                      <a:ext uri="{FF2B5EF4-FFF2-40B4-BE49-F238E27FC236}">
                        <a16:creationId xmlns:a16="http://schemas.microsoft.com/office/drawing/2014/main" id="{E5B8C0F0-54F6-4F8E-98B5-14614F61AA9A}"/>
                      </a:ext>
                    </a:extLst>
                  </p:cNvPr>
                  <p:cNvSpPr>
                    <a:spLocks noRot="1" noChangeAspect="1" noMove="1" noResize="1" noEditPoints="1" noAdjustHandles="1" noChangeArrowheads="1" noChangeShapeType="1" noTextEdit="1"/>
                  </p:cNvSpPr>
                  <p:nvPr/>
                </p:nvSpPr>
                <p:spPr bwMode="auto">
                  <a:xfrm>
                    <a:off x="7081017" y="2712522"/>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Oval 28">
                    <a:extLst>
                      <a:ext uri="{FF2B5EF4-FFF2-40B4-BE49-F238E27FC236}">
                        <a16:creationId xmlns:a16="http://schemas.microsoft.com/office/drawing/2014/main" id="{7EC7010E-5B5A-4A39-82F4-58CFE0BBA266}"/>
                      </a:ext>
                    </a:extLst>
                  </p:cNvPr>
                  <p:cNvSpPr>
                    <a:spLocks noChangeArrowheads="1"/>
                  </p:cNvSpPr>
                  <p:nvPr/>
                </p:nvSpPr>
                <p:spPr bwMode="auto">
                  <a:xfrm>
                    <a:off x="7231669" y="270660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70" name="Oval 28">
                    <a:extLst>
                      <a:ext uri="{FF2B5EF4-FFF2-40B4-BE49-F238E27FC236}">
                        <a16:creationId xmlns:a16="http://schemas.microsoft.com/office/drawing/2014/main" id="{7EC7010E-5B5A-4A39-82F4-58CFE0BBA266}"/>
                      </a:ext>
                    </a:extLst>
                  </p:cNvPr>
                  <p:cNvSpPr>
                    <a:spLocks noRot="1" noChangeAspect="1" noMove="1" noResize="1" noEditPoints="1" noAdjustHandles="1" noChangeArrowheads="1" noChangeShapeType="1" noTextEdit="1"/>
                  </p:cNvSpPr>
                  <p:nvPr/>
                </p:nvSpPr>
                <p:spPr bwMode="auto">
                  <a:xfrm>
                    <a:off x="7231669" y="2706608"/>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Oval 28">
                    <a:extLst>
                      <a:ext uri="{FF2B5EF4-FFF2-40B4-BE49-F238E27FC236}">
                        <a16:creationId xmlns:a16="http://schemas.microsoft.com/office/drawing/2014/main" id="{AF5049AD-E692-43E8-A317-B665DDB5A883}"/>
                      </a:ext>
                    </a:extLst>
                  </p:cNvPr>
                  <p:cNvSpPr>
                    <a:spLocks noChangeArrowheads="1"/>
                  </p:cNvSpPr>
                  <p:nvPr/>
                </p:nvSpPr>
                <p:spPr bwMode="auto">
                  <a:xfrm>
                    <a:off x="7382321" y="2691431"/>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71" name="Oval 28">
                    <a:extLst>
                      <a:ext uri="{FF2B5EF4-FFF2-40B4-BE49-F238E27FC236}">
                        <a16:creationId xmlns:a16="http://schemas.microsoft.com/office/drawing/2014/main" id="{AF5049AD-E692-43E8-A317-B665DDB5A883}"/>
                      </a:ext>
                    </a:extLst>
                  </p:cNvPr>
                  <p:cNvSpPr>
                    <a:spLocks noRot="1" noChangeAspect="1" noMove="1" noResize="1" noEditPoints="1" noAdjustHandles="1" noChangeArrowheads="1" noChangeShapeType="1" noTextEdit="1"/>
                  </p:cNvSpPr>
                  <p:nvPr/>
                </p:nvSpPr>
                <p:spPr bwMode="auto">
                  <a:xfrm>
                    <a:off x="7382321" y="2691431"/>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 name="Oval 28">
                    <a:extLst>
                      <a:ext uri="{FF2B5EF4-FFF2-40B4-BE49-F238E27FC236}">
                        <a16:creationId xmlns:a16="http://schemas.microsoft.com/office/drawing/2014/main" id="{0365C6CB-97DA-432F-810A-21EFB496C4E4}"/>
                      </a:ext>
                    </a:extLst>
                  </p:cNvPr>
                  <p:cNvSpPr>
                    <a:spLocks noChangeArrowheads="1"/>
                  </p:cNvSpPr>
                  <p:nvPr/>
                </p:nvSpPr>
                <p:spPr bwMode="auto">
                  <a:xfrm>
                    <a:off x="7522080" y="272557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72" name="Oval 28">
                    <a:extLst>
                      <a:ext uri="{FF2B5EF4-FFF2-40B4-BE49-F238E27FC236}">
                        <a16:creationId xmlns:a16="http://schemas.microsoft.com/office/drawing/2014/main" id="{0365C6CB-97DA-432F-810A-21EFB496C4E4}"/>
                      </a:ext>
                    </a:extLst>
                  </p:cNvPr>
                  <p:cNvSpPr>
                    <a:spLocks noRot="1" noChangeAspect="1" noMove="1" noResize="1" noEditPoints="1" noAdjustHandles="1" noChangeArrowheads="1" noChangeShapeType="1" noTextEdit="1"/>
                  </p:cNvSpPr>
                  <p:nvPr/>
                </p:nvSpPr>
                <p:spPr bwMode="auto">
                  <a:xfrm>
                    <a:off x="7522080" y="2725577"/>
                    <a:ext cx="129137" cy="129137"/>
                  </a:xfrm>
                  <a:prstGeom prst="ellipse">
                    <a:avLst/>
                  </a:prstGeom>
                  <a:blipFill>
                    <a:blip r:embed="rId11"/>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3" name="Oval 28">
                    <a:extLst>
                      <a:ext uri="{FF2B5EF4-FFF2-40B4-BE49-F238E27FC236}">
                        <a16:creationId xmlns:a16="http://schemas.microsoft.com/office/drawing/2014/main" id="{E3D62974-ADA2-401C-BD86-C2251DD5D452}"/>
                      </a:ext>
                    </a:extLst>
                  </p:cNvPr>
                  <p:cNvSpPr>
                    <a:spLocks noChangeArrowheads="1"/>
                  </p:cNvSpPr>
                  <p:nvPr/>
                </p:nvSpPr>
                <p:spPr bwMode="auto">
                  <a:xfrm>
                    <a:off x="7663382" y="272178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73" name="Oval 28">
                    <a:extLst>
                      <a:ext uri="{FF2B5EF4-FFF2-40B4-BE49-F238E27FC236}">
                        <a16:creationId xmlns:a16="http://schemas.microsoft.com/office/drawing/2014/main" id="{E3D62974-ADA2-401C-BD86-C2251DD5D452}"/>
                      </a:ext>
                    </a:extLst>
                  </p:cNvPr>
                  <p:cNvSpPr>
                    <a:spLocks noRot="1" noChangeAspect="1" noMove="1" noResize="1" noEditPoints="1" noAdjustHandles="1" noChangeArrowheads="1" noChangeShapeType="1" noTextEdit="1"/>
                  </p:cNvSpPr>
                  <p:nvPr/>
                </p:nvSpPr>
                <p:spPr bwMode="auto">
                  <a:xfrm>
                    <a:off x="7663382" y="2721783"/>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Oval 28">
                    <a:extLst>
                      <a:ext uri="{FF2B5EF4-FFF2-40B4-BE49-F238E27FC236}">
                        <a16:creationId xmlns:a16="http://schemas.microsoft.com/office/drawing/2014/main" id="{FE9D4032-AD89-4403-AB2C-1028174E66F5}"/>
                      </a:ext>
                    </a:extLst>
                  </p:cNvPr>
                  <p:cNvSpPr>
                    <a:spLocks noChangeArrowheads="1"/>
                  </p:cNvSpPr>
                  <p:nvPr/>
                </p:nvSpPr>
                <p:spPr bwMode="auto">
                  <a:xfrm>
                    <a:off x="7801869" y="271718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74" name="Oval 28">
                    <a:extLst>
                      <a:ext uri="{FF2B5EF4-FFF2-40B4-BE49-F238E27FC236}">
                        <a16:creationId xmlns:a16="http://schemas.microsoft.com/office/drawing/2014/main" id="{FE9D4032-AD89-4403-AB2C-1028174E66F5}"/>
                      </a:ext>
                    </a:extLst>
                  </p:cNvPr>
                  <p:cNvSpPr>
                    <a:spLocks noRot="1" noChangeAspect="1" noMove="1" noResize="1" noEditPoints="1" noAdjustHandles="1" noChangeArrowheads="1" noChangeShapeType="1" noTextEdit="1"/>
                  </p:cNvSpPr>
                  <p:nvPr/>
                </p:nvSpPr>
                <p:spPr bwMode="auto">
                  <a:xfrm>
                    <a:off x="7801869" y="2717184"/>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Oval 28">
                    <a:extLst>
                      <a:ext uri="{FF2B5EF4-FFF2-40B4-BE49-F238E27FC236}">
                        <a16:creationId xmlns:a16="http://schemas.microsoft.com/office/drawing/2014/main" id="{1F219163-5883-477F-9224-7206E23A9CDC}"/>
                      </a:ext>
                    </a:extLst>
                  </p:cNvPr>
                  <p:cNvSpPr>
                    <a:spLocks noChangeArrowheads="1"/>
                  </p:cNvSpPr>
                  <p:nvPr/>
                </p:nvSpPr>
                <p:spPr bwMode="auto">
                  <a:xfrm>
                    <a:off x="7075682" y="253016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75" name="Oval 28">
                    <a:extLst>
                      <a:ext uri="{FF2B5EF4-FFF2-40B4-BE49-F238E27FC236}">
                        <a16:creationId xmlns:a16="http://schemas.microsoft.com/office/drawing/2014/main" id="{1F219163-5883-477F-9224-7206E23A9CDC}"/>
                      </a:ext>
                    </a:extLst>
                  </p:cNvPr>
                  <p:cNvSpPr>
                    <a:spLocks noRot="1" noChangeAspect="1" noMove="1" noResize="1" noEditPoints="1" noAdjustHandles="1" noChangeArrowheads="1" noChangeShapeType="1" noTextEdit="1"/>
                  </p:cNvSpPr>
                  <p:nvPr/>
                </p:nvSpPr>
                <p:spPr bwMode="auto">
                  <a:xfrm>
                    <a:off x="7075682" y="2530168"/>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Oval 28">
                    <a:extLst>
                      <a:ext uri="{FF2B5EF4-FFF2-40B4-BE49-F238E27FC236}">
                        <a16:creationId xmlns:a16="http://schemas.microsoft.com/office/drawing/2014/main" id="{31CCDC7C-20A9-4F5C-A3B4-1E71BB1E96A0}"/>
                      </a:ext>
                    </a:extLst>
                  </p:cNvPr>
                  <p:cNvSpPr>
                    <a:spLocks noChangeArrowheads="1"/>
                  </p:cNvSpPr>
                  <p:nvPr/>
                </p:nvSpPr>
                <p:spPr bwMode="auto">
                  <a:xfrm>
                    <a:off x="7229344" y="251119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76" name="Oval 28">
                    <a:extLst>
                      <a:ext uri="{FF2B5EF4-FFF2-40B4-BE49-F238E27FC236}">
                        <a16:creationId xmlns:a16="http://schemas.microsoft.com/office/drawing/2014/main" id="{31CCDC7C-20A9-4F5C-A3B4-1E71BB1E96A0}"/>
                      </a:ext>
                    </a:extLst>
                  </p:cNvPr>
                  <p:cNvSpPr>
                    <a:spLocks noRot="1" noChangeAspect="1" noMove="1" noResize="1" noEditPoints="1" noAdjustHandles="1" noChangeArrowheads="1" noChangeShapeType="1" noTextEdit="1"/>
                  </p:cNvSpPr>
                  <p:nvPr/>
                </p:nvSpPr>
                <p:spPr bwMode="auto">
                  <a:xfrm>
                    <a:off x="7229344" y="2511198"/>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Oval 28">
                    <a:extLst>
                      <a:ext uri="{FF2B5EF4-FFF2-40B4-BE49-F238E27FC236}">
                        <a16:creationId xmlns:a16="http://schemas.microsoft.com/office/drawing/2014/main" id="{B8F8D1B3-4D17-406F-893C-094B19513B69}"/>
                      </a:ext>
                    </a:extLst>
                  </p:cNvPr>
                  <p:cNvSpPr>
                    <a:spLocks noChangeArrowheads="1"/>
                  </p:cNvSpPr>
                  <p:nvPr/>
                </p:nvSpPr>
                <p:spPr bwMode="auto">
                  <a:xfrm>
                    <a:off x="7081017" y="231486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177" name="Oval 28">
                    <a:extLst>
                      <a:ext uri="{FF2B5EF4-FFF2-40B4-BE49-F238E27FC236}">
                        <a16:creationId xmlns:a16="http://schemas.microsoft.com/office/drawing/2014/main" id="{B8F8D1B3-4D17-406F-893C-094B19513B69}"/>
                      </a:ext>
                    </a:extLst>
                  </p:cNvPr>
                  <p:cNvSpPr>
                    <a:spLocks noRot="1" noChangeAspect="1" noMove="1" noResize="1" noEditPoints="1" noAdjustHandles="1" noChangeArrowheads="1" noChangeShapeType="1" noTextEdit="1"/>
                  </p:cNvSpPr>
                  <p:nvPr/>
                </p:nvSpPr>
                <p:spPr bwMode="auto">
                  <a:xfrm>
                    <a:off x="7081017" y="2314867"/>
                    <a:ext cx="129137" cy="129137"/>
                  </a:xfrm>
                  <a:prstGeom prst="ellipse">
                    <a:avLst/>
                  </a:prstGeom>
                  <a:blipFill>
                    <a:blip r:embed="rId10"/>
                    <a:stretch>
                      <a:fillRect l="-9524"/>
                    </a:stretch>
                  </a:blipFill>
                  <a:ln w="9525">
                    <a:noFill/>
                    <a:round/>
                    <a:headEnd/>
                    <a:tailEnd/>
                  </a:ln>
                  <a:effectLst/>
                </p:spPr>
                <p:txBody>
                  <a:bodyPr/>
                  <a:lstStyle/>
                  <a:p>
                    <a:r>
                      <a:rPr lang="zh-CN" altLang="en-US">
                        <a:noFill/>
                      </a:rPr>
                      <a:t> </a:t>
                    </a:r>
                  </a:p>
                </p:txBody>
              </p:sp>
            </mc:Fallback>
          </mc:AlternateContent>
        </p:grpSp>
      </p:grpSp>
      <p:grpSp>
        <p:nvGrpSpPr>
          <p:cNvPr id="1030" name="组合 1029">
            <a:extLst>
              <a:ext uri="{FF2B5EF4-FFF2-40B4-BE49-F238E27FC236}">
                <a16:creationId xmlns:a16="http://schemas.microsoft.com/office/drawing/2014/main" id="{04350E85-0A85-4E62-B1A4-53410B98A7D1}"/>
              </a:ext>
            </a:extLst>
          </p:cNvPr>
          <p:cNvGrpSpPr/>
          <p:nvPr/>
        </p:nvGrpSpPr>
        <p:grpSpPr>
          <a:xfrm>
            <a:off x="507459" y="4042569"/>
            <a:ext cx="6869212" cy="1215108"/>
            <a:chOff x="507459" y="4042569"/>
            <a:chExt cx="6869212" cy="1215108"/>
          </a:xfrm>
        </p:grpSpPr>
        <p:sp>
          <p:nvSpPr>
            <p:cNvPr id="1025" name="矩形: 圆角 1024">
              <a:extLst>
                <a:ext uri="{FF2B5EF4-FFF2-40B4-BE49-F238E27FC236}">
                  <a16:creationId xmlns:a16="http://schemas.microsoft.com/office/drawing/2014/main" id="{CEB386E9-E365-43E5-A11C-8BA05D61042F}"/>
                </a:ext>
              </a:extLst>
            </p:cNvPr>
            <p:cNvSpPr/>
            <p:nvPr/>
          </p:nvSpPr>
          <p:spPr>
            <a:xfrm>
              <a:off x="507459" y="4042569"/>
              <a:ext cx="6869212" cy="1215108"/>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7" name="文本框 1026">
              <a:extLst>
                <a:ext uri="{FF2B5EF4-FFF2-40B4-BE49-F238E27FC236}">
                  <a16:creationId xmlns:a16="http://schemas.microsoft.com/office/drawing/2014/main" id="{16FF9DC9-F75C-485A-A317-6EC2433237F8}"/>
                </a:ext>
              </a:extLst>
            </p:cNvPr>
            <p:cNvSpPr txBox="1"/>
            <p:nvPr/>
          </p:nvSpPr>
          <p:spPr>
            <a:xfrm>
              <a:off x="576364" y="4214445"/>
              <a:ext cx="461665" cy="873715"/>
            </a:xfrm>
            <a:prstGeom prst="rect">
              <a:avLst/>
            </a:prstGeom>
            <a:noFill/>
          </p:spPr>
          <p:txBody>
            <a:bodyPr vert="eaVert" wrap="square" rtlCol="0">
              <a:spAutoFit/>
            </a:bodyPr>
            <a:lstStyle/>
            <a:p>
              <a:pPr algn="ctr"/>
              <a:r>
                <a:rPr lang="zh-CN" altLang="en-US" dirty="0">
                  <a:solidFill>
                    <a:schemeClr val="accent6"/>
                  </a:solidFill>
                  <a:latin typeface="汉仪文黑-85W" panose="00020600040101010101" pitchFamily="18" charset="-122"/>
                  <a:ea typeface="汉仪文黑-85W" panose="00020600040101010101" pitchFamily="18" charset="-122"/>
                </a:rPr>
                <a:t>能 带</a:t>
              </a:r>
            </a:p>
          </p:txBody>
        </p:sp>
        <p:cxnSp>
          <p:nvCxnSpPr>
            <p:cNvPr id="232" name="直接连接符 231">
              <a:extLst>
                <a:ext uri="{FF2B5EF4-FFF2-40B4-BE49-F238E27FC236}">
                  <a16:creationId xmlns:a16="http://schemas.microsoft.com/office/drawing/2014/main" id="{57FEAB30-91CF-41B1-BB93-3229DAC4DDA3}"/>
                </a:ext>
              </a:extLst>
            </p:cNvPr>
            <p:cNvCxnSpPr>
              <a:cxnSpLocks/>
            </p:cNvCxnSpPr>
            <p:nvPr/>
          </p:nvCxnSpPr>
          <p:spPr>
            <a:xfrm flipV="1">
              <a:off x="1084358" y="4214446"/>
              <a:ext cx="0" cy="87371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9" name="文本框 1028">
                  <a:extLst>
                    <a:ext uri="{FF2B5EF4-FFF2-40B4-BE49-F238E27FC236}">
                      <a16:creationId xmlns:a16="http://schemas.microsoft.com/office/drawing/2014/main" id="{BD5DAAD2-B79C-4084-8698-05C077F26E6A}"/>
                    </a:ext>
                  </a:extLst>
                </p:cNvPr>
                <p:cNvSpPr txBox="1"/>
                <p:nvPr/>
              </p:nvSpPr>
              <p:spPr>
                <a:xfrm>
                  <a:off x="1239398" y="4168472"/>
                  <a:ext cx="5995970" cy="95410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当</a:t>
                  </a:r>
                  <a14:m>
                    <m:oMath xmlns:m="http://schemas.openxmlformats.org/officeDocument/2006/math">
                      <m:r>
                        <a:rPr lang="en-US" altLang="zh-CN" sz="1400" i="1" dirty="0" smtClean="0">
                          <a:latin typeface="Cambria Math" panose="02040503050406030204" pitchFamily="18" charset="0"/>
                          <a:ea typeface="楷体" panose="02010609060101010101" pitchFamily="49" charset="-122"/>
                        </a:rPr>
                        <m:t>𝑁</m:t>
                      </m:r>
                    </m:oMath>
                  </a14:m>
                  <a:r>
                    <a:rPr lang="zh-CN" altLang="en-US" sz="1400" dirty="0">
                      <a:latin typeface="楷体" panose="02010609060101010101" pitchFamily="49" charset="-122"/>
                      <a:ea typeface="楷体" panose="02010609060101010101" pitchFamily="49" charset="-122"/>
                    </a:rPr>
                    <a:t>个原子凝聚成晶体时，</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各个原子中 原本处于同一能级的电子 因为相互作用 能量产生微小变动，</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由此产生了</a:t>
                  </a:r>
                  <a14:m>
                    <m:oMath xmlns:m="http://schemas.openxmlformats.org/officeDocument/2006/math">
                      <m:r>
                        <a:rPr lang="en-US" altLang="zh-CN" sz="1400" i="1" dirty="0" smtClean="0">
                          <a:latin typeface="Cambria Math" panose="02040503050406030204" pitchFamily="18" charset="0"/>
                          <a:ea typeface="楷体" panose="02010609060101010101" pitchFamily="49" charset="-122"/>
                        </a:rPr>
                        <m:t>𝑁</m:t>
                      </m:r>
                    </m:oMath>
                  </a14:m>
                  <a:r>
                    <a:rPr lang="zh-CN" altLang="en-US" sz="1400" dirty="0">
                      <a:latin typeface="楷体" panose="02010609060101010101" pitchFamily="49" charset="-122"/>
                      <a:ea typeface="楷体" panose="02010609060101010101" pitchFamily="49" charset="-122"/>
                    </a:rPr>
                    <a:t>个变动值，</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即 原来的一个能级在附近分裂出相差很小的</a:t>
                  </a:r>
                  <a:r>
                    <a:rPr lang="en-US" altLang="zh-CN" sz="1400" dirty="0">
                      <a:latin typeface="楷体" panose="02010609060101010101" pitchFamily="49" charset="-122"/>
                      <a:ea typeface="楷体" panose="02010609060101010101" pitchFamily="49" charset="-122"/>
                    </a:rPr>
                    <a:t>N</a:t>
                  </a:r>
                  <a:r>
                    <a:rPr lang="zh-CN" altLang="en-US" sz="1400" dirty="0">
                      <a:latin typeface="楷体" panose="02010609060101010101" pitchFamily="49" charset="-122"/>
                      <a:ea typeface="楷体" panose="02010609060101010101" pitchFamily="49" charset="-122"/>
                    </a:rPr>
                    <a:t>个能级，合称</a:t>
                  </a:r>
                  <a:r>
                    <a:rPr lang="zh-CN" altLang="en-US" sz="1400" b="1" u="sng" dirty="0">
                      <a:solidFill>
                        <a:schemeClr val="accent6"/>
                      </a:solidFill>
                      <a:latin typeface="楷体" panose="02010609060101010101" pitchFamily="49" charset="-122"/>
                      <a:ea typeface="楷体" panose="02010609060101010101" pitchFamily="49" charset="-122"/>
                    </a:rPr>
                    <a:t>能带</a:t>
                  </a:r>
                  <a:r>
                    <a:rPr lang="zh-CN" altLang="en-US" sz="1400" dirty="0">
                      <a:latin typeface="楷体" panose="02010609060101010101" pitchFamily="49" charset="-122"/>
                      <a:ea typeface="楷体" panose="02010609060101010101" pitchFamily="49" charset="-122"/>
                    </a:rPr>
                    <a:t>。</a:t>
                  </a:r>
                </a:p>
              </p:txBody>
            </p:sp>
          </mc:Choice>
          <mc:Fallback xmlns="">
            <p:sp>
              <p:nvSpPr>
                <p:cNvPr id="1029" name="文本框 1028">
                  <a:extLst>
                    <a:ext uri="{FF2B5EF4-FFF2-40B4-BE49-F238E27FC236}">
                      <a16:creationId xmlns:a16="http://schemas.microsoft.com/office/drawing/2014/main" id="{BD5DAAD2-B79C-4084-8698-05C077F26E6A}"/>
                    </a:ext>
                  </a:extLst>
                </p:cNvPr>
                <p:cNvSpPr txBox="1">
                  <a:spLocks noRot="1" noChangeAspect="1" noMove="1" noResize="1" noEditPoints="1" noAdjustHandles="1" noChangeArrowheads="1" noChangeShapeType="1" noTextEdit="1"/>
                </p:cNvSpPr>
                <p:nvPr/>
              </p:nvSpPr>
              <p:spPr>
                <a:xfrm>
                  <a:off x="1239398" y="4168472"/>
                  <a:ext cx="5995970" cy="954107"/>
                </a:xfrm>
                <a:prstGeom prst="rect">
                  <a:avLst/>
                </a:prstGeom>
                <a:blipFill>
                  <a:blip r:embed="rId19"/>
                  <a:stretch>
                    <a:fillRect l="-305" t="-1923" b="-5769"/>
                  </a:stretch>
                </a:blipFill>
              </p:spPr>
              <p:txBody>
                <a:bodyPr/>
                <a:lstStyle/>
                <a:p>
                  <a:r>
                    <a:rPr lang="zh-CN" altLang="en-US">
                      <a:noFill/>
                    </a:rPr>
                    <a:t> </a:t>
                  </a:r>
                </a:p>
              </p:txBody>
            </p:sp>
          </mc:Fallback>
        </mc:AlternateContent>
      </p:grpSp>
      <p:sp>
        <p:nvSpPr>
          <p:cNvPr id="1031" name="文本框 1030">
            <a:extLst>
              <a:ext uri="{FF2B5EF4-FFF2-40B4-BE49-F238E27FC236}">
                <a16:creationId xmlns:a16="http://schemas.microsoft.com/office/drawing/2014/main" id="{1CCCE4A5-0E35-4EA3-B531-C4F5868D68C9}"/>
              </a:ext>
            </a:extLst>
          </p:cNvPr>
          <p:cNvSpPr txBox="1"/>
          <p:nvPr/>
        </p:nvSpPr>
        <p:spPr>
          <a:xfrm>
            <a:off x="7603800" y="4055416"/>
            <a:ext cx="3896604" cy="307777"/>
          </a:xfrm>
          <a:prstGeom prst="rect">
            <a:avLst/>
          </a:prstGeom>
          <a:noFill/>
        </p:spPr>
        <p:txBody>
          <a:bodyPr wrap="square" rtlCol="0">
            <a:spAutoFit/>
          </a:bodyPr>
          <a:lstStyle/>
          <a:p>
            <a:r>
              <a:rPr lang="zh-CN" altLang="en-US" sz="1400" dirty="0">
                <a:solidFill>
                  <a:schemeClr val="accent6">
                    <a:lumMod val="50000"/>
                  </a:schemeClr>
                </a:solidFill>
                <a:latin typeface="汉仪文黑-85W" panose="00020600040101010101" pitchFamily="18" charset="-122"/>
                <a:ea typeface="汉仪文黑-85W" panose="00020600040101010101" pitchFamily="18" charset="-122"/>
              </a:rPr>
              <a:t>满带</a:t>
            </a:r>
            <a:r>
              <a:rPr lang="zh-CN" altLang="en-US" sz="1400" dirty="0">
                <a:latin typeface="汉仪文黑-85W" panose="00020600040101010101" pitchFamily="18" charset="-122"/>
                <a:ea typeface="汉仪文黑-85W" panose="00020600040101010101" pitchFamily="18" charset="-122"/>
              </a:rPr>
              <a:t>：</a:t>
            </a:r>
            <a:r>
              <a:rPr lang="zh-CN" altLang="en-US" sz="1400" dirty="0">
                <a:latin typeface="楷体" panose="02010609060101010101" pitchFamily="49" charset="-122"/>
                <a:ea typeface="楷体" panose="02010609060101010101" pitchFamily="49" charset="-122"/>
              </a:rPr>
              <a:t>能带所容纳的电子已达上限</a:t>
            </a:r>
          </a:p>
        </p:txBody>
      </p:sp>
      <p:sp>
        <p:nvSpPr>
          <p:cNvPr id="237" name="文本框 236">
            <a:extLst>
              <a:ext uri="{FF2B5EF4-FFF2-40B4-BE49-F238E27FC236}">
                <a16:creationId xmlns:a16="http://schemas.microsoft.com/office/drawing/2014/main" id="{7C4CD320-26DF-4654-900B-25A98C7053D4}"/>
              </a:ext>
            </a:extLst>
          </p:cNvPr>
          <p:cNvSpPr txBox="1"/>
          <p:nvPr/>
        </p:nvSpPr>
        <p:spPr>
          <a:xfrm>
            <a:off x="7603800" y="4347157"/>
            <a:ext cx="3393474" cy="307777"/>
          </a:xfrm>
          <a:prstGeom prst="rect">
            <a:avLst/>
          </a:prstGeom>
          <a:noFill/>
        </p:spPr>
        <p:txBody>
          <a:bodyPr wrap="square" rtlCol="0">
            <a:spAutoFit/>
          </a:bodyPr>
          <a:lstStyle/>
          <a:p>
            <a:r>
              <a:rPr lang="zh-CN" altLang="en-US" sz="1400" dirty="0">
                <a:solidFill>
                  <a:schemeClr val="accent6"/>
                </a:solidFill>
                <a:latin typeface="汉仪文黑-85W" panose="00020600040101010101" pitchFamily="18" charset="-122"/>
                <a:ea typeface="汉仪文黑-85W" panose="00020600040101010101" pitchFamily="18" charset="-122"/>
              </a:rPr>
              <a:t>非满带</a:t>
            </a:r>
            <a:r>
              <a:rPr lang="zh-CN" altLang="en-US" sz="1400" dirty="0">
                <a:latin typeface="汉仪文黑-85W" panose="00020600040101010101" pitchFamily="18" charset="-122"/>
                <a:ea typeface="汉仪文黑-85W" panose="00020600040101010101" pitchFamily="18" charset="-122"/>
              </a:rPr>
              <a:t>：</a:t>
            </a:r>
            <a:r>
              <a:rPr lang="zh-CN" altLang="en-US" sz="1400" dirty="0">
                <a:latin typeface="楷体" panose="02010609060101010101" pitchFamily="49" charset="-122"/>
                <a:ea typeface="楷体" panose="02010609060101010101" pitchFamily="49" charset="-122"/>
              </a:rPr>
              <a:t>能带所容纳的电子未达上限</a:t>
            </a:r>
          </a:p>
        </p:txBody>
      </p:sp>
      <p:sp>
        <p:nvSpPr>
          <p:cNvPr id="238" name="文本框 237">
            <a:extLst>
              <a:ext uri="{FF2B5EF4-FFF2-40B4-BE49-F238E27FC236}">
                <a16:creationId xmlns:a16="http://schemas.microsoft.com/office/drawing/2014/main" id="{9259CAE3-16E7-4FBA-BE18-F83354D84E7C}"/>
              </a:ext>
            </a:extLst>
          </p:cNvPr>
          <p:cNvSpPr txBox="1"/>
          <p:nvPr/>
        </p:nvSpPr>
        <p:spPr>
          <a:xfrm>
            <a:off x="7598208" y="4659237"/>
            <a:ext cx="3375226" cy="307777"/>
          </a:xfrm>
          <a:prstGeom prst="rect">
            <a:avLst/>
          </a:prstGeom>
          <a:noFill/>
        </p:spPr>
        <p:txBody>
          <a:bodyPr wrap="square" rtlCol="0">
            <a:spAutoFit/>
          </a:bodyPr>
          <a:lstStyle/>
          <a:p>
            <a:r>
              <a:rPr lang="zh-CN" altLang="en-US" sz="1400" dirty="0">
                <a:solidFill>
                  <a:schemeClr val="accent5"/>
                </a:solidFill>
                <a:latin typeface="汉仪文黑-85W" panose="00020600040101010101" pitchFamily="18" charset="-122"/>
                <a:ea typeface="汉仪文黑-85W" panose="00020600040101010101" pitchFamily="18" charset="-122"/>
              </a:rPr>
              <a:t>空带</a:t>
            </a:r>
            <a:r>
              <a:rPr lang="zh-CN" altLang="en-US" sz="1400" dirty="0">
                <a:latin typeface="汉仪文黑-85W" panose="00020600040101010101" pitchFamily="18" charset="-122"/>
                <a:ea typeface="汉仪文黑-85W" panose="00020600040101010101" pitchFamily="18" charset="-122"/>
              </a:rPr>
              <a:t>：</a:t>
            </a:r>
            <a:r>
              <a:rPr lang="zh-CN" altLang="en-US" sz="1400" dirty="0">
                <a:latin typeface="楷体" panose="02010609060101010101" pitchFamily="49" charset="-122"/>
                <a:ea typeface="楷体" panose="02010609060101010101" pitchFamily="49" charset="-122"/>
              </a:rPr>
              <a:t>能带没有容纳电子</a:t>
            </a:r>
          </a:p>
        </p:txBody>
      </p:sp>
      <p:sp>
        <p:nvSpPr>
          <p:cNvPr id="239" name="文本框 238">
            <a:extLst>
              <a:ext uri="{FF2B5EF4-FFF2-40B4-BE49-F238E27FC236}">
                <a16:creationId xmlns:a16="http://schemas.microsoft.com/office/drawing/2014/main" id="{C0B7C4B4-6311-47F2-99DC-8529A1E6E24F}"/>
              </a:ext>
            </a:extLst>
          </p:cNvPr>
          <p:cNvSpPr txBox="1"/>
          <p:nvPr/>
        </p:nvSpPr>
        <p:spPr>
          <a:xfrm>
            <a:off x="7604923" y="4955766"/>
            <a:ext cx="3896604" cy="307777"/>
          </a:xfrm>
          <a:prstGeom prst="rect">
            <a:avLst/>
          </a:prstGeom>
          <a:noFill/>
        </p:spPr>
        <p:txBody>
          <a:bodyPr wrap="square" rtlCol="0">
            <a:spAutoFit/>
          </a:bodyPr>
          <a:lstStyle/>
          <a:p>
            <a:r>
              <a:rPr lang="zh-CN" altLang="en-US" sz="1400" dirty="0">
                <a:solidFill>
                  <a:srgbClr val="C00000"/>
                </a:solidFill>
                <a:latin typeface="汉仪文黑-85W" panose="00020600040101010101" pitchFamily="18" charset="-122"/>
                <a:ea typeface="汉仪文黑-85W" panose="00020600040101010101" pitchFamily="18" charset="-122"/>
              </a:rPr>
              <a:t>禁带</a:t>
            </a:r>
            <a:r>
              <a:rPr lang="zh-CN" altLang="en-US" sz="1400" dirty="0">
                <a:latin typeface="汉仪文黑-85W" panose="00020600040101010101" pitchFamily="18" charset="-122"/>
                <a:ea typeface="汉仪文黑-85W" panose="00020600040101010101" pitchFamily="18" charset="-122"/>
              </a:rPr>
              <a:t>：</a:t>
            </a:r>
            <a:r>
              <a:rPr lang="zh-CN" altLang="en-US" sz="1400" dirty="0">
                <a:latin typeface="楷体" panose="02010609060101010101" pitchFamily="49" charset="-122"/>
                <a:ea typeface="楷体" panose="02010609060101010101" pitchFamily="49" charset="-122"/>
              </a:rPr>
              <a:t>电子无法取到的能量值</a:t>
            </a:r>
          </a:p>
        </p:txBody>
      </p:sp>
      <p:grpSp>
        <p:nvGrpSpPr>
          <p:cNvPr id="1034" name="组合 1033">
            <a:extLst>
              <a:ext uri="{FF2B5EF4-FFF2-40B4-BE49-F238E27FC236}">
                <a16:creationId xmlns:a16="http://schemas.microsoft.com/office/drawing/2014/main" id="{FBA903E9-2A9B-4535-927E-2EC97B45A44A}"/>
              </a:ext>
            </a:extLst>
          </p:cNvPr>
          <p:cNvGrpSpPr/>
          <p:nvPr/>
        </p:nvGrpSpPr>
        <p:grpSpPr>
          <a:xfrm>
            <a:off x="10873745" y="4399732"/>
            <a:ext cx="886568" cy="518620"/>
            <a:chOff x="10822336" y="4399732"/>
            <a:chExt cx="886568" cy="518620"/>
          </a:xfrm>
        </p:grpSpPr>
        <p:sp>
          <p:nvSpPr>
            <p:cNvPr id="1032" name="右大括号 1031">
              <a:extLst>
                <a:ext uri="{FF2B5EF4-FFF2-40B4-BE49-F238E27FC236}">
                  <a16:creationId xmlns:a16="http://schemas.microsoft.com/office/drawing/2014/main" id="{955CB30C-2E94-4B8D-8F37-745D7E51DEEB}"/>
                </a:ext>
              </a:extLst>
            </p:cNvPr>
            <p:cNvSpPr/>
            <p:nvPr/>
          </p:nvSpPr>
          <p:spPr>
            <a:xfrm>
              <a:off x="10822336" y="4399732"/>
              <a:ext cx="98460" cy="518620"/>
            </a:xfrm>
            <a:prstGeom prst="rightBrace">
              <a:avLst>
                <a:gd name="adj1" fmla="val 58332"/>
                <a:gd name="adj2"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文本框 241">
              <a:extLst>
                <a:ext uri="{FF2B5EF4-FFF2-40B4-BE49-F238E27FC236}">
                  <a16:creationId xmlns:a16="http://schemas.microsoft.com/office/drawing/2014/main" id="{1D377074-91CF-4330-952C-70918D62834C}"/>
                </a:ext>
              </a:extLst>
            </p:cNvPr>
            <p:cNvSpPr txBox="1"/>
            <p:nvPr/>
          </p:nvSpPr>
          <p:spPr>
            <a:xfrm>
              <a:off x="10976901" y="4487809"/>
              <a:ext cx="732003" cy="338554"/>
            </a:xfrm>
            <a:prstGeom prst="rect">
              <a:avLst/>
            </a:prstGeom>
            <a:noFill/>
          </p:spPr>
          <p:txBody>
            <a:bodyPr wrap="square">
              <a:spAutoFit/>
            </a:bodyPr>
            <a:lstStyle/>
            <a:p>
              <a:r>
                <a:rPr lang="zh-CN" altLang="en-US" sz="1600" dirty="0">
                  <a:solidFill>
                    <a:srgbClr val="00B050"/>
                  </a:solidFill>
                  <a:latin typeface="汉仪文黑-85W" panose="00020600040101010101" pitchFamily="18" charset="-122"/>
                  <a:ea typeface="汉仪文黑-85W" panose="00020600040101010101" pitchFamily="18" charset="-122"/>
                </a:rPr>
                <a:t>导带</a:t>
              </a:r>
              <a:endParaRPr lang="zh-CN" altLang="en-US" sz="1600" dirty="0">
                <a:solidFill>
                  <a:srgbClr val="00B050"/>
                </a:solidFill>
              </a:endParaRPr>
            </a:p>
          </p:txBody>
        </p:sp>
      </p:grpSp>
    </p:spTree>
    <p:custDataLst>
      <p:tags r:id="rId1"/>
    </p:custDataLst>
    <p:extLst>
      <p:ext uri="{BB962C8B-B14F-4D97-AF65-F5344CB8AC3E}">
        <p14:creationId xmlns:p14="http://schemas.microsoft.com/office/powerpoint/2010/main" val="368964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24"/>
                                        </p:tgtEl>
                                        <p:attrNameLst>
                                          <p:attrName>style.visibility</p:attrName>
                                        </p:attrNameLst>
                                      </p:cBhvr>
                                      <p:to>
                                        <p:strVal val="visible"/>
                                      </p:to>
                                    </p:set>
                                    <p:animEffect transition="in" filter="wipe(left)">
                                      <p:cBhvr>
                                        <p:cTn id="30" dur="500"/>
                                        <p:tgtEl>
                                          <p:spTgt spid="1024"/>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53"/>
                                        </p:tgtEl>
                                        <p:attrNameLst>
                                          <p:attrName>style.visibility</p:attrName>
                                        </p:attrNameLst>
                                      </p:cBhvr>
                                      <p:to>
                                        <p:strVal val="visible"/>
                                      </p:to>
                                    </p:set>
                                    <p:animEffect transition="in" filter="fade">
                                      <p:cBhvr>
                                        <p:cTn id="38" dur="500"/>
                                        <p:tgtEl>
                                          <p:spTgt spid="15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8"/>
                                        </p:tgtEl>
                                      </p:cBhvr>
                                    </p:animEffect>
                                    <p:set>
                                      <p:cBhvr>
                                        <p:cTn id="43" dur="1" fill="hold">
                                          <p:stCondLst>
                                            <p:cond delay="499"/>
                                          </p:stCondLst>
                                        </p:cTn>
                                        <p:tgtEl>
                                          <p:spTgt spid="2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30"/>
                                        </p:tgtEl>
                                        <p:attrNameLst>
                                          <p:attrName>style.visibility</p:attrName>
                                        </p:attrNameLst>
                                      </p:cBhvr>
                                      <p:to>
                                        <p:strVal val="visible"/>
                                      </p:to>
                                    </p:set>
                                    <p:animEffect transition="in" filter="fade">
                                      <p:cBhvr>
                                        <p:cTn id="51" dur="500"/>
                                        <p:tgtEl>
                                          <p:spTgt spid="10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31"/>
                                        </p:tgtEl>
                                        <p:attrNameLst>
                                          <p:attrName>style.visibility</p:attrName>
                                        </p:attrNameLst>
                                      </p:cBhvr>
                                      <p:to>
                                        <p:strVal val="visible"/>
                                      </p:to>
                                    </p:set>
                                    <p:animEffect transition="in" filter="wipe(left)">
                                      <p:cBhvr>
                                        <p:cTn id="56" dur="500"/>
                                        <p:tgtEl>
                                          <p:spTgt spid="1031"/>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237"/>
                                        </p:tgtEl>
                                        <p:attrNameLst>
                                          <p:attrName>style.visibility</p:attrName>
                                        </p:attrNameLst>
                                      </p:cBhvr>
                                      <p:to>
                                        <p:strVal val="visible"/>
                                      </p:to>
                                    </p:set>
                                    <p:animEffect transition="in" filter="wipe(left)">
                                      <p:cBhvr>
                                        <p:cTn id="60" dur="500"/>
                                        <p:tgtEl>
                                          <p:spTgt spid="237"/>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238"/>
                                        </p:tgtEl>
                                        <p:attrNameLst>
                                          <p:attrName>style.visibility</p:attrName>
                                        </p:attrNameLst>
                                      </p:cBhvr>
                                      <p:to>
                                        <p:strVal val="visible"/>
                                      </p:to>
                                    </p:set>
                                    <p:animEffect transition="in" filter="wipe(left)">
                                      <p:cBhvr>
                                        <p:cTn id="64" dur="500"/>
                                        <p:tgtEl>
                                          <p:spTgt spid="238"/>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239"/>
                                        </p:tgtEl>
                                        <p:attrNameLst>
                                          <p:attrName>style.visibility</p:attrName>
                                        </p:attrNameLst>
                                      </p:cBhvr>
                                      <p:to>
                                        <p:strVal val="visible"/>
                                      </p:to>
                                    </p:set>
                                    <p:animEffect transition="in" filter="wipe(left)">
                                      <p:cBhvr>
                                        <p:cTn id="68" dur="500"/>
                                        <p:tgtEl>
                                          <p:spTgt spid="239"/>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1034"/>
                                        </p:tgtEl>
                                        <p:attrNameLst>
                                          <p:attrName>style.visibility</p:attrName>
                                        </p:attrNameLst>
                                      </p:cBhvr>
                                      <p:to>
                                        <p:strVal val="visible"/>
                                      </p:to>
                                    </p:set>
                                    <p:anim calcmode="lin" valueType="num">
                                      <p:cBhvr additive="base">
                                        <p:cTn id="73" dur="500" fill="hold"/>
                                        <p:tgtEl>
                                          <p:spTgt spid="1034"/>
                                        </p:tgtEl>
                                        <p:attrNameLst>
                                          <p:attrName>ppt_x</p:attrName>
                                        </p:attrNameLst>
                                      </p:cBhvr>
                                      <p:tavLst>
                                        <p:tav tm="0">
                                          <p:val>
                                            <p:strVal val="1+#ppt_w/2"/>
                                          </p:val>
                                        </p:tav>
                                        <p:tav tm="100000">
                                          <p:val>
                                            <p:strVal val="#ppt_x"/>
                                          </p:val>
                                        </p:tav>
                                      </p:tavLst>
                                    </p:anim>
                                    <p:anim calcmode="lin" valueType="num">
                                      <p:cBhvr additive="base">
                                        <p:cTn id="74" dur="500" fill="hold"/>
                                        <p:tgtEl>
                                          <p:spTgt spid="10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 grpId="0" animBg="1"/>
      <p:bldP spid="40" grpId="0" animBg="1"/>
      <p:bldP spid="153" grpId="0" animBg="1"/>
      <p:bldP spid="1024" grpId="0" animBg="1"/>
      <p:bldP spid="1031" grpId="0"/>
      <p:bldP spid="237" grpId="0"/>
      <p:bldP spid="238" grpId="0"/>
      <p:bldP spid="2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4FEC310F-E56D-48DE-941A-84B5FC0C9DAB}"/>
              </a:ext>
            </a:extLst>
          </p:cNvPr>
          <p:cNvSpPr txBox="1"/>
          <p:nvPr/>
        </p:nvSpPr>
        <p:spPr>
          <a:xfrm>
            <a:off x="507460" y="1314720"/>
            <a:ext cx="11108176" cy="800219"/>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人们早就知道，物质是由原子和分子组成的。然而为什么物质的导电性能各有不同？原子中的电子是如何参与导电的？</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solidFill>
                  <a:schemeClr val="accent6"/>
                </a:solidFill>
                <a:latin typeface="方正小标宋简体" panose="02000000000000000000" pitchFamily="2" charset="-122"/>
                <a:ea typeface="方正小标宋简体" panose="02000000000000000000" pitchFamily="2" charset="-122"/>
              </a:rPr>
              <a:t>固体能带理论 </a:t>
            </a:r>
            <a:r>
              <a:rPr lang="zh-CN" altLang="en-US" sz="1600" dirty="0">
                <a:latin typeface="方正小标宋简体" panose="02000000000000000000" pitchFamily="2" charset="-122"/>
                <a:ea typeface="方正小标宋简体" panose="02000000000000000000" pitchFamily="2" charset="-122"/>
              </a:rPr>
              <a:t>是量子力学最富成果性的应用之一，直接产生了如今广泛应用的半导体材料。</a:t>
            </a:r>
            <a:endParaRPr lang="en-US" altLang="zh-CN" sz="1600" dirty="0">
              <a:latin typeface="方正小标宋简体" panose="02000000000000000000" pitchFamily="2" charset="-122"/>
              <a:ea typeface="方正小标宋简体" panose="02000000000000000000" pitchFamily="2" charset="-122"/>
            </a:endParaRPr>
          </a:p>
        </p:txBody>
      </p:sp>
      <p:sp>
        <p:nvSpPr>
          <p:cNvPr id="14" name="文本框 13">
            <a:extLst>
              <a:ext uri="{FF2B5EF4-FFF2-40B4-BE49-F238E27FC236}">
                <a16:creationId xmlns:a16="http://schemas.microsoft.com/office/drawing/2014/main" id="{33260CF7-8748-4C1F-8516-7E0AB41D0848}"/>
              </a:ext>
            </a:extLst>
          </p:cNvPr>
          <p:cNvSpPr txBox="1"/>
          <p:nvPr/>
        </p:nvSpPr>
        <p:spPr>
          <a:xfrm>
            <a:off x="507459" y="496110"/>
            <a:ext cx="3277888"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固体的能带理论</a:t>
            </a:r>
          </a:p>
        </p:txBody>
      </p:sp>
      <p:sp>
        <p:nvSpPr>
          <p:cNvPr id="16" name="文本框 15">
            <a:extLst>
              <a:ext uri="{FF2B5EF4-FFF2-40B4-BE49-F238E27FC236}">
                <a16:creationId xmlns:a16="http://schemas.microsoft.com/office/drawing/2014/main" id="{6F06D901-C26D-4DF7-B5E2-87547DB47907}"/>
              </a:ext>
            </a:extLst>
          </p:cNvPr>
          <p:cNvSpPr txBox="1"/>
          <p:nvPr/>
        </p:nvSpPr>
        <p:spPr>
          <a:xfrm>
            <a:off x="3785347" y="775742"/>
            <a:ext cx="1720103"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晶体导电的原理</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21" name="文本框 20">
            <a:extLst>
              <a:ext uri="{FF2B5EF4-FFF2-40B4-BE49-F238E27FC236}">
                <a16:creationId xmlns:a16="http://schemas.microsoft.com/office/drawing/2014/main" id="{5EE96F8A-1AD4-4F41-9C17-E031AA8B558F}"/>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量子力学的物理应用</a:t>
            </a:r>
          </a:p>
        </p:txBody>
      </p:sp>
      <p:sp>
        <p:nvSpPr>
          <p:cNvPr id="153" name="文本框 152">
            <a:extLst>
              <a:ext uri="{FF2B5EF4-FFF2-40B4-BE49-F238E27FC236}">
                <a16:creationId xmlns:a16="http://schemas.microsoft.com/office/drawing/2014/main" id="{7B068E9A-98E1-4C71-B6AC-2E833B4A9458}"/>
              </a:ext>
            </a:extLst>
          </p:cNvPr>
          <p:cNvSpPr txBox="1"/>
          <p:nvPr/>
        </p:nvSpPr>
        <p:spPr>
          <a:xfrm>
            <a:off x="8860224" y="3568860"/>
            <a:ext cx="2456805" cy="276999"/>
          </a:xfrm>
          <a:prstGeom prst="rect">
            <a:avLst/>
          </a:prstGeom>
          <a:solidFill>
            <a:schemeClr val="bg1"/>
          </a:solidFill>
          <a:ln>
            <a:solidFill>
              <a:schemeClr val="bg1">
                <a:lumMod val="50000"/>
              </a:schemeClr>
            </a:solidFill>
            <a:prstDash val="sysDash"/>
          </a:ln>
        </p:spPr>
        <p:txBody>
          <a:bodyPr wrap="square" rtlCol="0">
            <a:spAutoFit/>
          </a:bodyPr>
          <a:lstStyle/>
          <a:p>
            <a:pPr algn="ctr"/>
            <a:r>
              <a:rPr lang="zh-CN" altLang="en-US" sz="1200" dirty="0">
                <a:latin typeface="楷体" panose="02010609060101010101" pitchFamily="49" charset="-122"/>
                <a:ea typeface="楷体" panose="02010609060101010101" pitchFamily="49" charset="-122"/>
              </a:rPr>
              <a:t>晶体中的多个</a:t>
            </a:r>
            <a:r>
              <a:rPr lang="en-US" altLang="zh-CN" sz="1200" dirty="0">
                <a:latin typeface="楷体" panose="02010609060101010101" pitchFamily="49" charset="-122"/>
                <a:ea typeface="楷体" panose="02010609060101010101" pitchFamily="49" charset="-122"/>
              </a:rPr>
              <a:t>Al</a:t>
            </a:r>
            <a:r>
              <a:rPr lang="zh-CN" altLang="en-US" sz="1200" dirty="0">
                <a:latin typeface="楷体" panose="02010609060101010101" pitchFamily="49" charset="-122"/>
                <a:ea typeface="楷体" panose="02010609060101010101" pitchFamily="49" charset="-122"/>
              </a:rPr>
              <a:t>原子形成晶格</a:t>
            </a:r>
          </a:p>
        </p:txBody>
      </p:sp>
      <p:sp>
        <p:nvSpPr>
          <p:cNvPr id="1031" name="文本框 1030">
            <a:extLst>
              <a:ext uri="{FF2B5EF4-FFF2-40B4-BE49-F238E27FC236}">
                <a16:creationId xmlns:a16="http://schemas.microsoft.com/office/drawing/2014/main" id="{1CCCE4A5-0E35-4EA3-B531-C4F5868D68C9}"/>
              </a:ext>
            </a:extLst>
          </p:cNvPr>
          <p:cNvSpPr txBox="1"/>
          <p:nvPr/>
        </p:nvSpPr>
        <p:spPr>
          <a:xfrm>
            <a:off x="8159204" y="4055416"/>
            <a:ext cx="3896604" cy="307777"/>
          </a:xfrm>
          <a:prstGeom prst="rect">
            <a:avLst/>
          </a:prstGeom>
          <a:noFill/>
        </p:spPr>
        <p:txBody>
          <a:bodyPr wrap="square" rtlCol="0">
            <a:spAutoFit/>
          </a:bodyPr>
          <a:lstStyle/>
          <a:p>
            <a:r>
              <a:rPr lang="zh-CN" altLang="en-US" sz="1400" dirty="0">
                <a:solidFill>
                  <a:schemeClr val="accent6">
                    <a:lumMod val="50000"/>
                  </a:schemeClr>
                </a:solidFill>
                <a:latin typeface="汉仪文黑-85W" panose="00020600040101010101" pitchFamily="18" charset="-122"/>
                <a:ea typeface="汉仪文黑-85W" panose="00020600040101010101" pitchFamily="18" charset="-122"/>
              </a:rPr>
              <a:t>满带</a:t>
            </a:r>
            <a:r>
              <a:rPr lang="zh-CN" altLang="en-US" sz="1400" dirty="0">
                <a:latin typeface="汉仪文黑-85W" panose="00020600040101010101" pitchFamily="18" charset="-122"/>
                <a:ea typeface="汉仪文黑-85W" panose="00020600040101010101" pitchFamily="18" charset="-122"/>
              </a:rPr>
              <a:t>：</a:t>
            </a:r>
            <a:r>
              <a:rPr lang="zh-CN" altLang="en-US" sz="1400" dirty="0">
                <a:latin typeface="楷体" panose="02010609060101010101" pitchFamily="49" charset="-122"/>
                <a:ea typeface="楷体" panose="02010609060101010101" pitchFamily="49" charset="-122"/>
              </a:rPr>
              <a:t>能带所容纳的电子已达上限</a:t>
            </a:r>
          </a:p>
        </p:txBody>
      </p:sp>
      <p:sp>
        <p:nvSpPr>
          <p:cNvPr id="237" name="文本框 236">
            <a:extLst>
              <a:ext uri="{FF2B5EF4-FFF2-40B4-BE49-F238E27FC236}">
                <a16:creationId xmlns:a16="http://schemas.microsoft.com/office/drawing/2014/main" id="{7C4CD320-26DF-4654-900B-25A98C7053D4}"/>
              </a:ext>
            </a:extLst>
          </p:cNvPr>
          <p:cNvSpPr txBox="1"/>
          <p:nvPr/>
        </p:nvSpPr>
        <p:spPr>
          <a:xfrm>
            <a:off x="8159204" y="4347157"/>
            <a:ext cx="3393474" cy="307777"/>
          </a:xfrm>
          <a:prstGeom prst="rect">
            <a:avLst/>
          </a:prstGeom>
          <a:noFill/>
        </p:spPr>
        <p:txBody>
          <a:bodyPr wrap="square" rtlCol="0">
            <a:spAutoFit/>
          </a:bodyPr>
          <a:lstStyle/>
          <a:p>
            <a:r>
              <a:rPr lang="zh-CN" altLang="en-US" sz="1400" dirty="0">
                <a:solidFill>
                  <a:schemeClr val="accent6"/>
                </a:solidFill>
                <a:latin typeface="汉仪文黑-85W" panose="00020600040101010101" pitchFamily="18" charset="-122"/>
                <a:ea typeface="汉仪文黑-85W" panose="00020600040101010101" pitchFamily="18" charset="-122"/>
              </a:rPr>
              <a:t>非满带</a:t>
            </a:r>
            <a:r>
              <a:rPr lang="zh-CN" altLang="en-US" sz="1400" dirty="0">
                <a:latin typeface="汉仪文黑-85W" panose="00020600040101010101" pitchFamily="18" charset="-122"/>
                <a:ea typeface="汉仪文黑-85W" panose="00020600040101010101" pitchFamily="18" charset="-122"/>
              </a:rPr>
              <a:t>：</a:t>
            </a:r>
            <a:r>
              <a:rPr lang="zh-CN" altLang="en-US" sz="1400" dirty="0">
                <a:latin typeface="楷体" panose="02010609060101010101" pitchFamily="49" charset="-122"/>
                <a:ea typeface="楷体" panose="02010609060101010101" pitchFamily="49" charset="-122"/>
              </a:rPr>
              <a:t>能带所容纳的电子未达上限</a:t>
            </a:r>
          </a:p>
        </p:txBody>
      </p:sp>
      <p:sp>
        <p:nvSpPr>
          <p:cNvPr id="238" name="文本框 237">
            <a:extLst>
              <a:ext uri="{FF2B5EF4-FFF2-40B4-BE49-F238E27FC236}">
                <a16:creationId xmlns:a16="http://schemas.microsoft.com/office/drawing/2014/main" id="{9259CAE3-16E7-4FBA-BE18-F83354D84E7C}"/>
              </a:ext>
            </a:extLst>
          </p:cNvPr>
          <p:cNvSpPr txBox="1"/>
          <p:nvPr/>
        </p:nvSpPr>
        <p:spPr>
          <a:xfrm>
            <a:off x="8153612" y="4659237"/>
            <a:ext cx="3375226" cy="307777"/>
          </a:xfrm>
          <a:prstGeom prst="rect">
            <a:avLst/>
          </a:prstGeom>
          <a:noFill/>
        </p:spPr>
        <p:txBody>
          <a:bodyPr wrap="square" rtlCol="0">
            <a:spAutoFit/>
          </a:bodyPr>
          <a:lstStyle/>
          <a:p>
            <a:r>
              <a:rPr lang="zh-CN" altLang="en-US" sz="1400" dirty="0">
                <a:solidFill>
                  <a:schemeClr val="accent5"/>
                </a:solidFill>
                <a:latin typeface="汉仪文黑-85W" panose="00020600040101010101" pitchFamily="18" charset="-122"/>
                <a:ea typeface="汉仪文黑-85W" panose="00020600040101010101" pitchFamily="18" charset="-122"/>
              </a:rPr>
              <a:t>空带</a:t>
            </a:r>
            <a:r>
              <a:rPr lang="zh-CN" altLang="en-US" sz="1400" dirty="0">
                <a:latin typeface="汉仪文黑-85W" panose="00020600040101010101" pitchFamily="18" charset="-122"/>
                <a:ea typeface="汉仪文黑-85W" panose="00020600040101010101" pitchFamily="18" charset="-122"/>
              </a:rPr>
              <a:t>：</a:t>
            </a:r>
            <a:r>
              <a:rPr lang="zh-CN" altLang="en-US" sz="1400" dirty="0">
                <a:latin typeface="楷体" panose="02010609060101010101" pitchFamily="49" charset="-122"/>
                <a:ea typeface="楷体" panose="02010609060101010101" pitchFamily="49" charset="-122"/>
              </a:rPr>
              <a:t>能带没有容纳电子</a:t>
            </a:r>
          </a:p>
        </p:txBody>
      </p:sp>
      <p:sp>
        <p:nvSpPr>
          <p:cNvPr id="239" name="文本框 238">
            <a:extLst>
              <a:ext uri="{FF2B5EF4-FFF2-40B4-BE49-F238E27FC236}">
                <a16:creationId xmlns:a16="http://schemas.microsoft.com/office/drawing/2014/main" id="{C0B7C4B4-6311-47F2-99DC-8529A1E6E24F}"/>
              </a:ext>
            </a:extLst>
          </p:cNvPr>
          <p:cNvSpPr txBox="1"/>
          <p:nvPr/>
        </p:nvSpPr>
        <p:spPr>
          <a:xfrm>
            <a:off x="8160327" y="4955766"/>
            <a:ext cx="3896604" cy="307777"/>
          </a:xfrm>
          <a:prstGeom prst="rect">
            <a:avLst/>
          </a:prstGeom>
          <a:noFill/>
        </p:spPr>
        <p:txBody>
          <a:bodyPr wrap="square" rtlCol="0">
            <a:spAutoFit/>
          </a:bodyPr>
          <a:lstStyle/>
          <a:p>
            <a:r>
              <a:rPr lang="zh-CN" altLang="en-US" sz="1400" dirty="0">
                <a:solidFill>
                  <a:srgbClr val="C00000"/>
                </a:solidFill>
                <a:latin typeface="汉仪文黑-85W" panose="00020600040101010101" pitchFamily="18" charset="-122"/>
                <a:ea typeface="汉仪文黑-85W" panose="00020600040101010101" pitchFamily="18" charset="-122"/>
              </a:rPr>
              <a:t>禁带</a:t>
            </a:r>
            <a:r>
              <a:rPr lang="zh-CN" altLang="en-US" sz="1400" dirty="0">
                <a:latin typeface="汉仪文黑-85W" panose="00020600040101010101" pitchFamily="18" charset="-122"/>
                <a:ea typeface="汉仪文黑-85W" panose="00020600040101010101" pitchFamily="18" charset="-122"/>
              </a:rPr>
              <a:t>：</a:t>
            </a:r>
            <a:r>
              <a:rPr lang="zh-CN" altLang="en-US" sz="1400" dirty="0">
                <a:latin typeface="楷体" panose="02010609060101010101" pitchFamily="49" charset="-122"/>
                <a:ea typeface="楷体" panose="02010609060101010101" pitchFamily="49" charset="-122"/>
              </a:rPr>
              <a:t>电子无法取到的能量值</a:t>
            </a:r>
          </a:p>
        </p:txBody>
      </p:sp>
      <p:grpSp>
        <p:nvGrpSpPr>
          <p:cNvPr id="1034" name="组合 1033">
            <a:extLst>
              <a:ext uri="{FF2B5EF4-FFF2-40B4-BE49-F238E27FC236}">
                <a16:creationId xmlns:a16="http://schemas.microsoft.com/office/drawing/2014/main" id="{FBA903E9-2A9B-4535-927E-2EC97B45A44A}"/>
              </a:ext>
            </a:extLst>
          </p:cNvPr>
          <p:cNvGrpSpPr/>
          <p:nvPr/>
        </p:nvGrpSpPr>
        <p:grpSpPr>
          <a:xfrm>
            <a:off x="11137033" y="4399732"/>
            <a:ext cx="886568" cy="518620"/>
            <a:chOff x="10822336" y="4399732"/>
            <a:chExt cx="886568" cy="518620"/>
          </a:xfrm>
        </p:grpSpPr>
        <p:sp>
          <p:nvSpPr>
            <p:cNvPr id="1032" name="右大括号 1031">
              <a:extLst>
                <a:ext uri="{FF2B5EF4-FFF2-40B4-BE49-F238E27FC236}">
                  <a16:creationId xmlns:a16="http://schemas.microsoft.com/office/drawing/2014/main" id="{955CB30C-2E94-4B8D-8F37-745D7E51DEEB}"/>
                </a:ext>
              </a:extLst>
            </p:cNvPr>
            <p:cNvSpPr/>
            <p:nvPr/>
          </p:nvSpPr>
          <p:spPr>
            <a:xfrm>
              <a:off x="10822336" y="4399732"/>
              <a:ext cx="98460" cy="518620"/>
            </a:xfrm>
            <a:prstGeom prst="rightBrace">
              <a:avLst>
                <a:gd name="adj1" fmla="val 58332"/>
                <a:gd name="adj2"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2" name="文本框 241">
              <a:extLst>
                <a:ext uri="{FF2B5EF4-FFF2-40B4-BE49-F238E27FC236}">
                  <a16:creationId xmlns:a16="http://schemas.microsoft.com/office/drawing/2014/main" id="{1D377074-91CF-4330-952C-70918D62834C}"/>
                </a:ext>
              </a:extLst>
            </p:cNvPr>
            <p:cNvSpPr txBox="1"/>
            <p:nvPr/>
          </p:nvSpPr>
          <p:spPr>
            <a:xfrm>
              <a:off x="10976901" y="4487809"/>
              <a:ext cx="732003" cy="338554"/>
            </a:xfrm>
            <a:prstGeom prst="rect">
              <a:avLst/>
            </a:prstGeom>
            <a:noFill/>
          </p:spPr>
          <p:txBody>
            <a:bodyPr wrap="square">
              <a:spAutoFit/>
            </a:bodyPr>
            <a:lstStyle/>
            <a:p>
              <a:r>
                <a:rPr lang="zh-CN" altLang="en-US" sz="1600" dirty="0">
                  <a:solidFill>
                    <a:srgbClr val="00B050"/>
                  </a:solidFill>
                  <a:latin typeface="汉仪文黑-85W" panose="00020600040101010101" pitchFamily="18" charset="-122"/>
                  <a:ea typeface="汉仪文黑-85W" panose="00020600040101010101" pitchFamily="18" charset="-122"/>
                </a:rPr>
                <a:t>导带</a:t>
              </a:r>
              <a:endParaRPr lang="zh-CN" altLang="en-US" sz="1600" dirty="0">
                <a:solidFill>
                  <a:srgbClr val="00B050"/>
                </a:solidFill>
              </a:endParaRPr>
            </a:p>
          </p:txBody>
        </p:sp>
      </p:grpSp>
      <p:grpSp>
        <p:nvGrpSpPr>
          <p:cNvPr id="23" name="组合 22">
            <a:extLst>
              <a:ext uri="{FF2B5EF4-FFF2-40B4-BE49-F238E27FC236}">
                <a16:creationId xmlns:a16="http://schemas.microsoft.com/office/drawing/2014/main" id="{5D027494-0189-46A8-B865-5BE30B8B72A2}"/>
              </a:ext>
            </a:extLst>
          </p:cNvPr>
          <p:cNvGrpSpPr/>
          <p:nvPr/>
        </p:nvGrpSpPr>
        <p:grpSpPr>
          <a:xfrm>
            <a:off x="507459" y="2256798"/>
            <a:ext cx="4768609" cy="2745094"/>
            <a:chOff x="507459" y="2221090"/>
            <a:chExt cx="4768609" cy="2745094"/>
          </a:xfrm>
        </p:grpSpPr>
        <p:pic>
          <p:nvPicPr>
            <p:cNvPr id="10" name="图片 9">
              <a:extLst>
                <a:ext uri="{FF2B5EF4-FFF2-40B4-BE49-F238E27FC236}">
                  <a16:creationId xmlns:a16="http://schemas.microsoft.com/office/drawing/2014/main" id="{EDD683A3-9A47-411B-A187-BB13E736110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3330" r="-1471" b="-3696"/>
            <a:stretch/>
          </p:blipFill>
          <p:spPr>
            <a:xfrm>
              <a:off x="571304" y="2253516"/>
              <a:ext cx="4683689" cy="1672876"/>
            </a:xfrm>
            <a:prstGeom prst="rect">
              <a:avLst/>
            </a:prstGeom>
            <a:ln>
              <a:solidFill>
                <a:schemeClr val="bg1">
                  <a:lumMod val="50000"/>
                </a:schemeClr>
              </a:solidFill>
            </a:ln>
          </p:spPr>
        </p:pic>
        <p:sp>
          <p:nvSpPr>
            <p:cNvPr id="3" name="矩形 2">
              <a:extLst>
                <a:ext uri="{FF2B5EF4-FFF2-40B4-BE49-F238E27FC236}">
                  <a16:creationId xmlns:a16="http://schemas.microsoft.com/office/drawing/2014/main" id="{2E0CE588-9CAE-4A8A-BFDC-B4567EAA46F2}"/>
                </a:ext>
              </a:extLst>
            </p:cNvPr>
            <p:cNvSpPr/>
            <p:nvPr/>
          </p:nvSpPr>
          <p:spPr>
            <a:xfrm>
              <a:off x="4527211" y="2221090"/>
              <a:ext cx="748857" cy="442225"/>
            </a:xfrm>
            <a:prstGeom prst="rect">
              <a:avLst/>
            </a:prstGeom>
            <a:solidFill>
              <a:schemeClr val="bg1">
                <a:lumMod val="95000"/>
              </a:schemeClr>
            </a:solidFill>
            <a:ln>
              <a:solidFill>
                <a:schemeClr val="bg1">
                  <a:lumMod val="50000"/>
                </a:schemeClr>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chemeClr val="tx1"/>
                  </a:solidFill>
                  <a:latin typeface="钉钉进步体" panose="00020600040101010101" pitchFamily="18" charset="-122"/>
                  <a:ea typeface="钉钉进步体" panose="00020600040101010101" pitchFamily="18" charset="-122"/>
                </a:rPr>
                <a:t>导体</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1D1BC86-1647-4257-8153-3FB9D3DF0050}"/>
                    </a:ext>
                  </a:extLst>
                </p:cNvPr>
                <p:cNvSpPr txBox="1"/>
                <p:nvPr/>
              </p:nvSpPr>
              <p:spPr>
                <a:xfrm>
                  <a:off x="507459" y="4012077"/>
                  <a:ext cx="1496439" cy="954107"/>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①</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价带为非满带</a:t>
                  </a:r>
                  <a:endParaRPr lang="en-US" altLang="zh-CN" sz="1400" dirty="0">
                    <a:latin typeface="楷体" panose="02010609060101010101" pitchFamily="49" charset="-122"/>
                    <a:ea typeface="楷体" panose="02010609060101010101" pitchFamily="49" charset="-122"/>
                  </a:endParaRPr>
                </a:p>
                <a:p>
                  <a:pPr algn="ctr"/>
                  <a:endParaRPr lang="en-US" altLang="zh-CN" sz="1400" dirty="0">
                    <a:latin typeface="楷体" panose="02010609060101010101" pitchFamily="49" charset="-122"/>
                    <a:ea typeface="楷体" panose="02010609060101010101" pitchFamily="49" charset="-122"/>
                  </a:endParaRPr>
                </a:p>
                <a:p>
                  <a:pPr algn="ctr"/>
                  <a:r>
                    <a:rPr lang="zh-CN" altLang="en-US" sz="1400" dirty="0">
                      <a:solidFill>
                        <a:schemeClr val="bg1">
                          <a:lumMod val="50000"/>
                        </a:schemeClr>
                      </a:solidFill>
                      <a:latin typeface="楷体" panose="02010609060101010101" pitchFamily="49" charset="-122"/>
                      <a:ea typeface="楷体" panose="02010609060101010101" pitchFamily="49" charset="-122"/>
                    </a:rPr>
                    <a:t>如</a:t>
                  </a:r>
                  <a14:m>
                    <m:oMath xmlns:m="http://schemas.openxmlformats.org/officeDocument/2006/math">
                      <m:r>
                        <m:rPr>
                          <m:sty m:val="p"/>
                        </m:rPr>
                        <a:rPr lang="en-US" altLang="zh-CN" sz="1400" i="0" dirty="0" smtClean="0">
                          <a:solidFill>
                            <a:schemeClr val="bg1">
                              <a:lumMod val="50000"/>
                            </a:schemeClr>
                          </a:solidFill>
                          <a:latin typeface="Cambria Math" panose="02040503050406030204" pitchFamily="18" charset="0"/>
                          <a:ea typeface="楷体" panose="02010609060101010101" pitchFamily="49" charset="-122"/>
                        </a:rPr>
                        <m:t>Li</m:t>
                      </m:r>
                    </m:oMath>
                  </a14:m>
                  <a:endParaRPr lang="zh-CN" altLang="en-US" sz="1400" dirty="0">
                    <a:solidFill>
                      <a:schemeClr val="bg1">
                        <a:lumMod val="50000"/>
                      </a:schemeClr>
                    </a:solidFill>
                    <a:latin typeface="楷体" panose="02010609060101010101" pitchFamily="49" charset="-122"/>
                    <a:ea typeface="楷体" panose="02010609060101010101" pitchFamily="49" charset="-122"/>
                  </a:endParaRPr>
                </a:p>
              </p:txBody>
            </p:sp>
          </mc:Choice>
          <mc:Fallback xmlns="">
            <p:sp>
              <p:nvSpPr>
                <p:cNvPr id="19" name="文本框 18">
                  <a:extLst>
                    <a:ext uri="{FF2B5EF4-FFF2-40B4-BE49-F238E27FC236}">
                      <a16:creationId xmlns:a16="http://schemas.microsoft.com/office/drawing/2014/main" id="{71D1BC86-1647-4257-8153-3FB9D3DF0050}"/>
                    </a:ext>
                  </a:extLst>
                </p:cNvPr>
                <p:cNvSpPr txBox="1">
                  <a:spLocks noRot="1" noChangeAspect="1" noMove="1" noResize="1" noEditPoints="1" noAdjustHandles="1" noChangeArrowheads="1" noChangeShapeType="1" noTextEdit="1"/>
                </p:cNvSpPr>
                <p:nvPr/>
              </p:nvSpPr>
              <p:spPr>
                <a:xfrm>
                  <a:off x="507459" y="4012077"/>
                  <a:ext cx="1496439" cy="954107"/>
                </a:xfrm>
                <a:prstGeom prst="rect">
                  <a:avLst/>
                </a:prstGeom>
                <a:blipFill>
                  <a:blip r:embed="rId5"/>
                  <a:stretch>
                    <a:fillRect t="-1274" b="-50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0" name="文本框 229">
                  <a:extLst>
                    <a:ext uri="{FF2B5EF4-FFF2-40B4-BE49-F238E27FC236}">
                      <a16:creationId xmlns:a16="http://schemas.microsoft.com/office/drawing/2014/main" id="{EFD51E61-0EEE-4BC7-9BDF-A90FD5E42F71}"/>
                    </a:ext>
                  </a:extLst>
                </p:cNvPr>
                <p:cNvSpPr txBox="1"/>
                <p:nvPr/>
              </p:nvSpPr>
              <p:spPr>
                <a:xfrm>
                  <a:off x="2060003" y="4012077"/>
                  <a:ext cx="1496439" cy="954107"/>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②</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价带为满带</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但与空带有重叠</a:t>
                  </a:r>
                  <a:endParaRPr lang="en-US" altLang="zh-CN" sz="1400" dirty="0">
                    <a:latin typeface="楷体" panose="02010609060101010101" pitchFamily="49" charset="-122"/>
                    <a:ea typeface="楷体" panose="02010609060101010101" pitchFamily="49" charset="-122"/>
                  </a:endParaRPr>
                </a:p>
                <a:p>
                  <a:pPr algn="ctr"/>
                  <a:r>
                    <a:rPr lang="zh-CN" altLang="en-US" sz="1400" dirty="0">
                      <a:solidFill>
                        <a:schemeClr val="bg1">
                          <a:lumMod val="50000"/>
                        </a:schemeClr>
                      </a:solidFill>
                      <a:latin typeface="楷体" panose="02010609060101010101" pitchFamily="49" charset="-122"/>
                      <a:ea typeface="楷体" panose="02010609060101010101" pitchFamily="49" charset="-122"/>
                    </a:rPr>
                    <a:t>如</a:t>
                  </a:r>
                  <a14:m>
                    <m:oMath xmlns:m="http://schemas.openxmlformats.org/officeDocument/2006/math">
                      <m:r>
                        <m:rPr>
                          <m:sty m:val="p"/>
                        </m:rPr>
                        <a:rPr lang="en-US" altLang="zh-CN" sz="1400" dirty="0">
                          <a:solidFill>
                            <a:schemeClr val="bg1">
                              <a:lumMod val="50000"/>
                            </a:schemeClr>
                          </a:solidFill>
                          <a:latin typeface="Cambria Math" panose="02040503050406030204" pitchFamily="18" charset="0"/>
                          <a:ea typeface="楷体" panose="02010609060101010101" pitchFamily="49" charset="-122"/>
                        </a:rPr>
                        <m:t>A</m:t>
                      </m:r>
                      <m:r>
                        <m:rPr>
                          <m:sty m:val="p"/>
                        </m:rPr>
                        <a:rPr lang="en-US" altLang="zh-CN" sz="1400" i="1" dirty="0" smtClean="0">
                          <a:solidFill>
                            <a:schemeClr val="bg1">
                              <a:lumMod val="50000"/>
                            </a:schemeClr>
                          </a:solidFill>
                          <a:latin typeface="Cambria Math" panose="02040503050406030204" pitchFamily="18" charset="0"/>
                          <a:ea typeface="楷体" panose="02010609060101010101" pitchFamily="49" charset="-122"/>
                        </a:rPr>
                        <m:t>l</m:t>
                      </m:r>
                      <m:r>
                        <a:rPr lang="en-US" altLang="zh-CN" sz="1400" i="0" dirty="0" smtClean="0">
                          <a:solidFill>
                            <a:schemeClr val="bg1">
                              <a:lumMod val="50000"/>
                            </a:schemeClr>
                          </a:solidFill>
                          <a:latin typeface="Cambria Math" panose="02040503050406030204" pitchFamily="18" charset="0"/>
                          <a:ea typeface="楷体" panose="02010609060101010101" pitchFamily="49" charset="-122"/>
                        </a:rPr>
                        <m:t>,</m:t>
                      </m:r>
                      <m:r>
                        <m:rPr>
                          <m:sty m:val="p"/>
                        </m:rPr>
                        <a:rPr lang="en-US" altLang="zh-CN" sz="1400" b="0" i="0" dirty="0" smtClean="0">
                          <a:solidFill>
                            <a:schemeClr val="bg1">
                              <a:lumMod val="50000"/>
                            </a:schemeClr>
                          </a:solidFill>
                          <a:latin typeface="Cambria Math" panose="02040503050406030204" pitchFamily="18" charset="0"/>
                          <a:ea typeface="楷体" panose="02010609060101010101" pitchFamily="49" charset="-122"/>
                        </a:rPr>
                        <m:t>C</m:t>
                      </m:r>
                      <m:r>
                        <m:rPr>
                          <m:sty m:val="p"/>
                        </m:rPr>
                        <a:rPr lang="en-US" altLang="zh-CN" sz="1400" i="0" dirty="0" smtClean="0">
                          <a:solidFill>
                            <a:schemeClr val="bg1">
                              <a:lumMod val="50000"/>
                            </a:schemeClr>
                          </a:solidFill>
                          <a:latin typeface="Cambria Math" panose="02040503050406030204" pitchFamily="18" charset="0"/>
                          <a:ea typeface="楷体" panose="02010609060101010101" pitchFamily="49" charset="-122"/>
                        </a:rPr>
                        <m:t>a</m:t>
                      </m:r>
                    </m:oMath>
                  </a14:m>
                  <a:endParaRPr lang="zh-CN" altLang="en-US" sz="1400" dirty="0">
                    <a:solidFill>
                      <a:schemeClr val="bg1">
                        <a:lumMod val="50000"/>
                      </a:schemeClr>
                    </a:solidFill>
                    <a:latin typeface="楷体" panose="02010609060101010101" pitchFamily="49" charset="-122"/>
                    <a:ea typeface="楷体" panose="02010609060101010101" pitchFamily="49" charset="-122"/>
                  </a:endParaRPr>
                </a:p>
              </p:txBody>
            </p:sp>
          </mc:Choice>
          <mc:Fallback xmlns="">
            <p:sp>
              <p:nvSpPr>
                <p:cNvPr id="230" name="文本框 229">
                  <a:extLst>
                    <a:ext uri="{FF2B5EF4-FFF2-40B4-BE49-F238E27FC236}">
                      <a16:creationId xmlns:a16="http://schemas.microsoft.com/office/drawing/2014/main" id="{EFD51E61-0EEE-4BC7-9BDF-A90FD5E42F71}"/>
                    </a:ext>
                  </a:extLst>
                </p:cNvPr>
                <p:cNvSpPr txBox="1">
                  <a:spLocks noRot="1" noChangeAspect="1" noMove="1" noResize="1" noEditPoints="1" noAdjustHandles="1" noChangeArrowheads="1" noChangeShapeType="1" noTextEdit="1"/>
                </p:cNvSpPr>
                <p:nvPr/>
              </p:nvSpPr>
              <p:spPr>
                <a:xfrm>
                  <a:off x="2060003" y="4012077"/>
                  <a:ext cx="1496439" cy="954107"/>
                </a:xfrm>
                <a:prstGeom prst="rect">
                  <a:avLst/>
                </a:prstGeom>
                <a:blipFill>
                  <a:blip r:embed="rId6"/>
                  <a:stretch>
                    <a:fillRect t="-1274" b="-50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1" name="文本框 230">
                  <a:extLst>
                    <a:ext uri="{FF2B5EF4-FFF2-40B4-BE49-F238E27FC236}">
                      <a16:creationId xmlns:a16="http://schemas.microsoft.com/office/drawing/2014/main" id="{8465C28F-232C-4877-ABE7-4974DE8522B1}"/>
                    </a:ext>
                  </a:extLst>
                </p:cNvPr>
                <p:cNvSpPr txBox="1"/>
                <p:nvPr/>
              </p:nvSpPr>
              <p:spPr>
                <a:xfrm>
                  <a:off x="3648691" y="4012077"/>
                  <a:ext cx="1496439" cy="954107"/>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③</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价带为非满带</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且与空带有重叠</a:t>
                  </a:r>
                  <a:endParaRPr lang="en-US" altLang="zh-CN" sz="1400" dirty="0">
                    <a:latin typeface="楷体" panose="02010609060101010101" pitchFamily="49" charset="-122"/>
                    <a:ea typeface="楷体" panose="02010609060101010101" pitchFamily="49" charset="-122"/>
                  </a:endParaRPr>
                </a:p>
                <a:p>
                  <a:pPr algn="ctr"/>
                  <a:r>
                    <a:rPr lang="zh-CN" altLang="en-US" sz="1400" dirty="0">
                      <a:solidFill>
                        <a:schemeClr val="bg1">
                          <a:lumMod val="50000"/>
                        </a:schemeClr>
                      </a:solidFill>
                      <a:latin typeface="楷体" panose="02010609060101010101" pitchFamily="49" charset="-122"/>
                      <a:ea typeface="楷体" panose="02010609060101010101" pitchFamily="49" charset="-122"/>
                    </a:rPr>
                    <a:t>如</a:t>
                  </a:r>
                  <a14:m>
                    <m:oMath xmlns:m="http://schemas.openxmlformats.org/officeDocument/2006/math">
                      <m:r>
                        <m:rPr>
                          <m:sty m:val="p"/>
                        </m:rPr>
                        <a:rPr lang="en-US" altLang="zh-CN" sz="1400" i="0" dirty="0" smtClean="0">
                          <a:solidFill>
                            <a:schemeClr val="bg1">
                              <a:lumMod val="50000"/>
                            </a:schemeClr>
                          </a:solidFill>
                          <a:latin typeface="Cambria Math" panose="02040503050406030204" pitchFamily="18" charset="0"/>
                          <a:ea typeface="楷体" panose="02010609060101010101" pitchFamily="49" charset="-122"/>
                        </a:rPr>
                        <m:t>Na</m:t>
                      </m:r>
                      <m:r>
                        <a:rPr lang="en-US" altLang="zh-CN" sz="1400" b="0" i="0" dirty="0" smtClean="0">
                          <a:solidFill>
                            <a:schemeClr val="bg1">
                              <a:lumMod val="50000"/>
                            </a:schemeClr>
                          </a:solidFill>
                          <a:latin typeface="Cambria Math" panose="02040503050406030204" pitchFamily="18" charset="0"/>
                          <a:ea typeface="楷体" panose="02010609060101010101" pitchFamily="49" charset="-122"/>
                        </a:rPr>
                        <m:t>,</m:t>
                      </m:r>
                      <m:r>
                        <m:rPr>
                          <m:sty m:val="p"/>
                        </m:rPr>
                        <a:rPr lang="en-US" altLang="zh-CN" sz="1400" b="0" i="0" dirty="0" smtClean="0">
                          <a:solidFill>
                            <a:schemeClr val="bg1">
                              <a:lumMod val="50000"/>
                            </a:schemeClr>
                          </a:solidFill>
                          <a:latin typeface="Cambria Math" panose="02040503050406030204" pitchFamily="18" charset="0"/>
                          <a:ea typeface="楷体" panose="02010609060101010101" pitchFamily="49" charset="-122"/>
                        </a:rPr>
                        <m:t>Cu</m:t>
                      </m:r>
                    </m:oMath>
                  </a14:m>
                  <a:endParaRPr lang="zh-CN" altLang="en-US" sz="1400" dirty="0">
                    <a:solidFill>
                      <a:schemeClr val="bg1">
                        <a:lumMod val="50000"/>
                      </a:schemeClr>
                    </a:solidFill>
                    <a:latin typeface="楷体" panose="02010609060101010101" pitchFamily="49" charset="-122"/>
                    <a:ea typeface="楷体" panose="02010609060101010101" pitchFamily="49" charset="-122"/>
                  </a:endParaRPr>
                </a:p>
              </p:txBody>
            </p:sp>
          </mc:Choice>
          <mc:Fallback xmlns="">
            <p:sp>
              <p:nvSpPr>
                <p:cNvPr id="231" name="文本框 230">
                  <a:extLst>
                    <a:ext uri="{FF2B5EF4-FFF2-40B4-BE49-F238E27FC236}">
                      <a16:creationId xmlns:a16="http://schemas.microsoft.com/office/drawing/2014/main" id="{8465C28F-232C-4877-ABE7-4974DE8522B1}"/>
                    </a:ext>
                  </a:extLst>
                </p:cNvPr>
                <p:cNvSpPr txBox="1">
                  <a:spLocks noRot="1" noChangeAspect="1" noMove="1" noResize="1" noEditPoints="1" noAdjustHandles="1" noChangeArrowheads="1" noChangeShapeType="1" noTextEdit="1"/>
                </p:cNvSpPr>
                <p:nvPr/>
              </p:nvSpPr>
              <p:spPr>
                <a:xfrm>
                  <a:off x="3648691" y="4012077"/>
                  <a:ext cx="1496439" cy="954107"/>
                </a:xfrm>
                <a:prstGeom prst="rect">
                  <a:avLst/>
                </a:prstGeom>
                <a:blipFill>
                  <a:blip r:embed="rId7"/>
                  <a:stretch>
                    <a:fillRect t="-1274" b="-5096"/>
                  </a:stretch>
                </a:blipFill>
              </p:spPr>
              <p:txBody>
                <a:bodyPr/>
                <a:lstStyle/>
                <a:p>
                  <a:r>
                    <a:rPr lang="zh-CN" altLang="en-US">
                      <a:noFill/>
                    </a:rPr>
                    <a:t> </a:t>
                  </a:r>
                </a:p>
              </p:txBody>
            </p:sp>
          </mc:Fallback>
        </mc:AlternateContent>
      </p:grpSp>
      <p:grpSp>
        <p:nvGrpSpPr>
          <p:cNvPr id="25" name="组合 24">
            <a:extLst>
              <a:ext uri="{FF2B5EF4-FFF2-40B4-BE49-F238E27FC236}">
                <a16:creationId xmlns:a16="http://schemas.microsoft.com/office/drawing/2014/main" id="{6ED4AEC9-1460-4368-80F7-BECC8651B168}"/>
              </a:ext>
            </a:extLst>
          </p:cNvPr>
          <p:cNvGrpSpPr/>
          <p:nvPr/>
        </p:nvGrpSpPr>
        <p:grpSpPr>
          <a:xfrm>
            <a:off x="5601934" y="2256798"/>
            <a:ext cx="1975975" cy="2745094"/>
            <a:chOff x="5601934" y="2221090"/>
            <a:chExt cx="1975975" cy="2745094"/>
          </a:xfrm>
        </p:grpSpPr>
        <p:pic>
          <p:nvPicPr>
            <p:cNvPr id="18" name="图片 17">
              <a:extLst>
                <a:ext uri="{FF2B5EF4-FFF2-40B4-BE49-F238E27FC236}">
                  <a16:creationId xmlns:a16="http://schemas.microsoft.com/office/drawing/2014/main" id="{5C42F87D-278C-4A9C-920D-287D74A23EE1}"/>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Lst>
            </a:blip>
            <a:srcRect b="10649"/>
            <a:stretch/>
          </p:blipFill>
          <p:spPr>
            <a:xfrm>
              <a:off x="5601934" y="2269785"/>
              <a:ext cx="1948701" cy="1656607"/>
            </a:xfrm>
            <a:prstGeom prst="rect">
              <a:avLst/>
            </a:prstGeom>
            <a:ln>
              <a:solidFill>
                <a:schemeClr val="bg1">
                  <a:lumMod val="50000"/>
                </a:schemeClr>
              </a:solidFill>
            </a:ln>
          </p:spPr>
        </p:pic>
        <p:sp>
          <p:nvSpPr>
            <p:cNvPr id="227" name="矩形 226">
              <a:extLst>
                <a:ext uri="{FF2B5EF4-FFF2-40B4-BE49-F238E27FC236}">
                  <a16:creationId xmlns:a16="http://schemas.microsoft.com/office/drawing/2014/main" id="{D9A50A43-BE9C-49EA-A307-AD547A311EA3}"/>
                </a:ext>
              </a:extLst>
            </p:cNvPr>
            <p:cNvSpPr/>
            <p:nvPr/>
          </p:nvSpPr>
          <p:spPr>
            <a:xfrm>
              <a:off x="6741887" y="2221090"/>
              <a:ext cx="836022" cy="442225"/>
            </a:xfrm>
            <a:prstGeom prst="rect">
              <a:avLst/>
            </a:prstGeom>
            <a:solidFill>
              <a:schemeClr val="bg1">
                <a:lumMod val="95000"/>
              </a:schemeClr>
            </a:solidFill>
            <a:ln>
              <a:solidFill>
                <a:schemeClr val="bg1">
                  <a:lumMod val="50000"/>
                </a:schemeClr>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chemeClr val="tx1"/>
                  </a:solidFill>
                  <a:latin typeface="钉钉进步体" panose="00020600040101010101" pitchFamily="18" charset="-122"/>
                  <a:ea typeface="钉钉进步体" panose="00020600040101010101" pitchFamily="18" charset="-122"/>
                </a:rPr>
                <a:t>绝缘体</a:t>
              </a:r>
            </a:p>
          </p:txBody>
        </p:sp>
        <p:sp>
          <p:nvSpPr>
            <p:cNvPr id="233" name="文本框 232">
              <a:extLst>
                <a:ext uri="{FF2B5EF4-FFF2-40B4-BE49-F238E27FC236}">
                  <a16:creationId xmlns:a16="http://schemas.microsoft.com/office/drawing/2014/main" id="{E12EC003-CA9C-4BF1-A64F-6B0EE62D1463}"/>
                </a:ext>
              </a:extLst>
            </p:cNvPr>
            <p:cNvSpPr txBox="1"/>
            <p:nvPr/>
          </p:nvSpPr>
          <p:spPr>
            <a:xfrm>
              <a:off x="5804174" y="4227520"/>
              <a:ext cx="1496439" cy="738664"/>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价带为满带</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且与最近的空带</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有较大的禁带</a:t>
              </a:r>
              <a:endParaRPr lang="en-US" altLang="zh-CN" sz="1400" dirty="0">
                <a:latin typeface="楷体" panose="02010609060101010101" pitchFamily="49" charset="-122"/>
                <a:ea typeface="楷体" panose="02010609060101010101" pitchFamily="49" charset="-122"/>
              </a:endParaRPr>
            </a:p>
          </p:txBody>
        </p:sp>
      </p:grpSp>
      <p:grpSp>
        <p:nvGrpSpPr>
          <p:cNvPr id="26" name="组合 25">
            <a:extLst>
              <a:ext uri="{FF2B5EF4-FFF2-40B4-BE49-F238E27FC236}">
                <a16:creationId xmlns:a16="http://schemas.microsoft.com/office/drawing/2014/main" id="{5FD4FE02-CE64-415F-854B-33AF6982DE7B}"/>
              </a:ext>
            </a:extLst>
          </p:cNvPr>
          <p:cNvGrpSpPr/>
          <p:nvPr/>
        </p:nvGrpSpPr>
        <p:grpSpPr>
          <a:xfrm>
            <a:off x="571304" y="2225864"/>
            <a:ext cx="1979294" cy="2585800"/>
            <a:chOff x="571304" y="2225864"/>
            <a:chExt cx="1979294" cy="2585800"/>
          </a:xfrm>
        </p:grpSpPr>
        <p:pic>
          <p:nvPicPr>
            <p:cNvPr id="22" name="图片 21">
              <a:extLst>
                <a:ext uri="{FF2B5EF4-FFF2-40B4-BE49-F238E27FC236}">
                  <a16:creationId xmlns:a16="http://schemas.microsoft.com/office/drawing/2014/main" id="{97204143-A401-49DE-8DA3-3653DDECC736}"/>
                </a:ext>
              </a:extLst>
            </p:cNvPr>
            <p:cNvPicPr>
              <a:picLocks noChangeAspect="1"/>
            </p:cNvPicPr>
            <p:nvPr/>
          </p:nvPicPr>
          <p:blipFill rotWithShape="1">
            <a:blip r:embed="rId10">
              <a:extLst>
                <a:ext uri="{BEBA8EAE-BF5A-486C-A8C5-ECC9F3942E4B}">
                  <a14:imgProps xmlns:a14="http://schemas.microsoft.com/office/drawing/2010/main">
                    <a14:imgLayer r:embed="rId11">
                      <a14:imgEffect>
                        <a14:sharpenSoften amount="50000"/>
                      </a14:imgEffect>
                    </a14:imgLayer>
                  </a14:imgProps>
                </a:ext>
              </a:extLst>
            </a:blip>
            <a:srcRect l="2361" t="1954" r="5344" b="12450"/>
            <a:stretch/>
          </p:blipFill>
          <p:spPr>
            <a:xfrm>
              <a:off x="571304" y="2271968"/>
              <a:ext cx="1948702" cy="1689592"/>
            </a:xfrm>
            <a:prstGeom prst="rect">
              <a:avLst/>
            </a:prstGeom>
            <a:ln>
              <a:solidFill>
                <a:schemeClr val="bg1">
                  <a:lumMod val="50000"/>
                </a:schemeClr>
              </a:solidFill>
            </a:ln>
          </p:spPr>
        </p:pic>
        <p:sp>
          <p:nvSpPr>
            <p:cNvPr id="234" name="矩形 233">
              <a:extLst>
                <a:ext uri="{FF2B5EF4-FFF2-40B4-BE49-F238E27FC236}">
                  <a16:creationId xmlns:a16="http://schemas.microsoft.com/office/drawing/2014/main" id="{E83B036B-4BDE-4290-8017-A10F9B18CF55}"/>
                </a:ext>
              </a:extLst>
            </p:cNvPr>
            <p:cNvSpPr/>
            <p:nvPr/>
          </p:nvSpPr>
          <p:spPr>
            <a:xfrm>
              <a:off x="1216241" y="2225864"/>
              <a:ext cx="1334357" cy="442225"/>
            </a:xfrm>
            <a:prstGeom prst="rect">
              <a:avLst/>
            </a:prstGeom>
            <a:solidFill>
              <a:schemeClr val="bg1">
                <a:lumMod val="95000"/>
              </a:schemeClr>
            </a:solidFill>
            <a:ln>
              <a:solidFill>
                <a:schemeClr val="bg1">
                  <a:lumMod val="50000"/>
                </a:schemeClr>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chemeClr val="tx1"/>
                  </a:solidFill>
                  <a:latin typeface="钉钉进步体" panose="00020600040101010101" pitchFamily="18" charset="-122"/>
                  <a:ea typeface="钉钉进步体" panose="00020600040101010101" pitchFamily="18" charset="-122"/>
                </a:rPr>
                <a:t>本征半导体</a:t>
              </a:r>
            </a:p>
          </p:txBody>
        </p:sp>
        <p:sp>
          <p:nvSpPr>
            <p:cNvPr id="235" name="文本框 234">
              <a:extLst>
                <a:ext uri="{FF2B5EF4-FFF2-40B4-BE49-F238E27FC236}">
                  <a16:creationId xmlns:a16="http://schemas.microsoft.com/office/drawing/2014/main" id="{FBA9AF62-D90E-4F36-B644-FDC4AFCC7225}"/>
                </a:ext>
              </a:extLst>
            </p:cNvPr>
            <p:cNvSpPr txBox="1"/>
            <p:nvPr/>
          </p:nvSpPr>
          <p:spPr>
            <a:xfrm>
              <a:off x="797435" y="4073000"/>
              <a:ext cx="1496439" cy="738664"/>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价带为满带</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但与最近的空带</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禁带较窄</a:t>
              </a:r>
              <a:endParaRPr lang="en-US" altLang="zh-CN" sz="1400" dirty="0">
                <a:latin typeface="楷体" panose="02010609060101010101" pitchFamily="49" charset="-122"/>
                <a:ea typeface="楷体" panose="02010609060101010101" pitchFamily="49" charset="-122"/>
              </a:endParaRPr>
            </a:p>
          </p:txBody>
        </p:sp>
      </p:grpSp>
      <p:grpSp>
        <p:nvGrpSpPr>
          <p:cNvPr id="44" name="组合 43">
            <a:extLst>
              <a:ext uri="{FF2B5EF4-FFF2-40B4-BE49-F238E27FC236}">
                <a16:creationId xmlns:a16="http://schemas.microsoft.com/office/drawing/2014/main" id="{89ED8BDF-3DD0-4A9A-B7BF-9B36EDF3CF1A}"/>
              </a:ext>
            </a:extLst>
          </p:cNvPr>
          <p:cNvGrpSpPr/>
          <p:nvPr/>
        </p:nvGrpSpPr>
        <p:grpSpPr>
          <a:xfrm>
            <a:off x="3034957" y="2229543"/>
            <a:ext cx="1957528" cy="1729167"/>
            <a:chOff x="3217293" y="2229543"/>
            <a:chExt cx="1957528" cy="1729167"/>
          </a:xfrm>
        </p:grpSpPr>
        <p:pic>
          <p:nvPicPr>
            <p:cNvPr id="30" name="图片 29">
              <a:extLst>
                <a:ext uri="{FF2B5EF4-FFF2-40B4-BE49-F238E27FC236}">
                  <a16:creationId xmlns:a16="http://schemas.microsoft.com/office/drawing/2014/main" id="{92E0C824-2FAC-4E5A-9936-E37D946EBBED}"/>
                </a:ext>
              </a:extLst>
            </p:cNvPr>
            <p:cNvPicPr>
              <a:picLocks noChangeAspect="1"/>
            </p:cNvPicPr>
            <p:nvPr/>
          </p:nvPicPr>
          <p:blipFill rotWithShape="1">
            <a:blip r:embed="rId12">
              <a:extLst>
                <a:ext uri="{BEBA8EAE-BF5A-486C-A8C5-ECC9F3942E4B}">
                  <a14:imgProps xmlns:a14="http://schemas.microsoft.com/office/drawing/2010/main">
                    <a14:imgLayer r:embed="rId13">
                      <a14:imgEffect>
                        <a14:sharpenSoften amount="50000"/>
                      </a14:imgEffect>
                    </a14:imgLayer>
                  </a14:imgProps>
                </a:ext>
              </a:extLst>
            </a:blip>
            <a:srcRect r="49445"/>
            <a:stretch/>
          </p:blipFill>
          <p:spPr>
            <a:xfrm>
              <a:off x="3217293" y="2271968"/>
              <a:ext cx="1927838" cy="1686742"/>
            </a:xfrm>
            <a:prstGeom prst="rect">
              <a:avLst/>
            </a:prstGeom>
            <a:ln>
              <a:solidFill>
                <a:schemeClr val="bg1">
                  <a:lumMod val="50000"/>
                </a:schemeClr>
              </a:solidFill>
            </a:ln>
          </p:spPr>
        </p:pic>
        <p:sp>
          <p:nvSpPr>
            <p:cNvPr id="240" name="矩形 239">
              <a:extLst>
                <a:ext uri="{FF2B5EF4-FFF2-40B4-BE49-F238E27FC236}">
                  <a16:creationId xmlns:a16="http://schemas.microsoft.com/office/drawing/2014/main" id="{D922D363-2891-4B72-91A1-4016C7857D1E}"/>
                </a:ext>
              </a:extLst>
            </p:cNvPr>
            <p:cNvSpPr/>
            <p:nvPr/>
          </p:nvSpPr>
          <p:spPr>
            <a:xfrm>
              <a:off x="3840464" y="2229543"/>
              <a:ext cx="1334357" cy="442225"/>
            </a:xfrm>
            <a:prstGeom prst="rect">
              <a:avLst/>
            </a:prstGeom>
            <a:solidFill>
              <a:schemeClr val="bg1">
                <a:lumMod val="95000"/>
              </a:schemeClr>
            </a:solidFill>
            <a:ln>
              <a:solidFill>
                <a:schemeClr val="bg1">
                  <a:lumMod val="50000"/>
                </a:schemeClr>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chemeClr val="tx1"/>
                  </a:solidFill>
                  <a:latin typeface="钉钉进步体" panose="00020600040101010101" pitchFamily="18" charset="-122"/>
                  <a:ea typeface="钉钉进步体" panose="00020600040101010101" pitchFamily="18" charset="-122"/>
                </a:rPr>
                <a:t>N</a:t>
              </a:r>
              <a:r>
                <a:rPr lang="zh-CN" altLang="en-US" sz="1600" dirty="0">
                  <a:solidFill>
                    <a:schemeClr val="tx1"/>
                  </a:solidFill>
                  <a:latin typeface="钉钉进步体" panose="00020600040101010101" pitchFamily="18" charset="-122"/>
                  <a:ea typeface="钉钉进步体" panose="00020600040101010101" pitchFamily="18" charset="-122"/>
                </a:rPr>
                <a:t>型半导体</a:t>
              </a:r>
            </a:p>
          </p:txBody>
        </p:sp>
      </p:grpSp>
      <p:grpSp>
        <p:nvGrpSpPr>
          <p:cNvPr id="32" name="组合 31">
            <a:extLst>
              <a:ext uri="{FF2B5EF4-FFF2-40B4-BE49-F238E27FC236}">
                <a16:creationId xmlns:a16="http://schemas.microsoft.com/office/drawing/2014/main" id="{D95CD053-68AA-4DC9-9312-C5217BFF702B}"/>
              </a:ext>
            </a:extLst>
          </p:cNvPr>
          <p:cNvGrpSpPr/>
          <p:nvPr/>
        </p:nvGrpSpPr>
        <p:grpSpPr>
          <a:xfrm>
            <a:off x="5452440" y="2229543"/>
            <a:ext cx="1968172" cy="1729167"/>
            <a:chOff x="5364670" y="2229543"/>
            <a:chExt cx="1968172" cy="1729167"/>
          </a:xfrm>
        </p:grpSpPr>
        <p:pic>
          <p:nvPicPr>
            <p:cNvPr id="236" name="图片 235">
              <a:extLst>
                <a:ext uri="{FF2B5EF4-FFF2-40B4-BE49-F238E27FC236}">
                  <a16:creationId xmlns:a16="http://schemas.microsoft.com/office/drawing/2014/main" id="{761D5A3F-E79B-4446-9E22-4E0E5AB6C130}"/>
                </a:ext>
              </a:extLst>
            </p:cNvPr>
            <p:cNvPicPr>
              <a:picLocks noChangeAspect="1"/>
            </p:cNvPicPr>
            <p:nvPr/>
          </p:nvPicPr>
          <p:blipFill rotWithShape="1">
            <a:blip r:embed="rId12">
              <a:extLst>
                <a:ext uri="{BEBA8EAE-BF5A-486C-A8C5-ECC9F3942E4B}">
                  <a14:imgProps xmlns:a14="http://schemas.microsoft.com/office/drawing/2010/main">
                    <a14:imgLayer r:embed="rId13">
                      <a14:imgEffect>
                        <a14:sharpenSoften amount="50000"/>
                      </a14:imgEffect>
                    </a14:imgLayer>
                  </a14:imgProps>
                </a:ext>
              </a:extLst>
            </a:blip>
            <a:srcRect l="49445"/>
            <a:stretch/>
          </p:blipFill>
          <p:spPr>
            <a:xfrm>
              <a:off x="5364670" y="2271968"/>
              <a:ext cx="1927838" cy="1686742"/>
            </a:xfrm>
            <a:prstGeom prst="rect">
              <a:avLst/>
            </a:prstGeom>
            <a:ln>
              <a:solidFill>
                <a:schemeClr val="bg1">
                  <a:lumMod val="50000"/>
                </a:schemeClr>
              </a:solidFill>
            </a:ln>
          </p:spPr>
        </p:pic>
        <p:sp>
          <p:nvSpPr>
            <p:cNvPr id="241" name="矩形 240">
              <a:extLst>
                <a:ext uri="{FF2B5EF4-FFF2-40B4-BE49-F238E27FC236}">
                  <a16:creationId xmlns:a16="http://schemas.microsoft.com/office/drawing/2014/main" id="{3CF14DD2-372A-4753-82EA-F88AEC6EB1F0}"/>
                </a:ext>
              </a:extLst>
            </p:cNvPr>
            <p:cNvSpPr/>
            <p:nvPr/>
          </p:nvSpPr>
          <p:spPr>
            <a:xfrm>
              <a:off x="5998485" y="2229543"/>
              <a:ext cx="1334357" cy="442225"/>
            </a:xfrm>
            <a:prstGeom prst="rect">
              <a:avLst/>
            </a:prstGeom>
            <a:solidFill>
              <a:schemeClr val="bg1">
                <a:lumMod val="95000"/>
              </a:schemeClr>
            </a:solidFill>
            <a:ln>
              <a:solidFill>
                <a:schemeClr val="bg1">
                  <a:lumMod val="50000"/>
                </a:schemeClr>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chemeClr val="tx1"/>
                  </a:solidFill>
                  <a:latin typeface="钉钉进步体" panose="00020600040101010101" pitchFamily="18" charset="-122"/>
                  <a:ea typeface="钉钉进步体" panose="00020600040101010101" pitchFamily="18" charset="-122"/>
                </a:rPr>
                <a:t>P</a:t>
              </a:r>
              <a:r>
                <a:rPr lang="zh-CN" altLang="en-US" sz="1600" dirty="0">
                  <a:solidFill>
                    <a:schemeClr val="tx1"/>
                  </a:solidFill>
                  <a:latin typeface="钉钉进步体" panose="00020600040101010101" pitchFamily="18" charset="-122"/>
                  <a:ea typeface="钉钉进步体" panose="00020600040101010101" pitchFamily="18" charset="-122"/>
                </a:rPr>
                <a:t>型半导体</a:t>
              </a:r>
            </a:p>
          </p:txBody>
        </p:sp>
      </p:grpSp>
      <p:grpSp>
        <p:nvGrpSpPr>
          <p:cNvPr id="51" name="组合 50">
            <a:extLst>
              <a:ext uri="{FF2B5EF4-FFF2-40B4-BE49-F238E27FC236}">
                <a16:creationId xmlns:a16="http://schemas.microsoft.com/office/drawing/2014/main" id="{47D81753-0C75-46DD-976D-341EDCC71756}"/>
              </a:ext>
            </a:extLst>
          </p:cNvPr>
          <p:cNvGrpSpPr/>
          <p:nvPr/>
        </p:nvGrpSpPr>
        <p:grpSpPr>
          <a:xfrm>
            <a:off x="2996707" y="2706572"/>
            <a:ext cx="2004337" cy="2087200"/>
            <a:chOff x="2996707" y="2724464"/>
            <a:chExt cx="2004337" cy="2087200"/>
          </a:xfrm>
        </p:grpSpPr>
        <p:pic>
          <p:nvPicPr>
            <p:cNvPr id="46" name="图片 45">
              <a:extLst>
                <a:ext uri="{FF2B5EF4-FFF2-40B4-BE49-F238E27FC236}">
                  <a16:creationId xmlns:a16="http://schemas.microsoft.com/office/drawing/2014/main" id="{A1FF0366-AF36-4709-A66E-2ADE8EB4153A}"/>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Layer>
                  </a14:imgProps>
                </a:ext>
              </a:extLst>
            </a:blip>
            <a:stretch>
              <a:fillRect/>
            </a:stretch>
          </p:blipFill>
          <p:spPr>
            <a:xfrm>
              <a:off x="3058214" y="2724464"/>
              <a:ext cx="1881352" cy="1213148"/>
            </a:xfrm>
            <a:prstGeom prst="rect">
              <a:avLst/>
            </a:prstGeom>
            <a:ln>
              <a:noFill/>
            </a:ln>
            <a:effectLst>
              <a:outerShdw blurRad="292100" dist="139700" dir="2700000" algn="tl" rotWithShape="0">
                <a:srgbClr val="333333">
                  <a:alpha val="65000"/>
                </a:srgbClr>
              </a:outerShdw>
            </a:effectLst>
          </p:spPr>
        </p:pic>
        <p:sp>
          <p:nvSpPr>
            <p:cNvPr id="243" name="文本框 242">
              <a:extLst>
                <a:ext uri="{FF2B5EF4-FFF2-40B4-BE49-F238E27FC236}">
                  <a16:creationId xmlns:a16="http://schemas.microsoft.com/office/drawing/2014/main" id="{2E2072C7-4B66-4FC5-B501-9F41E0876C38}"/>
                </a:ext>
              </a:extLst>
            </p:cNvPr>
            <p:cNvSpPr txBox="1"/>
            <p:nvPr/>
          </p:nvSpPr>
          <p:spPr>
            <a:xfrm>
              <a:off x="2996707" y="4073000"/>
              <a:ext cx="2004337" cy="738664"/>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在本征半导体中</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掺杂</a:t>
              </a:r>
              <a:r>
                <a:rPr lang="en-US" altLang="zh-CN" sz="1400" dirty="0">
                  <a:latin typeface="楷体" panose="02010609060101010101" pitchFamily="49" charset="-122"/>
                  <a:ea typeface="楷体" panose="02010609060101010101" pitchFamily="49" charset="-122"/>
                </a:rPr>
                <a:t>5</a:t>
              </a:r>
              <a:r>
                <a:rPr lang="zh-CN" altLang="en-US" sz="1400" dirty="0">
                  <a:latin typeface="楷体" panose="02010609060101010101" pitchFamily="49" charset="-122"/>
                  <a:ea typeface="楷体" panose="02010609060101010101" pitchFamily="49" charset="-122"/>
                </a:rPr>
                <a:t>价元素</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使体系中多出一个电子</a:t>
              </a:r>
              <a:endParaRPr lang="en-US" altLang="zh-CN" sz="1400" dirty="0">
                <a:latin typeface="楷体" panose="02010609060101010101" pitchFamily="49" charset="-122"/>
                <a:ea typeface="楷体" panose="02010609060101010101" pitchFamily="49" charset="-122"/>
              </a:endParaRPr>
            </a:p>
          </p:txBody>
        </p:sp>
      </p:grpSp>
      <p:grpSp>
        <p:nvGrpSpPr>
          <p:cNvPr id="54" name="组合 53">
            <a:extLst>
              <a:ext uri="{FF2B5EF4-FFF2-40B4-BE49-F238E27FC236}">
                <a16:creationId xmlns:a16="http://schemas.microsoft.com/office/drawing/2014/main" id="{527CD254-794C-4131-9771-59ACD74AAD4D}"/>
              </a:ext>
            </a:extLst>
          </p:cNvPr>
          <p:cNvGrpSpPr/>
          <p:nvPr/>
        </p:nvGrpSpPr>
        <p:grpSpPr>
          <a:xfrm>
            <a:off x="5426211" y="2706572"/>
            <a:ext cx="2004337" cy="2094020"/>
            <a:chOff x="5426211" y="2717644"/>
            <a:chExt cx="2004337" cy="2094020"/>
          </a:xfrm>
        </p:grpSpPr>
        <p:pic>
          <p:nvPicPr>
            <p:cNvPr id="48" name="图片 47">
              <a:extLst>
                <a:ext uri="{FF2B5EF4-FFF2-40B4-BE49-F238E27FC236}">
                  <a16:creationId xmlns:a16="http://schemas.microsoft.com/office/drawing/2014/main" id="{3F4C46E1-EB60-46A0-AD64-A3AE8CE22396}"/>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50000"/>
                      </a14:imgEffect>
                    </a14:imgLayer>
                  </a14:imgProps>
                </a:ext>
              </a:extLst>
            </a:blip>
            <a:stretch>
              <a:fillRect/>
            </a:stretch>
          </p:blipFill>
          <p:spPr>
            <a:xfrm>
              <a:off x="5437797" y="2717644"/>
              <a:ext cx="1957123" cy="1213148"/>
            </a:xfrm>
            <a:prstGeom prst="rect">
              <a:avLst/>
            </a:prstGeom>
            <a:ln>
              <a:noFill/>
            </a:ln>
            <a:effectLst>
              <a:outerShdw blurRad="292100" dist="139700" dir="2700000" algn="tl" rotWithShape="0">
                <a:srgbClr val="333333">
                  <a:alpha val="65000"/>
                </a:srgbClr>
              </a:outerShdw>
            </a:effectLst>
          </p:spPr>
        </p:pic>
        <p:sp>
          <p:nvSpPr>
            <p:cNvPr id="244" name="文本框 243">
              <a:extLst>
                <a:ext uri="{FF2B5EF4-FFF2-40B4-BE49-F238E27FC236}">
                  <a16:creationId xmlns:a16="http://schemas.microsoft.com/office/drawing/2014/main" id="{F3EE866D-4B23-43A9-9B85-DD0F1B41379C}"/>
                </a:ext>
              </a:extLst>
            </p:cNvPr>
            <p:cNvSpPr txBox="1"/>
            <p:nvPr/>
          </p:nvSpPr>
          <p:spPr>
            <a:xfrm>
              <a:off x="5426211" y="4073000"/>
              <a:ext cx="2004337" cy="738664"/>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在本征半导体中</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掺杂</a:t>
              </a:r>
              <a:r>
                <a:rPr lang="en-US" altLang="zh-CN" sz="1400" dirty="0">
                  <a:latin typeface="楷体" panose="02010609060101010101" pitchFamily="49" charset="-122"/>
                  <a:ea typeface="楷体" panose="02010609060101010101" pitchFamily="49" charset="-122"/>
                </a:rPr>
                <a:t>3</a:t>
              </a:r>
              <a:r>
                <a:rPr lang="zh-CN" altLang="en-US" sz="1400" dirty="0">
                  <a:latin typeface="楷体" panose="02010609060101010101" pitchFamily="49" charset="-122"/>
                  <a:ea typeface="楷体" panose="02010609060101010101" pitchFamily="49" charset="-122"/>
                </a:rPr>
                <a:t>价元素</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使体系中少去一个电子</a:t>
              </a:r>
              <a:endParaRPr lang="en-US" altLang="zh-CN" sz="1400" dirty="0">
                <a:latin typeface="楷体" panose="02010609060101010101" pitchFamily="49" charset="-122"/>
                <a:ea typeface="楷体" panose="02010609060101010101" pitchFamily="49" charset="-122"/>
              </a:endParaRPr>
            </a:p>
          </p:txBody>
        </p:sp>
      </p:grpSp>
      <p:sp>
        <p:nvSpPr>
          <p:cNvPr id="245" name="文本框 244">
            <a:extLst>
              <a:ext uri="{FF2B5EF4-FFF2-40B4-BE49-F238E27FC236}">
                <a16:creationId xmlns:a16="http://schemas.microsoft.com/office/drawing/2014/main" id="{57D1650E-5B69-4AC8-9D7D-30AD58665151}"/>
              </a:ext>
            </a:extLst>
          </p:cNvPr>
          <p:cNvSpPr txBox="1"/>
          <p:nvPr/>
        </p:nvSpPr>
        <p:spPr>
          <a:xfrm>
            <a:off x="3058214" y="4068832"/>
            <a:ext cx="1881352" cy="738664"/>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杂质电子聚集于</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距空带较近的一能级</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称为</a:t>
            </a:r>
            <a:r>
              <a:rPr lang="zh-CN" altLang="en-US" sz="1400" dirty="0">
                <a:solidFill>
                  <a:schemeClr val="accent6"/>
                </a:solidFill>
                <a:latin typeface="楷体" panose="02010609060101010101" pitchFamily="49" charset="-122"/>
                <a:ea typeface="楷体" panose="02010609060101010101" pitchFamily="49" charset="-122"/>
              </a:rPr>
              <a:t>施主能级</a:t>
            </a:r>
            <a:endParaRPr lang="en-US" altLang="zh-CN" sz="1400" dirty="0">
              <a:solidFill>
                <a:schemeClr val="accent6"/>
              </a:solidFill>
              <a:latin typeface="楷体" panose="02010609060101010101" pitchFamily="49" charset="-122"/>
              <a:ea typeface="楷体" panose="02010609060101010101" pitchFamily="49" charset="-122"/>
            </a:endParaRPr>
          </a:p>
        </p:txBody>
      </p:sp>
      <p:sp>
        <p:nvSpPr>
          <p:cNvPr id="246" name="文本框 245">
            <a:extLst>
              <a:ext uri="{FF2B5EF4-FFF2-40B4-BE49-F238E27FC236}">
                <a16:creationId xmlns:a16="http://schemas.microsoft.com/office/drawing/2014/main" id="{28A1ED9C-8EA5-4FF8-82E8-46D9305E751C}"/>
              </a:ext>
            </a:extLst>
          </p:cNvPr>
          <p:cNvSpPr txBox="1"/>
          <p:nvPr/>
        </p:nvSpPr>
        <p:spPr>
          <a:xfrm>
            <a:off x="5475682" y="4069212"/>
            <a:ext cx="1881352" cy="738664"/>
          </a:xfrm>
          <a:prstGeom prst="rect">
            <a:avLst/>
          </a:prstGeom>
          <a:noFill/>
        </p:spPr>
        <p:txBody>
          <a:bodyPr wrap="square" rtlCol="0">
            <a:spAutoFit/>
          </a:bodyPr>
          <a:lstStyle/>
          <a:p>
            <a:pPr algn="ctr"/>
            <a:r>
              <a:rPr lang="zh-CN" altLang="en-US" sz="1400" dirty="0">
                <a:latin typeface="楷体" panose="02010609060101010101" pitchFamily="49" charset="-122"/>
                <a:ea typeface="楷体" panose="02010609060101010101" pitchFamily="49" charset="-122"/>
              </a:rPr>
              <a:t>杂质空穴聚集于</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距满带较近的一能级</a:t>
            </a:r>
            <a:endParaRPr lang="en-US" altLang="zh-CN" sz="1400" dirty="0">
              <a:latin typeface="楷体" panose="02010609060101010101" pitchFamily="49" charset="-122"/>
              <a:ea typeface="楷体" panose="02010609060101010101" pitchFamily="49" charset="-122"/>
            </a:endParaRPr>
          </a:p>
          <a:p>
            <a:pPr algn="ctr"/>
            <a:r>
              <a:rPr lang="zh-CN" altLang="en-US" sz="1400" dirty="0">
                <a:latin typeface="楷体" panose="02010609060101010101" pitchFamily="49" charset="-122"/>
                <a:ea typeface="楷体" panose="02010609060101010101" pitchFamily="49" charset="-122"/>
              </a:rPr>
              <a:t>称为</a:t>
            </a:r>
            <a:r>
              <a:rPr lang="zh-CN" altLang="en-US" sz="1400" dirty="0">
                <a:solidFill>
                  <a:schemeClr val="accent6"/>
                </a:solidFill>
                <a:latin typeface="楷体" panose="02010609060101010101" pitchFamily="49" charset="-122"/>
                <a:ea typeface="楷体" panose="02010609060101010101" pitchFamily="49" charset="-122"/>
              </a:rPr>
              <a:t>受主能级</a:t>
            </a:r>
            <a:endParaRPr lang="en-US" altLang="zh-CN" sz="1400" dirty="0">
              <a:solidFill>
                <a:schemeClr val="accent6"/>
              </a:solidFill>
              <a:latin typeface="楷体" panose="02010609060101010101" pitchFamily="49" charset="-122"/>
              <a:ea typeface="楷体" panose="02010609060101010101" pitchFamily="49" charset="-122"/>
            </a:endParaRPr>
          </a:p>
        </p:txBody>
      </p:sp>
      <p:sp>
        <p:nvSpPr>
          <p:cNvPr id="247" name="文本框 246">
            <a:extLst>
              <a:ext uri="{FF2B5EF4-FFF2-40B4-BE49-F238E27FC236}">
                <a16:creationId xmlns:a16="http://schemas.microsoft.com/office/drawing/2014/main" id="{B762B3EF-6D75-4865-88D3-8DE8ADD4ED4B}"/>
              </a:ext>
            </a:extLst>
          </p:cNvPr>
          <p:cNvSpPr txBox="1"/>
          <p:nvPr/>
        </p:nvSpPr>
        <p:spPr>
          <a:xfrm>
            <a:off x="507459" y="4825582"/>
            <a:ext cx="7590048" cy="430887"/>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杂质半导体中，杂质电子</a:t>
            </a:r>
            <a:r>
              <a:rPr lang="en-US" altLang="zh-CN" sz="1600" dirty="0">
                <a:latin typeface="方正小标宋简体" panose="02000000000000000000" pitchFamily="2" charset="-122"/>
                <a:ea typeface="方正小标宋简体" panose="02000000000000000000" pitchFamily="2" charset="-122"/>
              </a:rPr>
              <a:t>/</a:t>
            </a:r>
            <a:r>
              <a:rPr lang="zh-CN" altLang="en-US" sz="1600" dirty="0">
                <a:latin typeface="方正小标宋简体" panose="02000000000000000000" pitchFamily="2" charset="-122"/>
                <a:ea typeface="方正小标宋简体" panose="02000000000000000000" pitchFamily="2" charset="-122"/>
              </a:rPr>
              <a:t>空穴 热激发导电占主要，本征热激发只占很少部分。</a:t>
            </a:r>
            <a:endParaRPr lang="en-US" altLang="zh-CN" sz="1600" dirty="0">
              <a:latin typeface="方正小标宋简体" panose="02000000000000000000" pitchFamily="2" charset="-122"/>
              <a:ea typeface="方正小标宋简体" panose="02000000000000000000" pitchFamily="2" charset="-122"/>
            </a:endParaRPr>
          </a:p>
        </p:txBody>
      </p:sp>
      <p:grpSp>
        <p:nvGrpSpPr>
          <p:cNvPr id="248" name="组合 247">
            <a:extLst>
              <a:ext uri="{FF2B5EF4-FFF2-40B4-BE49-F238E27FC236}">
                <a16:creationId xmlns:a16="http://schemas.microsoft.com/office/drawing/2014/main" id="{82325C56-8E4A-48A2-B811-3D685643F27C}"/>
              </a:ext>
            </a:extLst>
          </p:cNvPr>
          <p:cNvGrpSpPr/>
          <p:nvPr/>
        </p:nvGrpSpPr>
        <p:grpSpPr>
          <a:xfrm>
            <a:off x="8269887" y="2234225"/>
            <a:ext cx="3344675" cy="1232045"/>
            <a:chOff x="8276021" y="2293595"/>
            <a:chExt cx="3344675" cy="1232045"/>
          </a:xfrm>
        </p:grpSpPr>
        <p:grpSp>
          <p:nvGrpSpPr>
            <p:cNvPr id="249" name="组合 248">
              <a:extLst>
                <a:ext uri="{FF2B5EF4-FFF2-40B4-BE49-F238E27FC236}">
                  <a16:creationId xmlns:a16="http://schemas.microsoft.com/office/drawing/2014/main" id="{E168DD17-ADCB-4BAA-9EE2-3E89484BA430}"/>
                </a:ext>
              </a:extLst>
            </p:cNvPr>
            <p:cNvGrpSpPr/>
            <p:nvPr/>
          </p:nvGrpSpPr>
          <p:grpSpPr>
            <a:xfrm>
              <a:off x="8276021" y="2293595"/>
              <a:ext cx="1276081" cy="1232045"/>
              <a:chOff x="6729662" y="2293595"/>
              <a:chExt cx="1276081" cy="1232045"/>
            </a:xfrm>
          </p:grpSpPr>
          <p:cxnSp>
            <p:nvCxnSpPr>
              <p:cNvPr id="294" name="直接连接符 293">
                <a:extLst>
                  <a:ext uri="{FF2B5EF4-FFF2-40B4-BE49-F238E27FC236}">
                    <a16:creationId xmlns:a16="http://schemas.microsoft.com/office/drawing/2014/main" id="{10DB9453-91C3-4014-8D58-D8AE2A3CB329}"/>
                  </a:ext>
                </a:extLst>
              </p:cNvPr>
              <p:cNvCxnSpPr>
                <a:cxnSpLocks/>
              </p:cNvCxnSpPr>
              <p:nvPr/>
            </p:nvCxnSpPr>
            <p:spPr>
              <a:xfrm>
                <a:off x="6998414" y="3161405"/>
                <a:ext cx="448475"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A9B41242-9CA3-4D20-BD8F-CD04167FB472}"/>
                  </a:ext>
                </a:extLst>
              </p:cNvPr>
              <p:cNvCxnSpPr>
                <a:cxnSpLocks/>
              </p:cNvCxnSpPr>
              <p:nvPr/>
            </p:nvCxnSpPr>
            <p:spPr>
              <a:xfrm>
                <a:off x="6998414" y="2958927"/>
                <a:ext cx="44847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7F8752EB-510C-430D-8495-F9A90F1623E7}"/>
                  </a:ext>
                </a:extLst>
              </p:cNvPr>
              <p:cNvCxnSpPr>
                <a:cxnSpLocks/>
              </p:cNvCxnSpPr>
              <p:nvPr/>
            </p:nvCxnSpPr>
            <p:spPr>
              <a:xfrm>
                <a:off x="6998414" y="2781259"/>
                <a:ext cx="100732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5E3E93AD-74F6-4318-A3B3-E79EFD453A5E}"/>
                  </a:ext>
                </a:extLst>
              </p:cNvPr>
              <p:cNvCxnSpPr>
                <a:cxnSpLocks/>
              </p:cNvCxnSpPr>
              <p:nvPr/>
            </p:nvCxnSpPr>
            <p:spPr>
              <a:xfrm>
                <a:off x="6998414" y="2561533"/>
                <a:ext cx="448475"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088FEF09-1AE6-45B3-B692-189073C24F5B}"/>
                  </a:ext>
                </a:extLst>
              </p:cNvPr>
              <p:cNvCxnSpPr>
                <a:cxnSpLocks/>
              </p:cNvCxnSpPr>
              <p:nvPr/>
            </p:nvCxnSpPr>
            <p:spPr>
              <a:xfrm>
                <a:off x="6998414" y="2401112"/>
                <a:ext cx="100732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9" name="文本框 298">
                    <a:extLst>
                      <a:ext uri="{FF2B5EF4-FFF2-40B4-BE49-F238E27FC236}">
                        <a16:creationId xmlns:a16="http://schemas.microsoft.com/office/drawing/2014/main" id="{1AEC3AEE-9497-4051-9915-D248AD69D282}"/>
                      </a:ext>
                    </a:extLst>
                  </p:cNvPr>
                  <p:cNvSpPr txBox="1"/>
                  <p:nvPr/>
                </p:nvSpPr>
                <p:spPr>
                  <a:xfrm>
                    <a:off x="6729662" y="3069072"/>
                    <a:ext cx="19236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50000"/>
                                </a:schemeClr>
                              </a:solidFill>
                              <a:latin typeface="Cambria Math" panose="02040503050406030204" pitchFamily="18" charset="0"/>
                            </a:rPr>
                            <m:t>1</m:t>
                          </m:r>
                          <m:r>
                            <m:rPr>
                              <m:sty m:val="p"/>
                            </m:rPr>
                            <a:rPr lang="en-US" altLang="zh-CN" sz="1200" b="0" i="0" smtClean="0">
                              <a:solidFill>
                                <a:schemeClr val="accent1">
                                  <a:lumMod val="50000"/>
                                </a:schemeClr>
                              </a:solidFill>
                              <a:latin typeface="Cambria Math" panose="02040503050406030204" pitchFamily="18" charset="0"/>
                            </a:rPr>
                            <m:t>s</m:t>
                          </m:r>
                        </m:oMath>
                      </m:oMathPara>
                    </a14:m>
                    <a:endParaRPr lang="zh-CN" altLang="en-US" sz="1200" dirty="0">
                      <a:solidFill>
                        <a:schemeClr val="accent1">
                          <a:lumMod val="50000"/>
                        </a:schemeClr>
                      </a:solidFill>
                    </a:endParaRPr>
                  </a:p>
                </p:txBody>
              </p:sp>
            </mc:Choice>
            <mc:Fallback xmlns="">
              <p:sp>
                <p:nvSpPr>
                  <p:cNvPr id="299" name="文本框 298">
                    <a:extLst>
                      <a:ext uri="{FF2B5EF4-FFF2-40B4-BE49-F238E27FC236}">
                        <a16:creationId xmlns:a16="http://schemas.microsoft.com/office/drawing/2014/main" id="{1AEC3AEE-9497-4051-9915-D248AD69D282}"/>
                      </a:ext>
                    </a:extLst>
                  </p:cNvPr>
                  <p:cNvSpPr txBox="1">
                    <a:spLocks noRot="1" noChangeAspect="1" noMove="1" noResize="1" noEditPoints="1" noAdjustHandles="1" noChangeArrowheads="1" noChangeShapeType="1" noTextEdit="1"/>
                  </p:cNvSpPr>
                  <p:nvPr/>
                </p:nvSpPr>
                <p:spPr>
                  <a:xfrm>
                    <a:off x="6729662" y="3069072"/>
                    <a:ext cx="192360" cy="184666"/>
                  </a:xfrm>
                  <a:prstGeom prst="rect">
                    <a:avLst/>
                  </a:prstGeom>
                  <a:blipFill>
                    <a:blip r:embed="rId18"/>
                    <a:stretch>
                      <a:fillRect l="-16129" r="-2258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0" name="文本框 299">
                    <a:extLst>
                      <a:ext uri="{FF2B5EF4-FFF2-40B4-BE49-F238E27FC236}">
                        <a16:creationId xmlns:a16="http://schemas.microsoft.com/office/drawing/2014/main" id="{904BB50F-03D4-47A8-9CF6-369609190FA5}"/>
                      </a:ext>
                    </a:extLst>
                  </p:cNvPr>
                  <p:cNvSpPr txBox="1"/>
                  <p:nvPr/>
                </p:nvSpPr>
                <p:spPr>
                  <a:xfrm>
                    <a:off x="6729662" y="2861932"/>
                    <a:ext cx="19236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solidFill>
                              <a:latin typeface="Cambria Math" panose="02040503050406030204" pitchFamily="18" charset="0"/>
                            </a:rPr>
                            <m:t>2</m:t>
                          </m:r>
                          <m:r>
                            <m:rPr>
                              <m:sty m:val="p"/>
                            </m:rPr>
                            <a:rPr lang="en-US" altLang="zh-CN" sz="1200" b="0" i="0" smtClean="0">
                              <a:solidFill>
                                <a:schemeClr val="accent1"/>
                              </a:solidFill>
                              <a:latin typeface="Cambria Math" panose="02040503050406030204" pitchFamily="18" charset="0"/>
                            </a:rPr>
                            <m:t>s</m:t>
                          </m:r>
                        </m:oMath>
                      </m:oMathPara>
                    </a14:m>
                    <a:endParaRPr lang="zh-CN" altLang="en-US" sz="1200" dirty="0">
                      <a:solidFill>
                        <a:schemeClr val="accent1"/>
                      </a:solidFill>
                    </a:endParaRPr>
                  </a:p>
                </p:txBody>
              </p:sp>
            </mc:Choice>
            <mc:Fallback xmlns="">
              <p:sp>
                <p:nvSpPr>
                  <p:cNvPr id="300" name="文本框 299">
                    <a:extLst>
                      <a:ext uri="{FF2B5EF4-FFF2-40B4-BE49-F238E27FC236}">
                        <a16:creationId xmlns:a16="http://schemas.microsoft.com/office/drawing/2014/main" id="{904BB50F-03D4-47A8-9CF6-369609190FA5}"/>
                      </a:ext>
                    </a:extLst>
                  </p:cNvPr>
                  <p:cNvSpPr txBox="1">
                    <a:spLocks noRot="1" noChangeAspect="1" noMove="1" noResize="1" noEditPoints="1" noAdjustHandles="1" noChangeArrowheads="1" noChangeShapeType="1" noTextEdit="1"/>
                  </p:cNvSpPr>
                  <p:nvPr/>
                </p:nvSpPr>
                <p:spPr>
                  <a:xfrm>
                    <a:off x="6729662" y="2861932"/>
                    <a:ext cx="192360" cy="184666"/>
                  </a:xfrm>
                  <a:prstGeom prst="rect">
                    <a:avLst/>
                  </a:prstGeom>
                  <a:blipFill>
                    <a:blip r:embed="rId19"/>
                    <a:stretch>
                      <a:fillRect l="-16129" r="-2258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1" name="文本框 300">
                    <a:extLst>
                      <a:ext uri="{FF2B5EF4-FFF2-40B4-BE49-F238E27FC236}">
                        <a16:creationId xmlns:a16="http://schemas.microsoft.com/office/drawing/2014/main" id="{8DE535DB-0F04-4F57-B9DA-FABF914716EB}"/>
                      </a:ext>
                    </a:extLst>
                  </p:cNvPr>
                  <p:cNvSpPr txBox="1"/>
                  <p:nvPr/>
                </p:nvSpPr>
                <p:spPr>
                  <a:xfrm>
                    <a:off x="6729662" y="2673255"/>
                    <a:ext cx="21159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solidFill>
                              <a:latin typeface="Cambria Math" panose="02040503050406030204" pitchFamily="18" charset="0"/>
                            </a:rPr>
                            <m:t>2</m:t>
                          </m:r>
                          <m:r>
                            <m:rPr>
                              <m:sty m:val="p"/>
                            </m:rPr>
                            <a:rPr lang="en-US" altLang="zh-CN" sz="1200" b="0" i="0" smtClean="0">
                              <a:solidFill>
                                <a:schemeClr val="accent1"/>
                              </a:solidFill>
                              <a:latin typeface="Cambria Math" panose="02040503050406030204" pitchFamily="18" charset="0"/>
                            </a:rPr>
                            <m:t>p</m:t>
                          </m:r>
                        </m:oMath>
                      </m:oMathPara>
                    </a14:m>
                    <a:endParaRPr lang="zh-CN" altLang="en-US" sz="1200" dirty="0">
                      <a:solidFill>
                        <a:schemeClr val="accent1"/>
                      </a:solidFill>
                    </a:endParaRPr>
                  </a:p>
                </p:txBody>
              </p:sp>
            </mc:Choice>
            <mc:Fallback xmlns="">
              <p:sp>
                <p:nvSpPr>
                  <p:cNvPr id="301" name="文本框 300">
                    <a:extLst>
                      <a:ext uri="{FF2B5EF4-FFF2-40B4-BE49-F238E27FC236}">
                        <a16:creationId xmlns:a16="http://schemas.microsoft.com/office/drawing/2014/main" id="{8DE535DB-0F04-4F57-B9DA-FABF914716EB}"/>
                      </a:ext>
                    </a:extLst>
                  </p:cNvPr>
                  <p:cNvSpPr txBox="1">
                    <a:spLocks noRot="1" noChangeAspect="1" noMove="1" noResize="1" noEditPoints="1" noAdjustHandles="1" noChangeArrowheads="1" noChangeShapeType="1" noTextEdit="1"/>
                  </p:cNvSpPr>
                  <p:nvPr/>
                </p:nvSpPr>
                <p:spPr>
                  <a:xfrm>
                    <a:off x="6729662" y="2673255"/>
                    <a:ext cx="211596" cy="184666"/>
                  </a:xfrm>
                  <a:prstGeom prst="rect">
                    <a:avLst/>
                  </a:prstGeom>
                  <a:blipFill>
                    <a:blip r:embed="rId20"/>
                    <a:stretch>
                      <a:fillRect l="-23529" r="-26471"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2" name="文本框 301">
                    <a:extLst>
                      <a:ext uri="{FF2B5EF4-FFF2-40B4-BE49-F238E27FC236}">
                        <a16:creationId xmlns:a16="http://schemas.microsoft.com/office/drawing/2014/main" id="{E5A501C4-60CE-4E21-B41D-D154FD418AA0}"/>
                      </a:ext>
                    </a:extLst>
                  </p:cNvPr>
                  <p:cNvSpPr txBox="1"/>
                  <p:nvPr/>
                </p:nvSpPr>
                <p:spPr>
                  <a:xfrm>
                    <a:off x="6729662" y="2466115"/>
                    <a:ext cx="21159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60000"/>
                                  <a:lumOff val="40000"/>
                                </a:schemeClr>
                              </a:solidFill>
                              <a:latin typeface="Cambria Math" panose="02040503050406030204" pitchFamily="18" charset="0"/>
                            </a:rPr>
                            <m:t>3</m:t>
                          </m:r>
                          <m:r>
                            <m:rPr>
                              <m:sty m:val="p"/>
                            </m:rPr>
                            <a:rPr lang="en-US" altLang="zh-CN" sz="1200" b="0" i="0" smtClean="0">
                              <a:solidFill>
                                <a:schemeClr val="accent1">
                                  <a:lumMod val="60000"/>
                                  <a:lumOff val="40000"/>
                                </a:schemeClr>
                              </a:solidFill>
                              <a:latin typeface="Cambria Math" panose="02040503050406030204" pitchFamily="18" charset="0"/>
                            </a:rPr>
                            <m:t>s</m:t>
                          </m:r>
                        </m:oMath>
                      </m:oMathPara>
                    </a14:m>
                    <a:endParaRPr lang="zh-CN" altLang="en-US" sz="1200" dirty="0">
                      <a:solidFill>
                        <a:schemeClr val="accent1">
                          <a:lumMod val="60000"/>
                          <a:lumOff val="40000"/>
                        </a:schemeClr>
                      </a:solidFill>
                    </a:endParaRPr>
                  </a:p>
                </p:txBody>
              </p:sp>
            </mc:Choice>
            <mc:Fallback xmlns="">
              <p:sp>
                <p:nvSpPr>
                  <p:cNvPr id="302" name="文本框 301">
                    <a:extLst>
                      <a:ext uri="{FF2B5EF4-FFF2-40B4-BE49-F238E27FC236}">
                        <a16:creationId xmlns:a16="http://schemas.microsoft.com/office/drawing/2014/main" id="{E5A501C4-60CE-4E21-B41D-D154FD418AA0}"/>
                      </a:ext>
                    </a:extLst>
                  </p:cNvPr>
                  <p:cNvSpPr txBox="1">
                    <a:spLocks noRot="1" noChangeAspect="1" noMove="1" noResize="1" noEditPoints="1" noAdjustHandles="1" noChangeArrowheads="1" noChangeShapeType="1" noTextEdit="1"/>
                  </p:cNvSpPr>
                  <p:nvPr/>
                </p:nvSpPr>
                <p:spPr>
                  <a:xfrm>
                    <a:off x="6729662" y="2466115"/>
                    <a:ext cx="211596" cy="184666"/>
                  </a:xfrm>
                  <a:prstGeom prst="rect">
                    <a:avLst/>
                  </a:prstGeom>
                  <a:blipFill>
                    <a:blip r:embed="rId21"/>
                    <a:stretch>
                      <a:fillRect l="-11765" r="-14706"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3" name="文本框 302">
                    <a:extLst>
                      <a:ext uri="{FF2B5EF4-FFF2-40B4-BE49-F238E27FC236}">
                        <a16:creationId xmlns:a16="http://schemas.microsoft.com/office/drawing/2014/main" id="{5D3C5ADE-4DA4-49C3-8407-89BD311CCE64}"/>
                      </a:ext>
                    </a:extLst>
                  </p:cNvPr>
                  <p:cNvSpPr txBox="1"/>
                  <p:nvPr/>
                </p:nvSpPr>
                <p:spPr>
                  <a:xfrm>
                    <a:off x="6729662" y="2293595"/>
                    <a:ext cx="21159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0" smtClean="0">
                              <a:solidFill>
                                <a:schemeClr val="accent1">
                                  <a:lumMod val="60000"/>
                                  <a:lumOff val="40000"/>
                                </a:schemeClr>
                              </a:solidFill>
                              <a:latin typeface="Cambria Math" panose="02040503050406030204" pitchFamily="18" charset="0"/>
                            </a:rPr>
                            <m:t>3</m:t>
                          </m:r>
                          <m:r>
                            <m:rPr>
                              <m:sty m:val="p"/>
                            </m:rPr>
                            <a:rPr lang="en-US" altLang="zh-CN" sz="1200" b="0" i="0" smtClean="0">
                              <a:solidFill>
                                <a:schemeClr val="accent1">
                                  <a:lumMod val="60000"/>
                                  <a:lumOff val="40000"/>
                                </a:schemeClr>
                              </a:solidFill>
                              <a:latin typeface="Cambria Math" panose="02040503050406030204" pitchFamily="18" charset="0"/>
                            </a:rPr>
                            <m:t>p</m:t>
                          </m:r>
                        </m:oMath>
                      </m:oMathPara>
                    </a14:m>
                    <a:endParaRPr lang="zh-CN" altLang="en-US" sz="1200" dirty="0">
                      <a:solidFill>
                        <a:schemeClr val="accent1">
                          <a:lumMod val="60000"/>
                          <a:lumOff val="40000"/>
                        </a:schemeClr>
                      </a:solidFill>
                    </a:endParaRPr>
                  </a:p>
                </p:txBody>
              </p:sp>
            </mc:Choice>
            <mc:Fallback xmlns="">
              <p:sp>
                <p:nvSpPr>
                  <p:cNvPr id="303" name="文本框 302">
                    <a:extLst>
                      <a:ext uri="{FF2B5EF4-FFF2-40B4-BE49-F238E27FC236}">
                        <a16:creationId xmlns:a16="http://schemas.microsoft.com/office/drawing/2014/main" id="{5D3C5ADE-4DA4-49C3-8407-89BD311CCE64}"/>
                      </a:ext>
                    </a:extLst>
                  </p:cNvPr>
                  <p:cNvSpPr txBox="1">
                    <a:spLocks noRot="1" noChangeAspect="1" noMove="1" noResize="1" noEditPoints="1" noAdjustHandles="1" noChangeArrowheads="1" noChangeShapeType="1" noTextEdit="1"/>
                  </p:cNvSpPr>
                  <p:nvPr/>
                </p:nvSpPr>
                <p:spPr>
                  <a:xfrm>
                    <a:off x="6729662" y="2293595"/>
                    <a:ext cx="211596" cy="184666"/>
                  </a:xfrm>
                  <a:prstGeom prst="rect">
                    <a:avLst/>
                  </a:prstGeom>
                  <a:blipFill>
                    <a:blip r:embed="rId22"/>
                    <a:stretch>
                      <a:fillRect l="-23529" r="-26471" b="-30000"/>
                    </a:stretch>
                  </a:blipFill>
                </p:spPr>
                <p:txBody>
                  <a:bodyPr/>
                  <a:lstStyle/>
                  <a:p>
                    <a:r>
                      <a:rPr lang="zh-CN" altLang="en-US">
                        <a:noFill/>
                      </a:rPr>
                      <a:t> </a:t>
                    </a:r>
                  </a:p>
                </p:txBody>
              </p:sp>
            </mc:Fallback>
          </mc:AlternateContent>
          <p:grpSp>
            <p:nvGrpSpPr>
              <p:cNvPr id="304" name="组合 303">
                <a:extLst>
                  <a:ext uri="{FF2B5EF4-FFF2-40B4-BE49-F238E27FC236}">
                    <a16:creationId xmlns:a16="http://schemas.microsoft.com/office/drawing/2014/main" id="{802FA9D9-73D7-4B55-B46A-BFC419590384}"/>
                  </a:ext>
                </a:extLst>
              </p:cNvPr>
              <p:cNvGrpSpPr/>
              <p:nvPr/>
            </p:nvGrpSpPr>
            <p:grpSpPr>
              <a:xfrm>
                <a:off x="7000032" y="3310196"/>
                <a:ext cx="342904" cy="215444"/>
                <a:chOff x="7409434" y="3407427"/>
                <a:chExt cx="620435" cy="389815"/>
              </a:xfrm>
            </p:grpSpPr>
            <p:sp>
              <p:nvSpPr>
                <p:cNvPr id="318" name="椭圆 317">
                  <a:extLst>
                    <a:ext uri="{FF2B5EF4-FFF2-40B4-BE49-F238E27FC236}">
                      <a16:creationId xmlns:a16="http://schemas.microsoft.com/office/drawing/2014/main" id="{2F20563F-6179-45DF-B868-84D9560958FA}"/>
                    </a:ext>
                  </a:extLst>
                </p:cNvPr>
                <p:cNvSpPr/>
                <p:nvPr/>
              </p:nvSpPr>
              <p:spPr>
                <a:xfrm>
                  <a:off x="7546312" y="3429000"/>
                  <a:ext cx="346669" cy="3466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dirty="0"/>
                </a:p>
              </p:txBody>
            </p:sp>
            <p:sp>
              <p:nvSpPr>
                <p:cNvPr id="319" name="文本框 318">
                  <a:extLst>
                    <a:ext uri="{FF2B5EF4-FFF2-40B4-BE49-F238E27FC236}">
                      <a16:creationId xmlns:a16="http://schemas.microsoft.com/office/drawing/2014/main" id="{BB8DE664-56A4-4888-A74B-2D132FDD8493}"/>
                    </a:ext>
                  </a:extLst>
                </p:cNvPr>
                <p:cNvSpPr txBox="1"/>
                <p:nvPr/>
              </p:nvSpPr>
              <p:spPr>
                <a:xfrm>
                  <a:off x="7409434" y="3407427"/>
                  <a:ext cx="620435" cy="389815"/>
                </a:xfrm>
                <a:prstGeom prst="rect">
                  <a:avLst/>
                </a:prstGeom>
                <a:noFill/>
              </p:spPr>
              <p:txBody>
                <a:bodyPr wrap="square" rtlCol="0">
                  <a:spAutoFit/>
                </a:bodyPr>
                <a:lstStyle/>
                <a:p>
                  <a:pPr algn="ctr"/>
                  <a:r>
                    <a:rPr lang="en-US" altLang="zh-CN" sz="800" dirty="0">
                      <a:solidFill>
                        <a:schemeClr val="bg1"/>
                      </a:solidFill>
                    </a:rPr>
                    <a:t>Al</a:t>
                  </a:r>
                  <a:endParaRPr lang="zh-CN" altLang="en-US" sz="800" dirty="0">
                    <a:solidFill>
                      <a:schemeClr val="bg1"/>
                    </a:solidFill>
                  </a:endParaRPr>
                </a:p>
              </p:txBody>
            </p:sp>
          </p:grpSp>
          <mc:AlternateContent xmlns:mc="http://schemas.openxmlformats.org/markup-compatibility/2006" xmlns:a14="http://schemas.microsoft.com/office/drawing/2010/main">
            <mc:Choice Requires="a14">
              <p:sp>
                <p:nvSpPr>
                  <p:cNvPr id="305" name="Oval 28">
                    <a:extLst>
                      <a:ext uri="{FF2B5EF4-FFF2-40B4-BE49-F238E27FC236}">
                        <a16:creationId xmlns:a16="http://schemas.microsoft.com/office/drawing/2014/main" id="{78BEA741-E6CB-4211-A235-B75C10D0F2DC}"/>
                      </a:ext>
                    </a:extLst>
                  </p:cNvPr>
                  <p:cNvSpPr>
                    <a:spLocks noChangeArrowheads="1"/>
                  </p:cNvSpPr>
                  <p:nvPr/>
                </p:nvSpPr>
                <p:spPr bwMode="auto">
                  <a:xfrm>
                    <a:off x="7075683" y="312125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05" name="Oval 28">
                    <a:extLst>
                      <a:ext uri="{FF2B5EF4-FFF2-40B4-BE49-F238E27FC236}">
                        <a16:creationId xmlns:a16="http://schemas.microsoft.com/office/drawing/2014/main" id="{78BEA741-E6CB-4211-A235-B75C10D0F2DC}"/>
                      </a:ext>
                    </a:extLst>
                  </p:cNvPr>
                  <p:cNvSpPr>
                    <a:spLocks noRot="1" noChangeAspect="1" noMove="1" noResize="1" noEditPoints="1" noAdjustHandles="1" noChangeArrowheads="1" noChangeShapeType="1" noTextEdit="1"/>
                  </p:cNvSpPr>
                  <p:nvPr/>
                </p:nvSpPr>
                <p:spPr bwMode="auto">
                  <a:xfrm>
                    <a:off x="7075683" y="3121253"/>
                    <a:ext cx="129137" cy="129137"/>
                  </a:xfrm>
                  <a:prstGeom prst="ellipse">
                    <a:avLst/>
                  </a:prstGeom>
                  <a:blipFill>
                    <a:blip r:embed="rId23"/>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6" name="Oval 28">
                    <a:extLst>
                      <a:ext uri="{FF2B5EF4-FFF2-40B4-BE49-F238E27FC236}">
                        <a16:creationId xmlns:a16="http://schemas.microsoft.com/office/drawing/2014/main" id="{D0D14A2F-9773-49A6-AC0D-EA15E68C7687}"/>
                      </a:ext>
                    </a:extLst>
                  </p:cNvPr>
                  <p:cNvSpPr>
                    <a:spLocks noChangeArrowheads="1"/>
                  </p:cNvSpPr>
                  <p:nvPr/>
                </p:nvSpPr>
                <p:spPr bwMode="auto">
                  <a:xfrm>
                    <a:off x="7229344" y="310440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06" name="Oval 28">
                    <a:extLst>
                      <a:ext uri="{FF2B5EF4-FFF2-40B4-BE49-F238E27FC236}">
                        <a16:creationId xmlns:a16="http://schemas.microsoft.com/office/drawing/2014/main" id="{D0D14A2F-9773-49A6-AC0D-EA15E68C7687}"/>
                      </a:ext>
                    </a:extLst>
                  </p:cNvPr>
                  <p:cNvSpPr>
                    <a:spLocks noRot="1" noChangeAspect="1" noMove="1" noResize="1" noEditPoints="1" noAdjustHandles="1" noChangeArrowheads="1" noChangeShapeType="1" noTextEdit="1"/>
                  </p:cNvSpPr>
                  <p:nvPr/>
                </p:nvSpPr>
                <p:spPr bwMode="auto">
                  <a:xfrm>
                    <a:off x="7229344" y="3104400"/>
                    <a:ext cx="129137" cy="129137"/>
                  </a:xfrm>
                  <a:prstGeom prst="ellipse">
                    <a:avLst/>
                  </a:prstGeom>
                  <a:blipFill>
                    <a:blip r:embed="rId24"/>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7" name="Oval 28">
                    <a:extLst>
                      <a:ext uri="{FF2B5EF4-FFF2-40B4-BE49-F238E27FC236}">
                        <a16:creationId xmlns:a16="http://schemas.microsoft.com/office/drawing/2014/main" id="{99491042-56DC-4F18-A989-890A454614D6}"/>
                      </a:ext>
                    </a:extLst>
                  </p:cNvPr>
                  <p:cNvSpPr>
                    <a:spLocks noChangeArrowheads="1"/>
                  </p:cNvSpPr>
                  <p:nvPr/>
                </p:nvSpPr>
                <p:spPr bwMode="auto">
                  <a:xfrm>
                    <a:off x="7075682" y="290633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07" name="Oval 28">
                    <a:extLst>
                      <a:ext uri="{FF2B5EF4-FFF2-40B4-BE49-F238E27FC236}">
                        <a16:creationId xmlns:a16="http://schemas.microsoft.com/office/drawing/2014/main" id="{99491042-56DC-4F18-A989-890A454614D6}"/>
                      </a:ext>
                    </a:extLst>
                  </p:cNvPr>
                  <p:cNvSpPr>
                    <a:spLocks noRot="1" noChangeAspect="1" noMove="1" noResize="1" noEditPoints="1" noAdjustHandles="1" noChangeArrowheads="1" noChangeShapeType="1" noTextEdit="1"/>
                  </p:cNvSpPr>
                  <p:nvPr/>
                </p:nvSpPr>
                <p:spPr bwMode="auto">
                  <a:xfrm>
                    <a:off x="7075682" y="2906333"/>
                    <a:ext cx="129137" cy="129137"/>
                  </a:xfrm>
                  <a:prstGeom prst="ellipse">
                    <a:avLst/>
                  </a:prstGeom>
                  <a:blipFill>
                    <a:blip r:embed="rId23"/>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8" name="Oval 28">
                    <a:extLst>
                      <a:ext uri="{FF2B5EF4-FFF2-40B4-BE49-F238E27FC236}">
                        <a16:creationId xmlns:a16="http://schemas.microsoft.com/office/drawing/2014/main" id="{5CC66F8F-38C9-444E-9AAE-D9DB22D59A7B}"/>
                      </a:ext>
                    </a:extLst>
                  </p:cNvPr>
                  <p:cNvSpPr>
                    <a:spLocks noChangeArrowheads="1"/>
                  </p:cNvSpPr>
                  <p:nvPr/>
                </p:nvSpPr>
                <p:spPr bwMode="auto">
                  <a:xfrm>
                    <a:off x="7229344" y="287377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08" name="Oval 28">
                    <a:extLst>
                      <a:ext uri="{FF2B5EF4-FFF2-40B4-BE49-F238E27FC236}">
                        <a16:creationId xmlns:a16="http://schemas.microsoft.com/office/drawing/2014/main" id="{5CC66F8F-38C9-444E-9AAE-D9DB22D59A7B}"/>
                      </a:ext>
                    </a:extLst>
                  </p:cNvPr>
                  <p:cNvSpPr>
                    <a:spLocks noRot="1" noChangeAspect="1" noMove="1" noResize="1" noEditPoints="1" noAdjustHandles="1" noChangeArrowheads="1" noChangeShapeType="1" noTextEdit="1"/>
                  </p:cNvSpPr>
                  <p:nvPr/>
                </p:nvSpPr>
                <p:spPr bwMode="auto">
                  <a:xfrm>
                    <a:off x="7229344" y="2873777"/>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9" name="Oval 28">
                    <a:extLst>
                      <a:ext uri="{FF2B5EF4-FFF2-40B4-BE49-F238E27FC236}">
                        <a16:creationId xmlns:a16="http://schemas.microsoft.com/office/drawing/2014/main" id="{5BC442A1-CA5D-4C66-8560-03106D942124}"/>
                      </a:ext>
                    </a:extLst>
                  </p:cNvPr>
                  <p:cNvSpPr>
                    <a:spLocks noChangeArrowheads="1"/>
                  </p:cNvSpPr>
                  <p:nvPr/>
                </p:nvSpPr>
                <p:spPr bwMode="auto">
                  <a:xfrm>
                    <a:off x="7081017" y="2687861"/>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09" name="Oval 28">
                    <a:extLst>
                      <a:ext uri="{FF2B5EF4-FFF2-40B4-BE49-F238E27FC236}">
                        <a16:creationId xmlns:a16="http://schemas.microsoft.com/office/drawing/2014/main" id="{5BC442A1-CA5D-4C66-8560-03106D942124}"/>
                      </a:ext>
                    </a:extLst>
                  </p:cNvPr>
                  <p:cNvSpPr>
                    <a:spLocks noRot="1" noChangeAspect="1" noMove="1" noResize="1" noEditPoints="1" noAdjustHandles="1" noChangeArrowheads="1" noChangeShapeType="1" noTextEdit="1"/>
                  </p:cNvSpPr>
                  <p:nvPr/>
                </p:nvSpPr>
                <p:spPr bwMode="auto">
                  <a:xfrm>
                    <a:off x="7081017" y="2687861"/>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0" name="Oval 28">
                    <a:extLst>
                      <a:ext uri="{FF2B5EF4-FFF2-40B4-BE49-F238E27FC236}">
                        <a16:creationId xmlns:a16="http://schemas.microsoft.com/office/drawing/2014/main" id="{E2EEF76D-9C49-441D-8412-13A4984D8BDB}"/>
                      </a:ext>
                    </a:extLst>
                  </p:cNvPr>
                  <p:cNvSpPr>
                    <a:spLocks noChangeArrowheads="1"/>
                  </p:cNvSpPr>
                  <p:nvPr/>
                </p:nvSpPr>
                <p:spPr bwMode="auto">
                  <a:xfrm>
                    <a:off x="7231669" y="272178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10" name="Oval 28">
                    <a:extLst>
                      <a:ext uri="{FF2B5EF4-FFF2-40B4-BE49-F238E27FC236}">
                        <a16:creationId xmlns:a16="http://schemas.microsoft.com/office/drawing/2014/main" id="{E2EEF76D-9C49-441D-8412-13A4984D8BDB}"/>
                      </a:ext>
                    </a:extLst>
                  </p:cNvPr>
                  <p:cNvSpPr>
                    <a:spLocks noRot="1" noChangeAspect="1" noMove="1" noResize="1" noEditPoints="1" noAdjustHandles="1" noChangeArrowheads="1" noChangeShapeType="1" noTextEdit="1"/>
                  </p:cNvSpPr>
                  <p:nvPr/>
                </p:nvSpPr>
                <p:spPr bwMode="auto">
                  <a:xfrm>
                    <a:off x="7231669" y="2721784"/>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1" name="Oval 28">
                    <a:extLst>
                      <a:ext uri="{FF2B5EF4-FFF2-40B4-BE49-F238E27FC236}">
                        <a16:creationId xmlns:a16="http://schemas.microsoft.com/office/drawing/2014/main" id="{5D68431A-4A1A-43BD-AEFE-0E7DF364C0BC}"/>
                      </a:ext>
                    </a:extLst>
                  </p:cNvPr>
                  <p:cNvSpPr>
                    <a:spLocks noChangeArrowheads="1"/>
                  </p:cNvSpPr>
                  <p:nvPr/>
                </p:nvSpPr>
                <p:spPr bwMode="auto">
                  <a:xfrm>
                    <a:off x="7382321" y="2719886"/>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11" name="Oval 28">
                    <a:extLst>
                      <a:ext uri="{FF2B5EF4-FFF2-40B4-BE49-F238E27FC236}">
                        <a16:creationId xmlns:a16="http://schemas.microsoft.com/office/drawing/2014/main" id="{5D68431A-4A1A-43BD-AEFE-0E7DF364C0BC}"/>
                      </a:ext>
                    </a:extLst>
                  </p:cNvPr>
                  <p:cNvSpPr>
                    <a:spLocks noRot="1" noChangeAspect="1" noMove="1" noResize="1" noEditPoints="1" noAdjustHandles="1" noChangeArrowheads="1" noChangeShapeType="1" noTextEdit="1"/>
                  </p:cNvSpPr>
                  <p:nvPr/>
                </p:nvSpPr>
                <p:spPr bwMode="auto">
                  <a:xfrm>
                    <a:off x="7382321" y="2719886"/>
                    <a:ext cx="129137" cy="129137"/>
                  </a:xfrm>
                  <a:prstGeom prst="ellipse">
                    <a:avLst/>
                  </a:prstGeom>
                  <a:blipFill>
                    <a:blip r:embed="rId26"/>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2" name="Oval 28">
                    <a:extLst>
                      <a:ext uri="{FF2B5EF4-FFF2-40B4-BE49-F238E27FC236}">
                        <a16:creationId xmlns:a16="http://schemas.microsoft.com/office/drawing/2014/main" id="{35177AE2-E8E8-4D57-9E78-A29A4D7C1B60}"/>
                      </a:ext>
                    </a:extLst>
                  </p:cNvPr>
                  <p:cNvSpPr>
                    <a:spLocks noChangeArrowheads="1"/>
                  </p:cNvSpPr>
                  <p:nvPr/>
                </p:nvSpPr>
                <p:spPr bwMode="auto">
                  <a:xfrm>
                    <a:off x="7522080" y="270471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12" name="Oval 28">
                    <a:extLst>
                      <a:ext uri="{FF2B5EF4-FFF2-40B4-BE49-F238E27FC236}">
                        <a16:creationId xmlns:a16="http://schemas.microsoft.com/office/drawing/2014/main" id="{35177AE2-E8E8-4D57-9E78-A29A4D7C1B60}"/>
                      </a:ext>
                    </a:extLst>
                  </p:cNvPr>
                  <p:cNvSpPr>
                    <a:spLocks noRot="1" noChangeAspect="1" noMove="1" noResize="1" noEditPoints="1" noAdjustHandles="1" noChangeArrowheads="1" noChangeShapeType="1" noTextEdit="1"/>
                  </p:cNvSpPr>
                  <p:nvPr/>
                </p:nvSpPr>
                <p:spPr bwMode="auto">
                  <a:xfrm>
                    <a:off x="7522080" y="2704710"/>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3" name="Oval 28">
                    <a:extLst>
                      <a:ext uri="{FF2B5EF4-FFF2-40B4-BE49-F238E27FC236}">
                        <a16:creationId xmlns:a16="http://schemas.microsoft.com/office/drawing/2014/main" id="{7E6828B2-88F9-4111-BB7F-BBC429D841FD}"/>
                      </a:ext>
                    </a:extLst>
                  </p:cNvPr>
                  <p:cNvSpPr>
                    <a:spLocks noChangeArrowheads="1"/>
                  </p:cNvSpPr>
                  <p:nvPr/>
                </p:nvSpPr>
                <p:spPr bwMode="auto">
                  <a:xfrm>
                    <a:off x="7663382" y="272747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13" name="Oval 28">
                    <a:extLst>
                      <a:ext uri="{FF2B5EF4-FFF2-40B4-BE49-F238E27FC236}">
                        <a16:creationId xmlns:a16="http://schemas.microsoft.com/office/drawing/2014/main" id="{7E6828B2-88F9-4111-BB7F-BBC429D841FD}"/>
                      </a:ext>
                    </a:extLst>
                  </p:cNvPr>
                  <p:cNvSpPr>
                    <a:spLocks noRot="1" noChangeAspect="1" noMove="1" noResize="1" noEditPoints="1" noAdjustHandles="1" noChangeArrowheads="1" noChangeShapeType="1" noTextEdit="1"/>
                  </p:cNvSpPr>
                  <p:nvPr/>
                </p:nvSpPr>
                <p:spPr bwMode="auto">
                  <a:xfrm>
                    <a:off x="7663382" y="2727474"/>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4" name="Oval 28">
                    <a:extLst>
                      <a:ext uri="{FF2B5EF4-FFF2-40B4-BE49-F238E27FC236}">
                        <a16:creationId xmlns:a16="http://schemas.microsoft.com/office/drawing/2014/main" id="{2CD2A561-0D90-4C21-B21F-7E1990D7979E}"/>
                      </a:ext>
                    </a:extLst>
                  </p:cNvPr>
                  <p:cNvSpPr>
                    <a:spLocks noChangeArrowheads="1"/>
                  </p:cNvSpPr>
                  <p:nvPr/>
                </p:nvSpPr>
                <p:spPr bwMode="auto">
                  <a:xfrm>
                    <a:off x="7801869" y="2700111"/>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14" name="Oval 28">
                    <a:extLst>
                      <a:ext uri="{FF2B5EF4-FFF2-40B4-BE49-F238E27FC236}">
                        <a16:creationId xmlns:a16="http://schemas.microsoft.com/office/drawing/2014/main" id="{2CD2A561-0D90-4C21-B21F-7E1990D7979E}"/>
                      </a:ext>
                    </a:extLst>
                  </p:cNvPr>
                  <p:cNvSpPr>
                    <a:spLocks noRot="1" noChangeAspect="1" noMove="1" noResize="1" noEditPoints="1" noAdjustHandles="1" noChangeArrowheads="1" noChangeShapeType="1" noTextEdit="1"/>
                  </p:cNvSpPr>
                  <p:nvPr/>
                </p:nvSpPr>
                <p:spPr bwMode="auto">
                  <a:xfrm>
                    <a:off x="7801869" y="2700111"/>
                    <a:ext cx="129137" cy="129137"/>
                  </a:xfrm>
                  <a:prstGeom prst="ellipse">
                    <a:avLst/>
                  </a:prstGeom>
                  <a:blipFill>
                    <a:blip r:embed="rId23"/>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5" name="Oval 28">
                    <a:extLst>
                      <a:ext uri="{FF2B5EF4-FFF2-40B4-BE49-F238E27FC236}">
                        <a16:creationId xmlns:a16="http://schemas.microsoft.com/office/drawing/2014/main" id="{4EA8AA3F-7628-4355-977E-ABD03DD691E0}"/>
                      </a:ext>
                    </a:extLst>
                  </p:cNvPr>
                  <p:cNvSpPr>
                    <a:spLocks noChangeArrowheads="1"/>
                  </p:cNvSpPr>
                  <p:nvPr/>
                </p:nvSpPr>
                <p:spPr bwMode="auto">
                  <a:xfrm>
                    <a:off x="7075682" y="250740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15" name="Oval 28">
                    <a:extLst>
                      <a:ext uri="{FF2B5EF4-FFF2-40B4-BE49-F238E27FC236}">
                        <a16:creationId xmlns:a16="http://schemas.microsoft.com/office/drawing/2014/main" id="{4EA8AA3F-7628-4355-977E-ABD03DD691E0}"/>
                      </a:ext>
                    </a:extLst>
                  </p:cNvPr>
                  <p:cNvSpPr>
                    <a:spLocks noRot="1" noChangeAspect="1" noMove="1" noResize="1" noEditPoints="1" noAdjustHandles="1" noChangeArrowheads="1" noChangeShapeType="1" noTextEdit="1"/>
                  </p:cNvSpPr>
                  <p:nvPr/>
                </p:nvSpPr>
                <p:spPr bwMode="auto">
                  <a:xfrm>
                    <a:off x="7075682" y="2507404"/>
                    <a:ext cx="129137" cy="129137"/>
                  </a:xfrm>
                  <a:prstGeom prst="ellipse">
                    <a:avLst/>
                  </a:prstGeom>
                  <a:blipFill>
                    <a:blip r:embed="rId27"/>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6" name="Oval 28">
                    <a:extLst>
                      <a:ext uri="{FF2B5EF4-FFF2-40B4-BE49-F238E27FC236}">
                        <a16:creationId xmlns:a16="http://schemas.microsoft.com/office/drawing/2014/main" id="{DC8A0D6E-4852-48C0-97F2-4F71B567FFE1}"/>
                      </a:ext>
                    </a:extLst>
                  </p:cNvPr>
                  <p:cNvSpPr>
                    <a:spLocks noChangeArrowheads="1"/>
                  </p:cNvSpPr>
                  <p:nvPr/>
                </p:nvSpPr>
                <p:spPr bwMode="auto">
                  <a:xfrm>
                    <a:off x="7229344" y="2490331"/>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16" name="Oval 28">
                    <a:extLst>
                      <a:ext uri="{FF2B5EF4-FFF2-40B4-BE49-F238E27FC236}">
                        <a16:creationId xmlns:a16="http://schemas.microsoft.com/office/drawing/2014/main" id="{DC8A0D6E-4852-48C0-97F2-4F71B567FFE1}"/>
                      </a:ext>
                    </a:extLst>
                  </p:cNvPr>
                  <p:cNvSpPr>
                    <a:spLocks noRot="1" noChangeAspect="1" noMove="1" noResize="1" noEditPoints="1" noAdjustHandles="1" noChangeArrowheads="1" noChangeShapeType="1" noTextEdit="1"/>
                  </p:cNvSpPr>
                  <p:nvPr/>
                </p:nvSpPr>
                <p:spPr bwMode="auto">
                  <a:xfrm>
                    <a:off x="7229344" y="2490331"/>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7" name="Oval 28">
                    <a:extLst>
                      <a:ext uri="{FF2B5EF4-FFF2-40B4-BE49-F238E27FC236}">
                        <a16:creationId xmlns:a16="http://schemas.microsoft.com/office/drawing/2014/main" id="{17BFCA2C-251F-444E-88F2-7018EEB2CA3F}"/>
                      </a:ext>
                    </a:extLst>
                  </p:cNvPr>
                  <p:cNvSpPr>
                    <a:spLocks noChangeArrowheads="1"/>
                  </p:cNvSpPr>
                  <p:nvPr/>
                </p:nvSpPr>
                <p:spPr bwMode="auto">
                  <a:xfrm>
                    <a:off x="7081017" y="2322455"/>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317" name="Oval 28">
                    <a:extLst>
                      <a:ext uri="{FF2B5EF4-FFF2-40B4-BE49-F238E27FC236}">
                        <a16:creationId xmlns:a16="http://schemas.microsoft.com/office/drawing/2014/main" id="{17BFCA2C-251F-444E-88F2-7018EEB2CA3F}"/>
                      </a:ext>
                    </a:extLst>
                  </p:cNvPr>
                  <p:cNvSpPr>
                    <a:spLocks noRot="1" noChangeAspect="1" noMove="1" noResize="1" noEditPoints="1" noAdjustHandles="1" noChangeArrowheads="1" noChangeShapeType="1" noTextEdit="1"/>
                  </p:cNvSpPr>
                  <p:nvPr/>
                </p:nvSpPr>
                <p:spPr bwMode="auto">
                  <a:xfrm>
                    <a:off x="7081017" y="2322455"/>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p:grpSp>
        <p:grpSp>
          <p:nvGrpSpPr>
            <p:cNvPr id="250" name="组合 249">
              <a:extLst>
                <a:ext uri="{FF2B5EF4-FFF2-40B4-BE49-F238E27FC236}">
                  <a16:creationId xmlns:a16="http://schemas.microsoft.com/office/drawing/2014/main" id="{45FB9416-5E2E-4F55-9B52-E57B8CEFA11B}"/>
                </a:ext>
              </a:extLst>
            </p:cNvPr>
            <p:cNvGrpSpPr/>
            <p:nvPr/>
          </p:nvGrpSpPr>
          <p:grpSpPr>
            <a:xfrm>
              <a:off x="9584963" y="2341425"/>
              <a:ext cx="1007329" cy="1184215"/>
              <a:chOff x="6998414" y="2341425"/>
              <a:chExt cx="1007329" cy="1184215"/>
            </a:xfrm>
          </p:grpSpPr>
          <p:cxnSp>
            <p:nvCxnSpPr>
              <p:cNvPr id="273" name="直接连接符 272">
                <a:extLst>
                  <a:ext uri="{FF2B5EF4-FFF2-40B4-BE49-F238E27FC236}">
                    <a16:creationId xmlns:a16="http://schemas.microsoft.com/office/drawing/2014/main" id="{17AE0076-51A4-4A4E-830E-C4296117806E}"/>
                  </a:ext>
                </a:extLst>
              </p:cNvPr>
              <p:cNvCxnSpPr>
                <a:cxnSpLocks/>
              </p:cNvCxnSpPr>
              <p:nvPr/>
            </p:nvCxnSpPr>
            <p:spPr>
              <a:xfrm>
                <a:off x="6998414" y="3161405"/>
                <a:ext cx="448475"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7D3EBED2-3382-49D5-A481-F6CD51E4A767}"/>
                  </a:ext>
                </a:extLst>
              </p:cNvPr>
              <p:cNvCxnSpPr>
                <a:cxnSpLocks/>
              </p:cNvCxnSpPr>
              <p:nvPr/>
            </p:nvCxnSpPr>
            <p:spPr>
              <a:xfrm>
                <a:off x="6998414" y="2958927"/>
                <a:ext cx="44847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5F39B9C9-263A-48F3-BD16-ED0F918B3821}"/>
                  </a:ext>
                </a:extLst>
              </p:cNvPr>
              <p:cNvCxnSpPr>
                <a:cxnSpLocks/>
              </p:cNvCxnSpPr>
              <p:nvPr/>
            </p:nvCxnSpPr>
            <p:spPr>
              <a:xfrm>
                <a:off x="6998414" y="2781259"/>
                <a:ext cx="100732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454F049F-BF48-4626-9EDB-F0E29ABAFE7F}"/>
                  </a:ext>
                </a:extLst>
              </p:cNvPr>
              <p:cNvCxnSpPr>
                <a:cxnSpLocks/>
              </p:cNvCxnSpPr>
              <p:nvPr/>
            </p:nvCxnSpPr>
            <p:spPr>
              <a:xfrm>
                <a:off x="6998414" y="2561533"/>
                <a:ext cx="448475"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C687DC44-E8A1-46AE-8A5A-7C3CD14B4D91}"/>
                  </a:ext>
                </a:extLst>
              </p:cNvPr>
              <p:cNvCxnSpPr>
                <a:cxnSpLocks/>
              </p:cNvCxnSpPr>
              <p:nvPr/>
            </p:nvCxnSpPr>
            <p:spPr>
              <a:xfrm>
                <a:off x="6998414" y="2401112"/>
                <a:ext cx="100732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78" name="组合 277">
                <a:extLst>
                  <a:ext uri="{FF2B5EF4-FFF2-40B4-BE49-F238E27FC236}">
                    <a16:creationId xmlns:a16="http://schemas.microsoft.com/office/drawing/2014/main" id="{BC5EB614-C5D8-42F3-B374-0BE17035FD14}"/>
                  </a:ext>
                </a:extLst>
              </p:cNvPr>
              <p:cNvGrpSpPr/>
              <p:nvPr/>
            </p:nvGrpSpPr>
            <p:grpSpPr>
              <a:xfrm>
                <a:off x="7000032" y="3310196"/>
                <a:ext cx="342904" cy="215444"/>
                <a:chOff x="7409434" y="3407427"/>
                <a:chExt cx="620435" cy="389815"/>
              </a:xfrm>
            </p:grpSpPr>
            <p:sp>
              <p:nvSpPr>
                <p:cNvPr id="292" name="椭圆 291">
                  <a:extLst>
                    <a:ext uri="{FF2B5EF4-FFF2-40B4-BE49-F238E27FC236}">
                      <a16:creationId xmlns:a16="http://schemas.microsoft.com/office/drawing/2014/main" id="{7491D67F-4D52-4CB0-AB96-EE0F347280D6}"/>
                    </a:ext>
                  </a:extLst>
                </p:cNvPr>
                <p:cNvSpPr/>
                <p:nvPr/>
              </p:nvSpPr>
              <p:spPr>
                <a:xfrm>
                  <a:off x="7546312" y="3429000"/>
                  <a:ext cx="346669" cy="3466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dirty="0"/>
                </a:p>
              </p:txBody>
            </p:sp>
            <p:sp>
              <p:nvSpPr>
                <p:cNvPr id="293" name="文本框 292">
                  <a:extLst>
                    <a:ext uri="{FF2B5EF4-FFF2-40B4-BE49-F238E27FC236}">
                      <a16:creationId xmlns:a16="http://schemas.microsoft.com/office/drawing/2014/main" id="{17A03457-7BAA-44C3-9FA3-09B772F10B88}"/>
                    </a:ext>
                  </a:extLst>
                </p:cNvPr>
                <p:cNvSpPr txBox="1"/>
                <p:nvPr/>
              </p:nvSpPr>
              <p:spPr>
                <a:xfrm>
                  <a:off x="7409434" y="3407427"/>
                  <a:ext cx="620435" cy="389815"/>
                </a:xfrm>
                <a:prstGeom prst="rect">
                  <a:avLst/>
                </a:prstGeom>
                <a:noFill/>
              </p:spPr>
              <p:txBody>
                <a:bodyPr wrap="square" rtlCol="0">
                  <a:spAutoFit/>
                </a:bodyPr>
                <a:lstStyle/>
                <a:p>
                  <a:pPr algn="ctr"/>
                  <a:r>
                    <a:rPr lang="en-US" altLang="zh-CN" sz="800" dirty="0">
                      <a:solidFill>
                        <a:schemeClr val="bg1"/>
                      </a:solidFill>
                    </a:rPr>
                    <a:t>Al</a:t>
                  </a:r>
                  <a:endParaRPr lang="zh-CN" altLang="en-US" sz="800" dirty="0">
                    <a:solidFill>
                      <a:schemeClr val="bg1"/>
                    </a:solidFill>
                  </a:endParaRPr>
                </a:p>
              </p:txBody>
            </p:sp>
          </p:grpSp>
          <mc:AlternateContent xmlns:mc="http://schemas.openxmlformats.org/markup-compatibility/2006" xmlns:a14="http://schemas.microsoft.com/office/drawing/2010/main">
            <mc:Choice Requires="a14">
              <p:sp>
                <p:nvSpPr>
                  <p:cNvPr id="279" name="Oval 28">
                    <a:extLst>
                      <a:ext uri="{FF2B5EF4-FFF2-40B4-BE49-F238E27FC236}">
                        <a16:creationId xmlns:a16="http://schemas.microsoft.com/office/drawing/2014/main" id="{FAA22FD8-DF4D-470E-9C96-07039F85AA79}"/>
                      </a:ext>
                    </a:extLst>
                  </p:cNvPr>
                  <p:cNvSpPr>
                    <a:spLocks noChangeArrowheads="1"/>
                  </p:cNvSpPr>
                  <p:nvPr/>
                </p:nvSpPr>
                <p:spPr bwMode="auto">
                  <a:xfrm>
                    <a:off x="7075683" y="3110401"/>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79" name="Oval 28">
                    <a:extLst>
                      <a:ext uri="{FF2B5EF4-FFF2-40B4-BE49-F238E27FC236}">
                        <a16:creationId xmlns:a16="http://schemas.microsoft.com/office/drawing/2014/main" id="{FAA22FD8-DF4D-470E-9C96-07039F85AA79}"/>
                      </a:ext>
                    </a:extLst>
                  </p:cNvPr>
                  <p:cNvSpPr>
                    <a:spLocks noRot="1" noChangeAspect="1" noMove="1" noResize="1" noEditPoints="1" noAdjustHandles="1" noChangeArrowheads="1" noChangeShapeType="1" noTextEdit="1"/>
                  </p:cNvSpPr>
                  <p:nvPr/>
                </p:nvSpPr>
                <p:spPr bwMode="auto">
                  <a:xfrm>
                    <a:off x="7075683" y="3110401"/>
                    <a:ext cx="129137" cy="129137"/>
                  </a:xfrm>
                  <a:prstGeom prst="ellipse">
                    <a:avLst/>
                  </a:prstGeom>
                  <a:blipFill>
                    <a:blip r:embed="rId26"/>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0" name="Oval 28">
                    <a:extLst>
                      <a:ext uri="{FF2B5EF4-FFF2-40B4-BE49-F238E27FC236}">
                        <a16:creationId xmlns:a16="http://schemas.microsoft.com/office/drawing/2014/main" id="{B94BD122-C04B-4EE2-9317-A4C993DD9DC8}"/>
                      </a:ext>
                    </a:extLst>
                  </p:cNvPr>
                  <p:cNvSpPr>
                    <a:spLocks noChangeArrowheads="1"/>
                  </p:cNvSpPr>
                  <p:nvPr/>
                </p:nvSpPr>
                <p:spPr bwMode="auto">
                  <a:xfrm>
                    <a:off x="7229344" y="310168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80" name="Oval 28">
                    <a:extLst>
                      <a:ext uri="{FF2B5EF4-FFF2-40B4-BE49-F238E27FC236}">
                        <a16:creationId xmlns:a16="http://schemas.microsoft.com/office/drawing/2014/main" id="{B94BD122-C04B-4EE2-9317-A4C993DD9DC8}"/>
                      </a:ext>
                    </a:extLst>
                  </p:cNvPr>
                  <p:cNvSpPr>
                    <a:spLocks noRot="1" noChangeAspect="1" noMove="1" noResize="1" noEditPoints="1" noAdjustHandles="1" noChangeArrowheads="1" noChangeShapeType="1" noTextEdit="1"/>
                  </p:cNvSpPr>
                  <p:nvPr/>
                </p:nvSpPr>
                <p:spPr bwMode="auto">
                  <a:xfrm>
                    <a:off x="7229344" y="3101687"/>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1" name="Oval 28">
                    <a:extLst>
                      <a:ext uri="{FF2B5EF4-FFF2-40B4-BE49-F238E27FC236}">
                        <a16:creationId xmlns:a16="http://schemas.microsoft.com/office/drawing/2014/main" id="{58DFA6F3-1ECD-4D1E-8568-0270277B9E73}"/>
                      </a:ext>
                    </a:extLst>
                  </p:cNvPr>
                  <p:cNvSpPr>
                    <a:spLocks noChangeArrowheads="1"/>
                  </p:cNvSpPr>
                  <p:nvPr/>
                </p:nvSpPr>
                <p:spPr bwMode="auto">
                  <a:xfrm>
                    <a:off x="7075682" y="290090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81" name="Oval 28">
                    <a:extLst>
                      <a:ext uri="{FF2B5EF4-FFF2-40B4-BE49-F238E27FC236}">
                        <a16:creationId xmlns:a16="http://schemas.microsoft.com/office/drawing/2014/main" id="{58DFA6F3-1ECD-4D1E-8568-0270277B9E73}"/>
                      </a:ext>
                    </a:extLst>
                  </p:cNvPr>
                  <p:cNvSpPr>
                    <a:spLocks noRot="1" noChangeAspect="1" noMove="1" noResize="1" noEditPoints="1" noAdjustHandles="1" noChangeArrowheads="1" noChangeShapeType="1" noTextEdit="1"/>
                  </p:cNvSpPr>
                  <p:nvPr/>
                </p:nvSpPr>
                <p:spPr bwMode="auto">
                  <a:xfrm>
                    <a:off x="7075682" y="2900907"/>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2" name="Oval 28">
                    <a:extLst>
                      <a:ext uri="{FF2B5EF4-FFF2-40B4-BE49-F238E27FC236}">
                        <a16:creationId xmlns:a16="http://schemas.microsoft.com/office/drawing/2014/main" id="{520F9922-83CA-4F7F-A06D-FD941E125DDF}"/>
                      </a:ext>
                    </a:extLst>
                  </p:cNvPr>
                  <p:cNvSpPr>
                    <a:spLocks noChangeArrowheads="1"/>
                  </p:cNvSpPr>
                  <p:nvPr/>
                </p:nvSpPr>
                <p:spPr bwMode="auto">
                  <a:xfrm>
                    <a:off x="7229344" y="287920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82" name="Oval 28">
                    <a:extLst>
                      <a:ext uri="{FF2B5EF4-FFF2-40B4-BE49-F238E27FC236}">
                        <a16:creationId xmlns:a16="http://schemas.microsoft.com/office/drawing/2014/main" id="{520F9922-83CA-4F7F-A06D-FD941E125DDF}"/>
                      </a:ext>
                    </a:extLst>
                  </p:cNvPr>
                  <p:cNvSpPr>
                    <a:spLocks noRot="1" noChangeAspect="1" noMove="1" noResize="1" noEditPoints="1" noAdjustHandles="1" noChangeArrowheads="1" noChangeShapeType="1" noTextEdit="1"/>
                  </p:cNvSpPr>
                  <p:nvPr/>
                </p:nvSpPr>
                <p:spPr bwMode="auto">
                  <a:xfrm>
                    <a:off x="7229344" y="2879203"/>
                    <a:ext cx="129137" cy="129137"/>
                  </a:xfrm>
                  <a:prstGeom prst="ellipse">
                    <a:avLst/>
                  </a:prstGeom>
                  <a:blipFill>
                    <a:blip r:embed="rId24"/>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3" name="Oval 28">
                    <a:extLst>
                      <a:ext uri="{FF2B5EF4-FFF2-40B4-BE49-F238E27FC236}">
                        <a16:creationId xmlns:a16="http://schemas.microsoft.com/office/drawing/2014/main" id="{57A0EB63-C4E3-4666-B0DC-39BA903E6464}"/>
                      </a:ext>
                    </a:extLst>
                  </p:cNvPr>
                  <p:cNvSpPr>
                    <a:spLocks noChangeArrowheads="1"/>
                  </p:cNvSpPr>
                  <p:nvPr/>
                </p:nvSpPr>
                <p:spPr bwMode="auto">
                  <a:xfrm>
                    <a:off x="7081017" y="272769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83" name="Oval 28">
                    <a:extLst>
                      <a:ext uri="{FF2B5EF4-FFF2-40B4-BE49-F238E27FC236}">
                        <a16:creationId xmlns:a16="http://schemas.microsoft.com/office/drawing/2014/main" id="{57A0EB63-C4E3-4666-B0DC-39BA903E6464}"/>
                      </a:ext>
                    </a:extLst>
                  </p:cNvPr>
                  <p:cNvSpPr>
                    <a:spLocks noRot="1" noChangeAspect="1" noMove="1" noResize="1" noEditPoints="1" noAdjustHandles="1" noChangeArrowheads="1" noChangeShapeType="1" noTextEdit="1"/>
                  </p:cNvSpPr>
                  <p:nvPr/>
                </p:nvSpPr>
                <p:spPr bwMode="auto">
                  <a:xfrm>
                    <a:off x="7081017" y="2727698"/>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4" name="Oval 28">
                    <a:extLst>
                      <a:ext uri="{FF2B5EF4-FFF2-40B4-BE49-F238E27FC236}">
                        <a16:creationId xmlns:a16="http://schemas.microsoft.com/office/drawing/2014/main" id="{DE0E3276-2C0D-46DE-8773-B1EA34BCC160}"/>
                      </a:ext>
                    </a:extLst>
                  </p:cNvPr>
                  <p:cNvSpPr>
                    <a:spLocks noChangeArrowheads="1"/>
                  </p:cNvSpPr>
                  <p:nvPr/>
                </p:nvSpPr>
                <p:spPr bwMode="auto">
                  <a:xfrm>
                    <a:off x="7231669" y="270281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84" name="Oval 28">
                    <a:extLst>
                      <a:ext uri="{FF2B5EF4-FFF2-40B4-BE49-F238E27FC236}">
                        <a16:creationId xmlns:a16="http://schemas.microsoft.com/office/drawing/2014/main" id="{DE0E3276-2C0D-46DE-8773-B1EA34BCC160}"/>
                      </a:ext>
                    </a:extLst>
                  </p:cNvPr>
                  <p:cNvSpPr>
                    <a:spLocks noRot="1" noChangeAspect="1" noMove="1" noResize="1" noEditPoints="1" noAdjustHandles="1" noChangeArrowheads="1" noChangeShapeType="1" noTextEdit="1"/>
                  </p:cNvSpPr>
                  <p:nvPr/>
                </p:nvSpPr>
                <p:spPr bwMode="auto">
                  <a:xfrm>
                    <a:off x="7231669" y="2702814"/>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Oval 28">
                    <a:extLst>
                      <a:ext uri="{FF2B5EF4-FFF2-40B4-BE49-F238E27FC236}">
                        <a16:creationId xmlns:a16="http://schemas.microsoft.com/office/drawing/2014/main" id="{B4F7A2B5-6D83-4AF7-89F9-C2785D133DC2}"/>
                      </a:ext>
                    </a:extLst>
                  </p:cNvPr>
                  <p:cNvSpPr>
                    <a:spLocks noChangeArrowheads="1"/>
                  </p:cNvSpPr>
                  <p:nvPr/>
                </p:nvSpPr>
                <p:spPr bwMode="auto">
                  <a:xfrm>
                    <a:off x="7382321" y="272368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85" name="Oval 28">
                    <a:extLst>
                      <a:ext uri="{FF2B5EF4-FFF2-40B4-BE49-F238E27FC236}">
                        <a16:creationId xmlns:a16="http://schemas.microsoft.com/office/drawing/2014/main" id="{B4F7A2B5-6D83-4AF7-89F9-C2785D133DC2}"/>
                      </a:ext>
                    </a:extLst>
                  </p:cNvPr>
                  <p:cNvSpPr>
                    <a:spLocks noRot="1" noChangeAspect="1" noMove="1" noResize="1" noEditPoints="1" noAdjustHandles="1" noChangeArrowheads="1" noChangeShapeType="1" noTextEdit="1"/>
                  </p:cNvSpPr>
                  <p:nvPr/>
                </p:nvSpPr>
                <p:spPr bwMode="auto">
                  <a:xfrm>
                    <a:off x="7382321" y="2723680"/>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6" name="Oval 28">
                    <a:extLst>
                      <a:ext uri="{FF2B5EF4-FFF2-40B4-BE49-F238E27FC236}">
                        <a16:creationId xmlns:a16="http://schemas.microsoft.com/office/drawing/2014/main" id="{13E4FE3A-6789-4E36-99A1-196685F418FC}"/>
                      </a:ext>
                    </a:extLst>
                  </p:cNvPr>
                  <p:cNvSpPr>
                    <a:spLocks noChangeArrowheads="1"/>
                  </p:cNvSpPr>
                  <p:nvPr/>
                </p:nvSpPr>
                <p:spPr bwMode="auto">
                  <a:xfrm>
                    <a:off x="7522080" y="270850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86" name="Oval 28">
                    <a:extLst>
                      <a:ext uri="{FF2B5EF4-FFF2-40B4-BE49-F238E27FC236}">
                        <a16:creationId xmlns:a16="http://schemas.microsoft.com/office/drawing/2014/main" id="{13E4FE3A-6789-4E36-99A1-196685F418FC}"/>
                      </a:ext>
                    </a:extLst>
                  </p:cNvPr>
                  <p:cNvSpPr>
                    <a:spLocks noRot="1" noChangeAspect="1" noMove="1" noResize="1" noEditPoints="1" noAdjustHandles="1" noChangeArrowheads="1" noChangeShapeType="1" noTextEdit="1"/>
                  </p:cNvSpPr>
                  <p:nvPr/>
                </p:nvSpPr>
                <p:spPr bwMode="auto">
                  <a:xfrm>
                    <a:off x="7522080" y="2708504"/>
                    <a:ext cx="129137" cy="129137"/>
                  </a:xfrm>
                  <a:prstGeom prst="ellipse">
                    <a:avLst/>
                  </a:prstGeom>
                  <a:blipFill>
                    <a:blip r:embed="rId24"/>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7" name="Oval 28">
                    <a:extLst>
                      <a:ext uri="{FF2B5EF4-FFF2-40B4-BE49-F238E27FC236}">
                        <a16:creationId xmlns:a16="http://schemas.microsoft.com/office/drawing/2014/main" id="{2CB255A1-DDFF-44DC-A159-E1B7CB9A023B}"/>
                      </a:ext>
                    </a:extLst>
                  </p:cNvPr>
                  <p:cNvSpPr>
                    <a:spLocks noChangeArrowheads="1"/>
                  </p:cNvSpPr>
                  <p:nvPr/>
                </p:nvSpPr>
                <p:spPr bwMode="auto">
                  <a:xfrm>
                    <a:off x="7663382" y="270850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87" name="Oval 28">
                    <a:extLst>
                      <a:ext uri="{FF2B5EF4-FFF2-40B4-BE49-F238E27FC236}">
                        <a16:creationId xmlns:a16="http://schemas.microsoft.com/office/drawing/2014/main" id="{2CB255A1-DDFF-44DC-A159-E1B7CB9A023B}"/>
                      </a:ext>
                    </a:extLst>
                  </p:cNvPr>
                  <p:cNvSpPr>
                    <a:spLocks noRot="1" noChangeAspect="1" noMove="1" noResize="1" noEditPoints="1" noAdjustHandles="1" noChangeArrowheads="1" noChangeShapeType="1" noTextEdit="1"/>
                  </p:cNvSpPr>
                  <p:nvPr/>
                </p:nvSpPr>
                <p:spPr bwMode="auto">
                  <a:xfrm>
                    <a:off x="7663382" y="2708504"/>
                    <a:ext cx="129137" cy="129137"/>
                  </a:xfrm>
                  <a:prstGeom prst="ellipse">
                    <a:avLst/>
                  </a:prstGeom>
                  <a:blipFill>
                    <a:blip r:embed="rId27"/>
                    <a:stretch>
                      <a:fillRect l="-9091"/>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8" name="Oval 28">
                    <a:extLst>
                      <a:ext uri="{FF2B5EF4-FFF2-40B4-BE49-F238E27FC236}">
                        <a16:creationId xmlns:a16="http://schemas.microsoft.com/office/drawing/2014/main" id="{2976B744-EAD6-4539-A605-70994BE7F3BC}"/>
                      </a:ext>
                    </a:extLst>
                  </p:cNvPr>
                  <p:cNvSpPr>
                    <a:spLocks noChangeArrowheads="1"/>
                  </p:cNvSpPr>
                  <p:nvPr/>
                </p:nvSpPr>
                <p:spPr bwMode="auto">
                  <a:xfrm>
                    <a:off x="7801869" y="272097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88" name="Oval 28">
                    <a:extLst>
                      <a:ext uri="{FF2B5EF4-FFF2-40B4-BE49-F238E27FC236}">
                        <a16:creationId xmlns:a16="http://schemas.microsoft.com/office/drawing/2014/main" id="{2976B744-EAD6-4539-A605-70994BE7F3BC}"/>
                      </a:ext>
                    </a:extLst>
                  </p:cNvPr>
                  <p:cNvSpPr>
                    <a:spLocks noRot="1" noChangeAspect="1" noMove="1" noResize="1" noEditPoints="1" noAdjustHandles="1" noChangeArrowheads="1" noChangeShapeType="1" noTextEdit="1"/>
                  </p:cNvSpPr>
                  <p:nvPr/>
                </p:nvSpPr>
                <p:spPr bwMode="auto">
                  <a:xfrm>
                    <a:off x="7801869" y="2720978"/>
                    <a:ext cx="129137" cy="129137"/>
                  </a:xfrm>
                  <a:prstGeom prst="ellipse">
                    <a:avLst/>
                  </a:prstGeom>
                  <a:blipFill>
                    <a:blip r:embed="rId24"/>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9" name="Oval 28">
                    <a:extLst>
                      <a:ext uri="{FF2B5EF4-FFF2-40B4-BE49-F238E27FC236}">
                        <a16:creationId xmlns:a16="http://schemas.microsoft.com/office/drawing/2014/main" id="{DE1486B1-B09C-4802-92ED-DF3D2BDC3FD7}"/>
                      </a:ext>
                    </a:extLst>
                  </p:cNvPr>
                  <p:cNvSpPr>
                    <a:spLocks noChangeArrowheads="1"/>
                  </p:cNvSpPr>
                  <p:nvPr/>
                </p:nvSpPr>
                <p:spPr bwMode="auto">
                  <a:xfrm>
                    <a:off x="7075682" y="24960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89" name="Oval 28">
                    <a:extLst>
                      <a:ext uri="{FF2B5EF4-FFF2-40B4-BE49-F238E27FC236}">
                        <a16:creationId xmlns:a16="http://schemas.microsoft.com/office/drawing/2014/main" id="{DE1486B1-B09C-4802-92ED-DF3D2BDC3FD7}"/>
                      </a:ext>
                    </a:extLst>
                  </p:cNvPr>
                  <p:cNvSpPr>
                    <a:spLocks noRot="1" noChangeAspect="1" noMove="1" noResize="1" noEditPoints="1" noAdjustHandles="1" noChangeArrowheads="1" noChangeShapeType="1" noTextEdit="1"/>
                  </p:cNvSpPr>
                  <p:nvPr/>
                </p:nvSpPr>
                <p:spPr bwMode="auto">
                  <a:xfrm>
                    <a:off x="7075682" y="2496022"/>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0" name="Oval 28">
                    <a:extLst>
                      <a:ext uri="{FF2B5EF4-FFF2-40B4-BE49-F238E27FC236}">
                        <a16:creationId xmlns:a16="http://schemas.microsoft.com/office/drawing/2014/main" id="{FE82A604-98FE-4244-8CC1-4B634EF638B6}"/>
                      </a:ext>
                    </a:extLst>
                  </p:cNvPr>
                  <p:cNvSpPr>
                    <a:spLocks noChangeArrowheads="1"/>
                  </p:cNvSpPr>
                  <p:nvPr/>
                </p:nvSpPr>
                <p:spPr bwMode="auto">
                  <a:xfrm>
                    <a:off x="7229344" y="249222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90" name="Oval 28">
                    <a:extLst>
                      <a:ext uri="{FF2B5EF4-FFF2-40B4-BE49-F238E27FC236}">
                        <a16:creationId xmlns:a16="http://schemas.microsoft.com/office/drawing/2014/main" id="{FE82A604-98FE-4244-8CC1-4B634EF638B6}"/>
                      </a:ext>
                    </a:extLst>
                  </p:cNvPr>
                  <p:cNvSpPr>
                    <a:spLocks noRot="1" noChangeAspect="1" noMove="1" noResize="1" noEditPoints="1" noAdjustHandles="1" noChangeArrowheads="1" noChangeShapeType="1" noTextEdit="1"/>
                  </p:cNvSpPr>
                  <p:nvPr/>
                </p:nvSpPr>
                <p:spPr bwMode="auto">
                  <a:xfrm>
                    <a:off x="7229344" y="2492228"/>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1" name="Oval 28">
                    <a:extLst>
                      <a:ext uri="{FF2B5EF4-FFF2-40B4-BE49-F238E27FC236}">
                        <a16:creationId xmlns:a16="http://schemas.microsoft.com/office/drawing/2014/main" id="{AA75EBBA-879B-4217-82FF-B3350CC04204}"/>
                      </a:ext>
                    </a:extLst>
                  </p:cNvPr>
                  <p:cNvSpPr>
                    <a:spLocks noChangeArrowheads="1"/>
                  </p:cNvSpPr>
                  <p:nvPr/>
                </p:nvSpPr>
                <p:spPr bwMode="auto">
                  <a:xfrm>
                    <a:off x="7081017" y="2341425"/>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91" name="Oval 28">
                    <a:extLst>
                      <a:ext uri="{FF2B5EF4-FFF2-40B4-BE49-F238E27FC236}">
                        <a16:creationId xmlns:a16="http://schemas.microsoft.com/office/drawing/2014/main" id="{AA75EBBA-879B-4217-82FF-B3350CC04204}"/>
                      </a:ext>
                    </a:extLst>
                  </p:cNvPr>
                  <p:cNvSpPr>
                    <a:spLocks noRot="1" noChangeAspect="1" noMove="1" noResize="1" noEditPoints="1" noAdjustHandles="1" noChangeArrowheads="1" noChangeShapeType="1" noTextEdit="1"/>
                  </p:cNvSpPr>
                  <p:nvPr/>
                </p:nvSpPr>
                <p:spPr bwMode="auto">
                  <a:xfrm>
                    <a:off x="7081017" y="2341425"/>
                    <a:ext cx="129137" cy="129137"/>
                  </a:xfrm>
                  <a:prstGeom prst="ellipse">
                    <a:avLst/>
                  </a:prstGeom>
                  <a:blipFill>
                    <a:blip r:embed="rId26"/>
                    <a:stretch>
                      <a:fillRect l="-9524"/>
                    </a:stretch>
                  </a:blipFill>
                  <a:ln w="9525">
                    <a:noFill/>
                    <a:round/>
                    <a:headEnd/>
                    <a:tailEnd/>
                  </a:ln>
                  <a:effectLst/>
                </p:spPr>
                <p:txBody>
                  <a:bodyPr/>
                  <a:lstStyle/>
                  <a:p>
                    <a:r>
                      <a:rPr lang="zh-CN" altLang="en-US">
                        <a:noFill/>
                      </a:rPr>
                      <a:t> </a:t>
                    </a:r>
                  </a:p>
                </p:txBody>
              </p:sp>
            </mc:Fallback>
          </mc:AlternateContent>
        </p:grpSp>
        <p:grpSp>
          <p:nvGrpSpPr>
            <p:cNvPr id="251" name="组合 250">
              <a:extLst>
                <a:ext uri="{FF2B5EF4-FFF2-40B4-BE49-F238E27FC236}">
                  <a16:creationId xmlns:a16="http://schemas.microsoft.com/office/drawing/2014/main" id="{11C7A024-D65D-4C31-8874-3CD25870AB7D}"/>
                </a:ext>
              </a:extLst>
            </p:cNvPr>
            <p:cNvGrpSpPr/>
            <p:nvPr/>
          </p:nvGrpSpPr>
          <p:grpSpPr>
            <a:xfrm>
              <a:off x="10613367" y="2314867"/>
              <a:ext cx="1007329" cy="1210773"/>
              <a:chOff x="6998414" y="2314867"/>
              <a:chExt cx="1007329" cy="1210773"/>
            </a:xfrm>
          </p:grpSpPr>
          <p:cxnSp>
            <p:nvCxnSpPr>
              <p:cNvPr id="252" name="直接连接符 251">
                <a:extLst>
                  <a:ext uri="{FF2B5EF4-FFF2-40B4-BE49-F238E27FC236}">
                    <a16:creationId xmlns:a16="http://schemas.microsoft.com/office/drawing/2014/main" id="{1169D560-BDB8-403A-889C-06D66807C9D6}"/>
                  </a:ext>
                </a:extLst>
              </p:cNvPr>
              <p:cNvCxnSpPr>
                <a:cxnSpLocks/>
              </p:cNvCxnSpPr>
              <p:nvPr/>
            </p:nvCxnSpPr>
            <p:spPr>
              <a:xfrm>
                <a:off x="6998414" y="3161405"/>
                <a:ext cx="448475"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21E727CE-9EFF-449F-BC39-6659D8AE7C95}"/>
                  </a:ext>
                </a:extLst>
              </p:cNvPr>
              <p:cNvCxnSpPr>
                <a:cxnSpLocks/>
              </p:cNvCxnSpPr>
              <p:nvPr/>
            </p:nvCxnSpPr>
            <p:spPr>
              <a:xfrm>
                <a:off x="6998414" y="2958927"/>
                <a:ext cx="44847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5844F5A6-FDE0-4683-B128-4C80E7522B37}"/>
                  </a:ext>
                </a:extLst>
              </p:cNvPr>
              <p:cNvCxnSpPr>
                <a:cxnSpLocks/>
              </p:cNvCxnSpPr>
              <p:nvPr/>
            </p:nvCxnSpPr>
            <p:spPr>
              <a:xfrm>
                <a:off x="6998414" y="2781259"/>
                <a:ext cx="100732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669D5D48-160A-4B35-B010-7EE8CEE1FCEC}"/>
                  </a:ext>
                </a:extLst>
              </p:cNvPr>
              <p:cNvCxnSpPr>
                <a:cxnSpLocks/>
              </p:cNvCxnSpPr>
              <p:nvPr/>
            </p:nvCxnSpPr>
            <p:spPr>
              <a:xfrm>
                <a:off x="6998414" y="2561533"/>
                <a:ext cx="448475"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A80B6991-9A83-47CD-8F34-3EC9C88821EA}"/>
                  </a:ext>
                </a:extLst>
              </p:cNvPr>
              <p:cNvCxnSpPr>
                <a:cxnSpLocks/>
              </p:cNvCxnSpPr>
              <p:nvPr/>
            </p:nvCxnSpPr>
            <p:spPr>
              <a:xfrm>
                <a:off x="6998414" y="2401112"/>
                <a:ext cx="1007329"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57" name="组合 256">
                <a:extLst>
                  <a:ext uri="{FF2B5EF4-FFF2-40B4-BE49-F238E27FC236}">
                    <a16:creationId xmlns:a16="http://schemas.microsoft.com/office/drawing/2014/main" id="{D8808F0F-F717-4FE4-A123-06743FB82E38}"/>
                  </a:ext>
                </a:extLst>
              </p:cNvPr>
              <p:cNvGrpSpPr/>
              <p:nvPr/>
            </p:nvGrpSpPr>
            <p:grpSpPr>
              <a:xfrm>
                <a:off x="7000032" y="3310196"/>
                <a:ext cx="342904" cy="215444"/>
                <a:chOff x="7409434" y="3407427"/>
                <a:chExt cx="620435" cy="389815"/>
              </a:xfrm>
            </p:grpSpPr>
            <p:sp>
              <p:nvSpPr>
                <p:cNvPr id="271" name="椭圆 270">
                  <a:extLst>
                    <a:ext uri="{FF2B5EF4-FFF2-40B4-BE49-F238E27FC236}">
                      <a16:creationId xmlns:a16="http://schemas.microsoft.com/office/drawing/2014/main" id="{059F2199-C247-4C67-8395-2F55327FF535}"/>
                    </a:ext>
                  </a:extLst>
                </p:cNvPr>
                <p:cNvSpPr/>
                <p:nvPr/>
              </p:nvSpPr>
              <p:spPr>
                <a:xfrm>
                  <a:off x="7546312" y="3429000"/>
                  <a:ext cx="346669" cy="3466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700" dirty="0"/>
                </a:p>
              </p:txBody>
            </p:sp>
            <p:sp>
              <p:nvSpPr>
                <p:cNvPr id="272" name="文本框 271">
                  <a:extLst>
                    <a:ext uri="{FF2B5EF4-FFF2-40B4-BE49-F238E27FC236}">
                      <a16:creationId xmlns:a16="http://schemas.microsoft.com/office/drawing/2014/main" id="{DEC99DC7-ABD8-4F94-83AF-2FCFC4325B7B}"/>
                    </a:ext>
                  </a:extLst>
                </p:cNvPr>
                <p:cNvSpPr txBox="1"/>
                <p:nvPr/>
              </p:nvSpPr>
              <p:spPr>
                <a:xfrm>
                  <a:off x="7409434" y="3407427"/>
                  <a:ext cx="620435" cy="389815"/>
                </a:xfrm>
                <a:prstGeom prst="rect">
                  <a:avLst/>
                </a:prstGeom>
                <a:noFill/>
              </p:spPr>
              <p:txBody>
                <a:bodyPr wrap="square" rtlCol="0">
                  <a:spAutoFit/>
                </a:bodyPr>
                <a:lstStyle/>
                <a:p>
                  <a:pPr algn="ctr"/>
                  <a:r>
                    <a:rPr lang="en-US" altLang="zh-CN" sz="800" dirty="0">
                      <a:solidFill>
                        <a:schemeClr val="bg1"/>
                      </a:solidFill>
                    </a:rPr>
                    <a:t>Al</a:t>
                  </a:r>
                  <a:endParaRPr lang="zh-CN" altLang="en-US" sz="800" dirty="0">
                    <a:solidFill>
                      <a:schemeClr val="bg1"/>
                    </a:solidFill>
                  </a:endParaRPr>
                </a:p>
              </p:txBody>
            </p:sp>
          </p:grpSp>
          <mc:AlternateContent xmlns:mc="http://schemas.openxmlformats.org/markup-compatibility/2006" xmlns:a14="http://schemas.microsoft.com/office/drawing/2010/main">
            <mc:Choice Requires="a14">
              <p:sp>
                <p:nvSpPr>
                  <p:cNvPr id="258" name="Oval 28">
                    <a:extLst>
                      <a:ext uri="{FF2B5EF4-FFF2-40B4-BE49-F238E27FC236}">
                        <a16:creationId xmlns:a16="http://schemas.microsoft.com/office/drawing/2014/main" id="{9D64A145-A485-4227-B4EF-27A8C4B79DBC}"/>
                      </a:ext>
                    </a:extLst>
                  </p:cNvPr>
                  <p:cNvSpPr>
                    <a:spLocks noChangeArrowheads="1"/>
                  </p:cNvSpPr>
                  <p:nvPr/>
                </p:nvSpPr>
                <p:spPr bwMode="auto">
                  <a:xfrm>
                    <a:off x="7075683" y="306427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58" name="Oval 28">
                    <a:extLst>
                      <a:ext uri="{FF2B5EF4-FFF2-40B4-BE49-F238E27FC236}">
                        <a16:creationId xmlns:a16="http://schemas.microsoft.com/office/drawing/2014/main" id="{9D64A145-A485-4227-B4EF-27A8C4B79DBC}"/>
                      </a:ext>
                    </a:extLst>
                  </p:cNvPr>
                  <p:cNvSpPr>
                    <a:spLocks noRot="1" noChangeAspect="1" noMove="1" noResize="1" noEditPoints="1" noAdjustHandles="1" noChangeArrowheads="1" noChangeShapeType="1" noTextEdit="1"/>
                  </p:cNvSpPr>
                  <p:nvPr/>
                </p:nvSpPr>
                <p:spPr bwMode="auto">
                  <a:xfrm>
                    <a:off x="7075683" y="3064273"/>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9" name="Oval 28">
                    <a:extLst>
                      <a:ext uri="{FF2B5EF4-FFF2-40B4-BE49-F238E27FC236}">
                        <a16:creationId xmlns:a16="http://schemas.microsoft.com/office/drawing/2014/main" id="{621AA0C8-B153-45F0-9473-D43D14253517}"/>
                      </a:ext>
                    </a:extLst>
                  </p:cNvPr>
                  <p:cNvSpPr>
                    <a:spLocks noChangeArrowheads="1"/>
                  </p:cNvSpPr>
                  <p:nvPr/>
                </p:nvSpPr>
                <p:spPr bwMode="auto">
                  <a:xfrm>
                    <a:off x="7229344" y="309083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59" name="Oval 28">
                    <a:extLst>
                      <a:ext uri="{FF2B5EF4-FFF2-40B4-BE49-F238E27FC236}">
                        <a16:creationId xmlns:a16="http://schemas.microsoft.com/office/drawing/2014/main" id="{621AA0C8-B153-45F0-9473-D43D14253517}"/>
                      </a:ext>
                    </a:extLst>
                  </p:cNvPr>
                  <p:cNvSpPr>
                    <a:spLocks noRot="1" noChangeAspect="1" noMove="1" noResize="1" noEditPoints="1" noAdjustHandles="1" noChangeArrowheads="1" noChangeShapeType="1" noTextEdit="1"/>
                  </p:cNvSpPr>
                  <p:nvPr/>
                </p:nvSpPr>
                <p:spPr bwMode="auto">
                  <a:xfrm>
                    <a:off x="7229344" y="3090833"/>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0" name="Oval 28">
                    <a:extLst>
                      <a:ext uri="{FF2B5EF4-FFF2-40B4-BE49-F238E27FC236}">
                        <a16:creationId xmlns:a16="http://schemas.microsoft.com/office/drawing/2014/main" id="{B2F3CB35-01AA-4A51-9370-8001364793C4}"/>
                      </a:ext>
                    </a:extLst>
                  </p:cNvPr>
                  <p:cNvSpPr>
                    <a:spLocks noChangeArrowheads="1"/>
                  </p:cNvSpPr>
                  <p:nvPr/>
                </p:nvSpPr>
                <p:spPr bwMode="auto">
                  <a:xfrm>
                    <a:off x="7075682" y="2911759"/>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60" name="Oval 28">
                    <a:extLst>
                      <a:ext uri="{FF2B5EF4-FFF2-40B4-BE49-F238E27FC236}">
                        <a16:creationId xmlns:a16="http://schemas.microsoft.com/office/drawing/2014/main" id="{B2F3CB35-01AA-4A51-9370-8001364793C4}"/>
                      </a:ext>
                    </a:extLst>
                  </p:cNvPr>
                  <p:cNvSpPr>
                    <a:spLocks noRot="1" noChangeAspect="1" noMove="1" noResize="1" noEditPoints="1" noAdjustHandles="1" noChangeArrowheads="1" noChangeShapeType="1" noTextEdit="1"/>
                  </p:cNvSpPr>
                  <p:nvPr/>
                </p:nvSpPr>
                <p:spPr bwMode="auto">
                  <a:xfrm>
                    <a:off x="7075682" y="2911759"/>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1" name="Oval 28">
                    <a:extLst>
                      <a:ext uri="{FF2B5EF4-FFF2-40B4-BE49-F238E27FC236}">
                        <a16:creationId xmlns:a16="http://schemas.microsoft.com/office/drawing/2014/main" id="{11CF6C1F-9CFC-4204-9DA7-5B05553BE613}"/>
                      </a:ext>
                    </a:extLst>
                  </p:cNvPr>
                  <p:cNvSpPr>
                    <a:spLocks noChangeArrowheads="1"/>
                  </p:cNvSpPr>
                  <p:nvPr/>
                </p:nvSpPr>
                <p:spPr bwMode="auto">
                  <a:xfrm>
                    <a:off x="7229344" y="2903620"/>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61" name="Oval 28">
                    <a:extLst>
                      <a:ext uri="{FF2B5EF4-FFF2-40B4-BE49-F238E27FC236}">
                        <a16:creationId xmlns:a16="http://schemas.microsoft.com/office/drawing/2014/main" id="{11CF6C1F-9CFC-4204-9DA7-5B05553BE613}"/>
                      </a:ext>
                    </a:extLst>
                  </p:cNvPr>
                  <p:cNvSpPr>
                    <a:spLocks noRot="1" noChangeAspect="1" noMove="1" noResize="1" noEditPoints="1" noAdjustHandles="1" noChangeArrowheads="1" noChangeShapeType="1" noTextEdit="1"/>
                  </p:cNvSpPr>
                  <p:nvPr/>
                </p:nvSpPr>
                <p:spPr bwMode="auto">
                  <a:xfrm>
                    <a:off x="7229344" y="2903620"/>
                    <a:ext cx="129137" cy="129137"/>
                  </a:xfrm>
                  <a:prstGeom prst="ellipse">
                    <a:avLst/>
                  </a:prstGeom>
                  <a:blipFill>
                    <a:blip r:embed="rId24"/>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2" name="Oval 28">
                    <a:extLst>
                      <a:ext uri="{FF2B5EF4-FFF2-40B4-BE49-F238E27FC236}">
                        <a16:creationId xmlns:a16="http://schemas.microsoft.com/office/drawing/2014/main" id="{0E8E7796-77B9-4AB1-9795-2B4C1B541C87}"/>
                      </a:ext>
                    </a:extLst>
                  </p:cNvPr>
                  <p:cNvSpPr>
                    <a:spLocks noChangeArrowheads="1"/>
                  </p:cNvSpPr>
                  <p:nvPr/>
                </p:nvSpPr>
                <p:spPr bwMode="auto">
                  <a:xfrm>
                    <a:off x="7081017" y="2712522"/>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62" name="Oval 28">
                    <a:extLst>
                      <a:ext uri="{FF2B5EF4-FFF2-40B4-BE49-F238E27FC236}">
                        <a16:creationId xmlns:a16="http://schemas.microsoft.com/office/drawing/2014/main" id="{0E8E7796-77B9-4AB1-9795-2B4C1B541C87}"/>
                      </a:ext>
                    </a:extLst>
                  </p:cNvPr>
                  <p:cNvSpPr>
                    <a:spLocks noRot="1" noChangeAspect="1" noMove="1" noResize="1" noEditPoints="1" noAdjustHandles="1" noChangeArrowheads="1" noChangeShapeType="1" noTextEdit="1"/>
                  </p:cNvSpPr>
                  <p:nvPr/>
                </p:nvSpPr>
                <p:spPr bwMode="auto">
                  <a:xfrm>
                    <a:off x="7081017" y="2712522"/>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3" name="Oval 28">
                    <a:extLst>
                      <a:ext uri="{FF2B5EF4-FFF2-40B4-BE49-F238E27FC236}">
                        <a16:creationId xmlns:a16="http://schemas.microsoft.com/office/drawing/2014/main" id="{6C864F11-F925-429E-9C2D-E03DF2DF2B8C}"/>
                      </a:ext>
                    </a:extLst>
                  </p:cNvPr>
                  <p:cNvSpPr>
                    <a:spLocks noChangeArrowheads="1"/>
                  </p:cNvSpPr>
                  <p:nvPr/>
                </p:nvSpPr>
                <p:spPr bwMode="auto">
                  <a:xfrm>
                    <a:off x="7231669" y="270660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63" name="Oval 28">
                    <a:extLst>
                      <a:ext uri="{FF2B5EF4-FFF2-40B4-BE49-F238E27FC236}">
                        <a16:creationId xmlns:a16="http://schemas.microsoft.com/office/drawing/2014/main" id="{6C864F11-F925-429E-9C2D-E03DF2DF2B8C}"/>
                      </a:ext>
                    </a:extLst>
                  </p:cNvPr>
                  <p:cNvSpPr>
                    <a:spLocks noRot="1" noChangeAspect="1" noMove="1" noResize="1" noEditPoints="1" noAdjustHandles="1" noChangeArrowheads="1" noChangeShapeType="1" noTextEdit="1"/>
                  </p:cNvSpPr>
                  <p:nvPr/>
                </p:nvSpPr>
                <p:spPr bwMode="auto">
                  <a:xfrm>
                    <a:off x="7231669" y="2706608"/>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4" name="Oval 28">
                    <a:extLst>
                      <a:ext uri="{FF2B5EF4-FFF2-40B4-BE49-F238E27FC236}">
                        <a16:creationId xmlns:a16="http://schemas.microsoft.com/office/drawing/2014/main" id="{4D74849D-10B8-4D48-82A2-6A683C1C71AC}"/>
                      </a:ext>
                    </a:extLst>
                  </p:cNvPr>
                  <p:cNvSpPr>
                    <a:spLocks noChangeArrowheads="1"/>
                  </p:cNvSpPr>
                  <p:nvPr/>
                </p:nvSpPr>
                <p:spPr bwMode="auto">
                  <a:xfrm>
                    <a:off x="7382321" y="2691431"/>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64" name="Oval 28">
                    <a:extLst>
                      <a:ext uri="{FF2B5EF4-FFF2-40B4-BE49-F238E27FC236}">
                        <a16:creationId xmlns:a16="http://schemas.microsoft.com/office/drawing/2014/main" id="{4D74849D-10B8-4D48-82A2-6A683C1C71AC}"/>
                      </a:ext>
                    </a:extLst>
                  </p:cNvPr>
                  <p:cNvSpPr>
                    <a:spLocks noRot="1" noChangeAspect="1" noMove="1" noResize="1" noEditPoints="1" noAdjustHandles="1" noChangeArrowheads="1" noChangeShapeType="1" noTextEdit="1"/>
                  </p:cNvSpPr>
                  <p:nvPr/>
                </p:nvSpPr>
                <p:spPr bwMode="auto">
                  <a:xfrm>
                    <a:off x="7382321" y="2691431"/>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5" name="Oval 28">
                    <a:extLst>
                      <a:ext uri="{FF2B5EF4-FFF2-40B4-BE49-F238E27FC236}">
                        <a16:creationId xmlns:a16="http://schemas.microsoft.com/office/drawing/2014/main" id="{5ACF78FD-500E-453A-A07F-7A03A7E45D27}"/>
                      </a:ext>
                    </a:extLst>
                  </p:cNvPr>
                  <p:cNvSpPr>
                    <a:spLocks noChangeArrowheads="1"/>
                  </p:cNvSpPr>
                  <p:nvPr/>
                </p:nvSpPr>
                <p:spPr bwMode="auto">
                  <a:xfrm>
                    <a:off x="7522080" y="272557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65" name="Oval 28">
                    <a:extLst>
                      <a:ext uri="{FF2B5EF4-FFF2-40B4-BE49-F238E27FC236}">
                        <a16:creationId xmlns:a16="http://schemas.microsoft.com/office/drawing/2014/main" id="{5ACF78FD-500E-453A-A07F-7A03A7E45D27}"/>
                      </a:ext>
                    </a:extLst>
                  </p:cNvPr>
                  <p:cNvSpPr>
                    <a:spLocks noRot="1" noChangeAspect="1" noMove="1" noResize="1" noEditPoints="1" noAdjustHandles="1" noChangeArrowheads="1" noChangeShapeType="1" noTextEdit="1"/>
                  </p:cNvSpPr>
                  <p:nvPr/>
                </p:nvSpPr>
                <p:spPr bwMode="auto">
                  <a:xfrm>
                    <a:off x="7522080" y="2725577"/>
                    <a:ext cx="129137" cy="129137"/>
                  </a:xfrm>
                  <a:prstGeom prst="ellipse">
                    <a:avLst/>
                  </a:prstGeom>
                  <a:blipFill>
                    <a:blip r:embed="rId26"/>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6" name="Oval 28">
                    <a:extLst>
                      <a:ext uri="{FF2B5EF4-FFF2-40B4-BE49-F238E27FC236}">
                        <a16:creationId xmlns:a16="http://schemas.microsoft.com/office/drawing/2014/main" id="{E49E2DA6-0A64-4DB1-B1D8-A75AC3DBB5BF}"/>
                      </a:ext>
                    </a:extLst>
                  </p:cNvPr>
                  <p:cNvSpPr>
                    <a:spLocks noChangeArrowheads="1"/>
                  </p:cNvSpPr>
                  <p:nvPr/>
                </p:nvSpPr>
                <p:spPr bwMode="auto">
                  <a:xfrm>
                    <a:off x="7663382" y="2721783"/>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66" name="Oval 28">
                    <a:extLst>
                      <a:ext uri="{FF2B5EF4-FFF2-40B4-BE49-F238E27FC236}">
                        <a16:creationId xmlns:a16="http://schemas.microsoft.com/office/drawing/2014/main" id="{E49E2DA6-0A64-4DB1-B1D8-A75AC3DBB5BF}"/>
                      </a:ext>
                    </a:extLst>
                  </p:cNvPr>
                  <p:cNvSpPr>
                    <a:spLocks noRot="1" noChangeAspect="1" noMove="1" noResize="1" noEditPoints="1" noAdjustHandles="1" noChangeArrowheads="1" noChangeShapeType="1" noTextEdit="1"/>
                  </p:cNvSpPr>
                  <p:nvPr/>
                </p:nvSpPr>
                <p:spPr bwMode="auto">
                  <a:xfrm>
                    <a:off x="7663382" y="2721783"/>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Oval 28">
                    <a:extLst>
                      <a:ext uri="{FF2B5EF4-FFF2-40B4-BE49-F238E27FC236}">
                        <a16:creationId xmlns:a16="http://schemas.microsoft.com/office/drawing/2014/main" id="{3ED07479-6AF2-4194-AFA5-60B0649AF243}"/>
                      </a:ext>
                    </a:extLst>
                  </p:cNvPr>
                  <p:cNvSpPr>
                    <a:spLocks noChangeArrowheads="1"/>
                  </p:cNvSpPr>
                  <p:nvPr/>
                </p:nvSpPr>
                <p:spPr bwMode="auto">
                  <a:xfrm>
                    <a:off x="7801869" y="2717184"/>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67" name="Oval 28">
                    <a:extLst>
                      <a:ext uri="{FF2B5EF4-FFF2-40B4-BE49-F238E27FC236}">
                        <a16:creationId xmlns:a16="http://schemas.microsoft.com/office/drawing/2014/main" id="{3ED07479-6AF2-4194-AFA5-60B0649AF243}"/>
                      </a:ext>
                    </a:extLst>
                  </p:cNvPr>
                  <p:cNvSpPr>
                    <a:spLocks noRot="1" noChangeAspect="1" noMove="1" noResize="1" noEditPoints="1" noAdjustHandles="1" noChangeArrowheads="1" noChangeShapeType="1" noTextEdit="1"/>
                  </p:cNvSpPr>
                  <p:nvPr/>
                </p:nvSpPr>
                <p:spPr bwMode="auto">
                  <a:xfrm>
                    <a:off x="7801869" y="2717184"/>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8" name="Oval 28">
                    <a:extLst>
                      <a:ext uri="{FF2B5EF4-FFF2-40B4-BE49-F238E27FC236}">
                        <a16:creationId xmlns:a16="http://schemas.microsoft.com/office/drawing/2014/main" id="{C0902194-BA16-4EA3-9A32-2327CCEA06EA}"/>
                      </a:ext>
                    </a:extLst>
                  </p:cNvPr>
                  <p:cNvSpPr>
                    <a:spLocks noChangeArrowheads="1"/>
                  </p:cNvSpPr>
                  <p:nvPr/>
                </p:nvSpPr>
                <p:spPr bwMode="auto">
                  <a:xfrm>
                    <a:off x="7075682" y="253016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68" name="Oval 28">
                    <a:extLst>
                      <a:ext uri="{FF2B5EF4-FFF2-40B4-BE49-F238E27FC236}">
                        <a16:creationId xmlns:a16="http://schemas.microsoft.com/office/drawing/2014/main" id="{C0902194-BA16-4EA3-9A32-2327CCEA06EA}"/>
                      </a:ext>
                    </a:extLst>
                  </p:cNvPr>
                  <p:cNvSpPr>
                    <a:spLocks noRot="1" noChangeAspect="1" noMove="1" noResize="1" noEditPoints="1" noAdjustHandles="1" noChangeArrowheads="1" noChangeShapeType="1" noTextEdit="1"/>
                  </p:cNvSpPr>
                  <p:nvPr/>
                </p:nvSpPr>
                <p:spPr bwMode="auto">
                  <a:xfrm>
                    <a:off x="7075682" y="2530168"/>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Oval 28">
                    <a:extLst>
                      <a:ext uri="{FF2B5EF4-FFF2-40B4-BE49-F238E27FC236}">
                        <a16:creationId xmlns:a16="http://schemas.microsoft.com/office/drawing/2014/main" id="{7B59F8D7-E56F-4F78-9FB6-D6ADEEFEB7F0}"/>
                      </a:ext>
                    </a:extLst>
                  </p:cNvPr>
                  <p:cNvSpPr>
                    <a:spLocks noChangeArrowheads="1"/>
                  </p:cNvSpPr>
                  <p:nvPr/>
                </p:nvSpPr>
                <p:spPr bwMode="auto">
                  <a:xfrm>
                    <a:off x="7229344" y="2511198"/>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69" name="Oval 28">
                    <a:extLst>
                      <a:ext uri="{FF2B5EF4-FFF2-40B4-BE49-F238E27FC236}">
                        <a16:creationId xmlns:a16="http://schemas.microsoft.com/office/drawing/2014/main" id="{7B59F8D7-E56F-4F78-9FB6-D6ADEEFEB7F0}"/>
                      </a:ext>
                    </a:extLst>
                  </p:cNvPr>
                  <p:cNvSpPr>
                    <a:spLocks noRot="1" noChangeAspect="1" noMove="1" noResize="1" noEditPoints="1" noAdjustHandles="1" noChangeArrowheads="1" noChangeShapeType="1" noTextEdit="1"/>
                  </p:cNvSpPr>
                  <p:nvPr/>
                </p:nvSpPr>
                <p:spPr bwMode="auto">
                  <a:xfrm>
                    <a:off x="7229344" y="2511198"/>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0" name="Oval 28">
                    <a:extLst>
                      <a:ext uri="{FF2B5EF4-FFF2-40B4-BE49-F238E27FC236}">
                        <a16:creationId xmlns:a16="http://schemas.microsoft.com/office/drawing/2014/main" id="{B03B244D-2DF6-4B7F-9D26-389D94256363}"/>
                      </a:ext>
                    </a:extLst>
                  </p:cNvPr>
                  <p:cNvSpPr>
                    <a:spLocks noChangeArrowheads="1"/>
                  </p:cNvSpPr>
                  <p:nvPr/>
                </p:nvSpPr>
                <p:spPr bwMode="auto">
                  <a:xfrm>
                    <a:off x="7081017" y="2314867"/>
                    <a:ext cx="129137" cy="129137"/>
                  </a:xfrm>
                  <a:prstGeom prst="ellipse">
                    <a:avLst/>
                  </a:prstGeom>
                  <a:solidFill>
                    <a:schemeClr val="accent5"/>
                  </a:solidFill>
                  <a:ln w="9525">
                    <a:noFill/>
                    <a:round/>
                    <a:headEnd/>
                    <a:tailEnd/>
                  </a:ln>
                  <a:effectLst/>
                </p:spPr>
                <p:txBody>
                  <a:bodyPr wrap="none" anchor="ct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14:m>
                      <m:oMathPara xmlns:m="http://schemas.openxmlformats.org/officeDocument/2006/math">
                        <m:oMathParaPr>
                          <m:jc m:val="center"/>
                        </m:oMathParaPr>
                        <m:oMath xmlns:m="http://schemas.openxmlformats.org/officeDocument/2006/math">
                          <m:r>
                            <a:rPr kumimoji="1" lang="en-US" altLang="zh-CN" sz="700" b="0" i="1" dirty="0" smtClean="0">
                              <a:solidFill>
                                <a:schemeClr val="bg1"/>
                              </a:solidFill>
                              <a:latin typeface="Cambria Math" panose="02040503050406030204" pitchFamily="18" charset="0"/>
                              <a:ea typeface="宋体" panose="02010600030101010101" pitchFamily="2" charset="-122"/>
                            </a:rPr>
                            <m:t> </m:t>
                          </m:r>
                          <m:sSup>
                            <m:sSupPr>
                              <m:ctrlPr>
                                <a:rPr kumimoji="1" lang="en-US" altLang="zh-CN" sz="700" b="0" i="1" dirty="0" smtClean="0">
                                  <a:solidFill>
                                    <a:schemeClr val="bg1"/>
                                  </a:solidFill>
                                  <a:latin typeface="Cambria Math" panose="02040503050406030204" pitchFamily="18" charset="0"/>
                                  <a:ea typeface="宋体" panose="02010600030101010101" pitchFamily="2" charset="-122"/>
                                </a:rPr>
                              </m:ctrlPr>
                            </m:sSupPr>
                            <m:e>
                              <m:r>
                                <a:rPr kumimoji="1" lang="en-US" altLang="zh-CN" sz="700" i="1" dirty="0" smtClean="0">
                                  <a:solidFill>
                                    <a:schemeClr val="bg1"/>
                                  </a:solidFill>
                                  <a:latin typeface="Cambria Math" panose="02040503050406030204" pitchFamily="18" charset="0"/>
                                  <a:ea typeface="宋体" panose="02010600030101010101" pitchFamily="2" charset="-122"/>
                                </a:rPr>
                                <m:t>𝑒</m:t>
                              </m:r>
                            </m:e>
                            <m:sup>
                              <m:r>
                                <a:rPr kumimoji="1" lang="en-US" altLang="zh-CN" sz="700" b="0" i="1" dirty="0" smtClean="0">
                                  <a:solidFill>
                                    <a:schemeClr val="bg1"/>
                                  </a:solidFill>
                                  <a:latin typeface="Cambria Math" panose="02040503050406030204" pitchFamily="18" charset="0"/>
                                  <a:ea typeface="宋体" panose="02010600030101010101" pitchFamily="2" charset="-122"/>
                                </a:rPr>
                                <m:t>−</m:t>
                              </m:r>
                            </m:sup>
                          </m:sSup>
                        </m:oMath>
                      </m:oMathPara>
                    </a14:m>
                    <a:endParaRPr kumimoji="1" lang="zh-CN" altLang="zh-CN" sz="700" dirty="0">
                      <a:solidFill>
                        <a:schemeClr val="bg1"/>
                      </a:solidFill>
                      <a:latin typeface="Times New Roman" panose="02020603050405020304" pitchFamily="18" charset="0"/>
                      <a:ea typeface="宋体" panose="02010600030101010101" pitchFamily="2" charset="-122"/>
                    </a:endParaRPr>
                  </a:p>
                </p:txBody>
              </p:sp>
            </mc:Choice>
            <mc:Fallback xmlns="">
              <p:sp>
                <p:nvSpPr>
                  <p:cNvPr id="270" name="Oval 28">
                    <a:extLst>
                      <a:ext uri="{FF2B5EF4-FFF2-40B4-BE49-F238E27FC236}">
                        <a16:creationId xmlns:a16="http://schemas.microsoft.com/office/drawing/2014/main" id="{B03B244D-2DF6-4B7F-9D26-389D94256363}"/>
                      </a:ext>
                    </a:extLst>
                  </p:cNvPr>
                  <p:cNvSpPr>
                    <a:spLocks noRot="1" noChangeAspect="1" noMove="1" noResize="1" noEditPoints="1" noAdjustHandles="1" noChangeArrowheads="1" noChangeShapeType="1" noTextEdit="1"/>
                  </p:cNvSpPr>
                  <p:nvPr/>
                </p:nvSpPr>
                <p:spPr bwMode="auto">
                  <a:xfrm>
                    <a:off x="7081017" y="2314867"/>
                    <a:ext cx="129137" cy="129137"/>
                  </a:xfrm>
                  <a:prstGeom prst="ellipse">
                    <a:avLst/>
                  </a:prstGeom>
                  <a:blipFill>
                    <a:blip r:embed="rId25"/>
                    <a:stretch>
                      <a:fillRect l="-9524"/>
                    </a:stretch>
                  </a:blipFill>
                  <a:ln w="9525">
                    <a:noFill/>
                    <a:round/>
                    <a:headEnd/>
                    <a:tailEnd/>
                  </a:ln>
                  <a:effectLst/>
                </p:spPr>
                <p:txBody>
                  <a:bodyPr/>
                  <a:lstStyle/>
                  <a:p>
                    <a:r>
                      <a:rPr lang="zh-CN" altLang="en-US">
                        <a:noFill/>
                      </a:rPr>
                      <a:t> </a:t>
                    </a:r>
                  </a:p>
                </p:txBody>
              </p:sp>
            </mc:Fallback>
          </mc:AlternateContent>
        </p:grpSp>
      </p:grpSp>
    </p:spTree>
    <p:custDataLst>
      <p:tags r:id="rId1"/>
    </p:custDataLst>
    <p:extLst>
      <p:ext uri="{BB962C8B-B14F-4D97-AF65-F5344CB8AC3E}">
        <p14:creationId xmlns:p14="http://schemas.microsoft.com/office/powerpoint/2010/main" val="10682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1000"/>
                                        <p:tgtEl>
                                          <p:spTgt spid="26"/>
                                        </p:tgtEl>
                                      </p:cBhvr>
                                    </p:animEffect>
                                    <p:anim calcmode="lin" valueType="num">
                                      <p:cBhvr>
                                        <p:cTn id="27" dur="1000" fill="hold"/>
                                        <p:tgtEl>
                                          <p:spTgt spid="26"/>
                                        </p:tgtEl>
                                        <p:attrNameLst>
                                          <p:attrName>ppt_x</p:attrName>
                                        </p:attrNameLst>
                                      </p:cBhvr>
                                      <p:tavLst>
                                        <p:tav tm="0">
                                          <p:val>
                                            <p:strVal val="#ppt_x"/>
                                          </p:val>
                                        </p:tav>
                                        <p:tav tm="100000">
                                          <p:val>
                                            <p:strVal val="#ppt_x"/>
                                          </p:val>
                                        </p:tav>
                                      </p:tavLst>
                                    </p:anim>
                                    <p:anim calcmode="lin" valueType="num">
                                      <p:cBhvr>
                                        <p:cTn id="2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1000"/>
                                        <p:tgtEl>
                                          <p:spTgt spid="44"/>
                                        </p:tgtEl>
                                      </p:cBhvr>
                                    </p:animEffect>
                                    <p:anim calcmode="lin" valueType="num">
                                      <p:cBhvr>
                                        <p:cTn id="34" dur="1000" fill="hold"/>
                                        <p:tgtEl>
                                          <p:spTgt spid="44"/>
                                        </p:tgtEl>
                                        <p:attrNameLst>
                                          <p:attrName>ppt_x</p:attrName>
                                        </p:attrNameLst>
                                      </p:cBhvr>
                                      <p:tavLst>
                                        <p:tav tm="0">
                                          <p:val>
                                            <p:strVal val="#ppt_x"/>
                                          </p:val>
                                        </p:tav>
                                        <p:tav tm="100000">
                                          <p:val>
                                            <p:strVal val="#ppt_x"/>
                                          </p:val>
                                        </p:tav>
                                      </p:tavLst>
                                    </p:anim>
                                    <p:anim calcmode="lin" valueType="num">
                                      <p:cBhvr>
                                        <p:cTn id="35" dur="1000" fill="hold"/>
                                        <p:tgtEl>
                                          <p:spTgt spid="4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1000"/>
                                        <p:tgtEl>
                                          <p:spTgt spid="54"/>
                                        </p:tgtEl>
                                      </p:cBhvr>
                                    </p:animEffect>
                                    <p:anim calcmode="lin" valueType="num">
                                      <p:cBhvr>
                                        <p:cTn id="46" dur="1000" fill="hold"/>
                                        <p:tgtEl>
                                          <p:spTgt spid="54"/>
                                        </p:tgtEl>
                                        <p:attrNameLst>
                                          <p:attrName>ppt_x</p:attrName>
                                        </p:attrNameLst>
                                      </p:cBhvr>
                                      <p:tavLst>
                                        <p:tav tm="0">
                                          <p:val>
                                            <p:strVal val="#ppt_x"/>
                                          </p:val>
                                        </p:tav>
                                        <p:tav tm="100000">
                                          <p:val>
                                            <p:strVal val="#ppt_x"/>
                                          </p:val>
                                        </p:tav>
                                      </p:tavLst>
                                    </p:anim>
                                    <p:anim calcmode="lin" valueType="num">
                                      <p:cBhvr>
                                        <p:cTn id="47" dur="1000" fill="hold"/>
                                        <p:tgtEl>
                                          <p:spTgt spid="54"/>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1000"/>
                                        <p:tgtEl>
                                          <p:spTgt spid="51"/>
                                        </p:tgtEl>
                                      </p:cBhvr>
                                    </p:animEffect>
                                    <p:anim calcmode="lin" valueType="num">
                                      <p:cBhvr>
                                        <p:cTn id="51" dur="1000" fill="hold"/>
                                        <p:tgtEl>
                                          <p:spTgt spid="51"/>
                                        </p:tgtEl>
                                        <p:attrNameLst>
                                          <p:attrName>ppt_x</p:attrName>
                                        </p:attrNameLst>
                                      </p:cBhvr>
                                      <p:tavLst>
                                        <p:tav tm="0">
                                          <p:val>
                                            <p:strVal val="#ppt_x"/>
                                          </p:val>
                                        </p:tav>
                                        <p:tav tm="100000">
                                          <p:val>
                                            <p:strVal val="#ppt_x"/>
                                          </p:val>
                                        </p:tav>
                                      </p:tavLst>
                                    </p:anim>
                                    <p:anim calcmode="lin" valueType="num">
                                      <p:cBhvr>
                                        <p:cTn id="5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xit" presetSubtype="0" fill="hold" nodeType="clickEffect">
                                  <p:stCondLst>
                                    <p:cond delay="0"/>
                                  </p:stCondLst>
                                  <p:childTnLst>
                                    <p:animEffect transition="out" filter="fade">
                                      <p:cBhvr>
                                        <p:cTn id="56" dur="1000"/>
                                        <p:tgtEl>
                                          <p:spTgt spid="51"/>
                                        </p:tgtEl>
                                      </p:cBhvr>
                                    </p:animEffect>
                                    <p:anim calcmode="lin" valueType="num">
                                      <p:cBhvr>
                                        <p:cTn id="57" dur="1000"/>
                                        <p:tgtEl>
                                          <p:spTgt spid="51"/>
                                        </p:tgtEl>
                                        <p:attrNameLst>
                                          <p:attrName>ppt_x</p:attrName>
                                        </p:attrNameLst>
                                      </p:cBhvr>
                                      <p:tavLst>
                                        <p:tav tm="0">
                                          <p:val>
                                            <p:strVal val="ppt_x"/>
                                          </p:val>
                                        </p:tav>
                                        <p:tav tm="100000">
                                          <p:val>
                                            <p:strVal val="ppt_x"/>
                                          </p:val>
                                        </p:tav>
                                      </p:tavLst>
                                    </p:anim>
                                    <p:anim calcmode="lin" valueType="num">
                                      <p:cBhvr>
                                        <p:cTn id="58" dur="1000"/>
                                        <p:tgtEl>
                                          <p:spTgt spid="51"/>
                                        </p:tgtEl>
                                        <p:attrNameLst>
                                          <p:attrName>ppt_y</p:attrName>
                                        </p:attrNameLst>
                                      </p:cBhvr>
                                      <p:tavLst>
                                        <p:tav tm="0">
                                          <p:val>
                                            <p:strVal val="ppt_y"/>
                                          </p:val>
                                        </p:tav>
                                        <p:tav tm="100000">
                                          <p:val>
                                            <p:strVal val="ppt_y+.1"/>
                                          </p:val>
                                        </p:tav>
                                      </p:tavLst>
                                    </p:anim>
                                    <p:set>
                                      <p:cBhvr>
                                        <p:cTn id="59" dur="1" fill="hold">
                                          <p:stCondLst>
                                            <p:cond delay="999"/>
                                          </p:stCondLst>
                                        </p:cTn>
                                        <p:tgtEl>
                                          <p:spTgt spid="51"/>
                                        </p:tgtEl>
                                        <p:attrNameLst>
                                          <p:attrName>style.visibility</p:attrName>
                                        </p:attrNameLst>
                                      </p:cBhvr>
                                      <p:to>
                                        <p:strVal val="hidden"/>
                                      </p:to>
                                    </p:se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245"/>
                                        </p:tgtEl>
                                        <p:attrNameLst>
                                          <p:attrName>style.visibility</p:attrName>
                                        </p:attrNameLst>
                                      </p:cBhvr>
                                      <p:to>
                                        <p:strVal val="visible"/>
                                      </p:to>
                                    </p:set>
                                    <p:animEffect transition="in" filter="fade">
                                      <p:cBhvr>
                                        <p:cTn id="63" dur="500"/>
                                        <p:tgtEl>
                                          <p:spTgt spid="245"/>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xit" presetSubtype="0" fill="hold" nodeType="clickEffect">
                                  <p:stCondLst>
                                    <p:cond delay="0"/>
                                  </p:stCondLst>
                                  <p:childTnLst>
                                    <p:animEffect transition="out" filter="fade">
                                      <p:cBhvr>
                                        <p:cTn id="67" dur="1000"/>
                                        <p:tgtEl>
                                          <p:spTgt spid="54"/>
                                        </p:tgtEl>
                                      </p:cBhvr>
                                    </p:animEffect>
                                    <p:anim calcmode="lin" valueType="num">
                                      <p:cBhvr>
                                        <p:cTn id="68" dur="1000"/>
                                        <p:tgtEl>
                                          <p:spTgt spid="54"/>
                                        </p:tgtEl>
                                        <p:attrNameLst>
                                          <p:attrName>ppt_x</p:attrName>
                                        </p:attrNameLst>
                                      </p:cBhvr>
                                      <p:tavLst>
                                        <p:tav tm="0">
                                          <p:val>
                                            <p:strVal val="ppt_x"/>
                                          </p:val>
                                        </p:tav>
                                        <p:tav tm="100000">
                                          <p:val>
                                            <p:strVal val="ppt_x"/>
                                          </p:val>
                                        </p:tav>
                                      </p:tavLst>
                                    </p:anim>
                                    <p:anim calcmode="lin" valueType="num">
                                      <p:cBhvr>
                                        <p:cTn id="69" dur="1000"/>
                                        <p:tgtEl>
                                          <p:spTgt spid="54"/>
                                        </p:tgtEl>
                                        <p:attrNameLst>
                                          <p:attrName>ppt_y</p:attrName>
                                        </p:attrNameLst>
                                      </p:cBhvr>
                                      <p:tavLst>
                                        <p:tav tm="0">
                                          <p:val>
                                            <p:strVal val="ppt_y"/>
                                          </p:val>
                                        </p:tav>
                                        <p:tav tm="100000">
                                          <p:val>
                                            <p:strVal val="ppt_y+.1"/>
                                          </p:val>
                                        </p:tav>
                                      </p:tavLst>
                                    </p:anim>
                                    <p:set>
                                      <p:cBhvr>
                                        <p:cTn id="70" dur="1" fill="hold">
                                          <p:stCondLst>
                                            <p:cond delay="999"/>
                                          </p:stCondLst>
                                        </p:cTn>
                                        <p:tgtEl>
                                          <p:spTgt spid="54"/>
                                        </p:tgtEl>
                                        <p:attrNameLst>
                                          <p:attrName>style.visibility</p:attrName>
                                        </p:attrNameLst>
                                      </p:cBhvr>
                                      <p:to>
                                        <p:strVal val="hidden"/>
                                      </p:to>
                                    </p:se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246"/>
                                        </p:tgtEl>
                                        <p:attrNameLst>
                                          <p:attrName>style.visibility</p:attrName>
                                        </p:attrNameLst>
                                      </p:cBhvr>
                                      <p:to>
                                        <p:strVal val="visible"/>
                                      </p:to>
                                    </p:set>
                                    <p:animEffect transition="in" filter="fade">
                                      <p:cBhvr>
                                        <p:cTn id="74" dur="500"/>
                                        <p:tgtEl>
                                          <p:spTgt spid="24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47"/>
                                        </p:tgtEl>
                                        <p:attrNameLst>
                                          <p:attrName>style.visibility</p:attrName>
                                        </p:attrNameLst>
                                      </p:cBhvr>
                                      <p:to>
                                        <p:strVal val="visible"/>
                                      </p:to>
                                    </p:set>
                                    <p:animEffect transition="in" filter="fade">
                                      <p:cBhvr>
                                        <p:cTn id="79"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246" grpId="0"/>
      <p:bldP spid="2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5CF396E-4829-1504-EED1-CF89DE66A41A}"/>
                  </a:ext>
                </a:extLst>
              </p:cNvPr>
              <p:cNvSpPr txBox="1"/>
              <p:nvPr/>
            </p:nvSpPr>
            <p:spPr>
              <a:xfrm>
                <a:off x="507458" y="1471586"/>
                <a:ext cx="11108178" cy="227312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10.1</a:t>
                </a:r>
                <a:r>
                  <a:rPr lang="zh-CN" altLang="en-US" sz="1600" dirty="0">
                    <a:latin typeface="华文宋体" panose="02010600040101010101" pitchFamily="2" charset="-122"/>
                    <a:ea typeface="华文宋体" panose="02010600040101010101" pitchFamily="2" charset="-122"/>
                  </a:rPr>
                  <a:t>：从能带结构看，下列说法中正确的是</a:t>
                </a:r>
                <a:r>
                  <a:rPr lang="en-US" altLang="zh-CN" sz="1600" dirty="0">
                    <a:latin typeface="华文宋体" panose="02010600040101010101" pitchFamily="2" charset="-122"/>
                    <a:ea typeface="华文宋体" panose="02010600040101010101" pitchFamily="2" charset="-122"/>
                  </a:rPr>
                  <a:t>(            )</a:t>
                </a:r>
                <a:r>
                  <a:rPr lang="zh-CN" altLang="en-US" sz="1600" b="0" dirty="0">
                    <a:latin typeface="华文宋体" panose="02010600040101010101" pitchFamily="2" charset="-122"/>
                    <a:ea typeface="华文宋体" panose="02010600040101010101" pitchFamily="2" charset="-122"/>
                  </a:rPr>
                  <a:t>。</a:t>
                </a:r>
                <a:endParaRPr lang="en-US" altLang="zh-CN" sz="1600" b="0" dirty="0">
                  <a:latin typeface="华文宋体" panose="02010600040101010101" pitchFamily="2" charset="-122"/>
                  <a:ea typeface="华文宋体" panose="02010600040101010101" pitchFamily="2" charset="-122"/>
                </a:endParaRPr>
              </a:p>
              <a:p>
                <a:pPr>
                  <a:lnSpc>
                    <a:spcPct val="150000"/>
                  </a:lnSpc>
                </a:pPr>
                <a:r>
                  <a:rPr lang="en-US" altLang="zh-CN" sz="1600" dirty="0">
                    <a:latin typeface="华文宋体" panose="02010600040101010101" pitchFamily="2" charset="-122"/>
                    <a:ea typeface="华文宋体" panose="02010600040101010101" pitchFamily="2" charset="-122"/>
                  </a:rPr>
                  <a:t>A.</a:t>
                </a:r>
                <a:r>
                  <a:rPr lang="zh-CN" altLang="en-US" sz="1600" dirty="0">
                    <a:latin typeface="华文宋体" panose="02010600040101010101" pitchFamily="2" charset="-122"/>
                    <a:ea typeface="华文宋体" panose="02010600040101010101" pitchFamily="2" charset="-122"/>
                  </a:rPr>
                  <a:t>一般来说</a:t>
                </a:r>
                <a:r>
                  <a:rPr lang="en-US" altLang="zh-CN" sz="1600" dirty="0">
                    <a:latin typeface="华文宋体" panose="02010600040101010101" pitchFamily="2" charset="-122"/>
                    <a:ea typeface="华文宋体" panose="02010600040101010101" pitchFamily="2" charset="-122"/>
                  </a:rPr>
                  <a:t>,</a:t>
                </a:r>
                <a:r>
                  <a:rPr lang="zh-CN" altLang="en-US" sz="1600" dirty="0">
                    <a:latin typeface="华文宋体" panose="02010600040101010101" pitchFamily="2" charset="-122"/>
                    <a:ea typeface="华文宋体" panose="02010600040101010101" pitchFamily="2" charset="-122"/>
                  </a:rPr>
                  <a:t>绝缘体的禁带比半导体宽；    </a:t>
                </a:r>
                <a:endParaRPr lang="en-US" altLang="zh-CN" sz="1600" dirty="0">
                  <a:latin typeface="华文宋体" panose="02010600040101010101" pitchFamily="2" charset="-122"/>
                  <a:ea typeface="华文宋体" panose="02010600040101010101" pitchFamily="2" charset="-122"/>
                </a:endParaRPr>
              </a:p>
              <a:p>
                <a:pPr>
                  <a:lnSpc>
                    <a:spcPct val="150000"/>
                  </a:lnSpc>
                </a:pPr>
                <a:r>
                  <a:rPr lang="en-US" altLang="zh-CN" sz="1600" dirty="0">
                    <a:latin typeface="华文宋体" panose="02010600040101010101" pitchFamily="2" charset="-122"/>
                    <a:ea typeface="华文宋体" panose="02010600040101010101" pitchFamily="2" charset="-122"/>
                  </a:rPr>
                  <a:t>B.</a:t>
                </a:r>
                <a:r>
                  <a:rPr lang="zh-CN" altLang="en-US" sz="1600" dirty="0">
                    <a:latin typeface="华文宋体" panose="02010600040101010101" pitchFamily="2" charset="-122"/>
                    <a:ea typeface="华文宋体" panose="02010600040101010101" pitchFamily="2" charset="-122"/>
                  </a:rPr>
                  <a:t>对金属而言，有的满带与导带重叠，没有禁带。有的虽有禁带，但价带未被电子填满；</a:t>
                </a:r>
                <a:endParaRPr lang="en-US" altLang="zh-CN" sz="1600" dirty="0">
                  <a:latin typeface="华文宋体" panose="02010600040101010101" pitchFamily="2" charset="-122"/>
                  <a:ea typeface="华文宋体" panose="02010600040101010101" pitchFamily="2" charset="-122"/>
                </a:endParaRPr>
              </a:p>
              <a:p>
                <a:pPr>
                  <a:lnSpc>
                    <a:spcPct val="150000"/>
                  </a:lnSpc>
                </a:pPr>
                <a:r>
                  <a:rPr lang="en-US" altLang="zh-CN" sz="1600" dirty="0">
                    <a:latin typeface="华文宋体" panose="02010600040101010101" pitchFamily="2" charset="-122"/>
                    <a:ea typeface="华文宋体" panose="02010600040101010101" pitchFamily="2" charset="-122"/>
                  </a:rPr>
                  <a:t>C.</a:t>
                </a:r>
                <a14:m>
                  <m:oMath xmlns:m="http://schemas.openxmlformats.org/officeDocument/2006/math">
                    <m:r>
                      <m:rPr>
                        <m:sty m:val="p"/>
                      </m:rPr>
                      <a:rPr lang="en-US" altLang="zh-CN" sz="1600" i="0" dirty="0" smtClean="0">
                        <a:latin typeface="Cambria Math" panose="02040503050406030204" pitchFamily="18" charset="0"/>
                        <a:ea typeface="华文宋体" panose="02010600040101010101" pitchFamily="2" charset="-122"/>
                      </a:rPr>
                      <m:t>n</m:t>
                    </m:r>
                  </m:oMath>
                </a14:m>
                <a:r>
                  <a:rPr lang="zh-CN" altLang="en-US" sz="1600" dirty="0">
                    <a:latin typeface="华文宋体" panose="02010600040101010101" pitchFamily="2" charset="-122"/>
                    <a:ea typeface="华文宋体" panose="02010600040101010101" pitchFamily="2" charset="-122"/>
                  </a:rPr>
                  <a:t>型半导体中存在靠近导带的施主能级，其载流子是电子；</a:t>
                </a:r>
                <a:endParaRPr lang="en-US" altLang="zh-CN" sz="1600" dirty="0">
                  <a:latin typeface="华文宋体" panose="02010600040101010101" pitchFamily="2" charset="-122"/>
                  <a:ea typeface="华文宋体" panose="02010600040101010101" pitchFamily="2" charset="-122"/>
                </a:endParaRPr>
              </a:p>
              <a:p>
                <a:pPr>
                  <a:lnSpc>
                    <a:spcPct val="150000"/>
                  </a:lnSpc>
                </a:pPr>
                <a:r>
                  <a:rPr lang="en-US" altLang="zh-CN" sz="1600" dirty="0">
                    <a:latin typeface="华文宋体" panose="02010600040101010101" pitchFamily="2" charset="-122"/>
                    <a:ea typeface="华文宋体" panose="02010600040101010101" pitchFamily="2" charset="-122"/>
                  </a:rPr>
                  <a:t>D.</a:t>
                </a:r>
                <a:r>
                  <a:rPr lang="zh-CN" altLang="en-US" sz="1600" dirty="0">
                    <a:latin typeface="华文宋体" panose="02010600040101010101" pitchFamily="2" charset="-122"/>
                    <a:ea typeface="华文宋体" panose="02010600040101010101" pitchFamily="2" charset="-122"/>
                  </a:rPr>
                  <a:t>本征半导体是电子与空穴两种载流子同时参予导电，而杂质半导体</a:t>
                </a:r>
                <a:r>
                  <a:rPr lang="en-US" altLang="zh-CN" sz="1600" dirty="0">
                    <a:latin typeface="华文宋体" panose="02010600040101010101" pitchFamily="2" charset="-122"/>
                    <a:ea typeface="华文宋体" panose="02010600040101010101" pitchFamily="2" charset="-122"/>
                  </a:rPr>
                  <a:t>(</a:t>
                </a:r>
                <a14:m>
                  <m:oMath xmlns:m="http://schemas.openxmlformats.org/officeDocument/2006/math">
                    <m:r>
                      <m:rPr>
                        <m:sty m:val="p"/>
                      </m:rPr>
                      <a:rPr lang="en-US" altLang="zh-CN" sz="1600" i="0" dirty="0" smtClean="0">
                        <a:latin typeface="Cambria Math" panose="02040503050406030204" pitchFamily="18" charset="0"/>
                        <a:ea typeface="华文宋体" panose="02010600040101010101" pitchFamily="2" charset="-122"/>
                      </a:rPr>
                      <m:t>n</m:t>
                    </m:r>
                  </m:oMath>
                </a14:m>
                <a:r>
                  <a:rPr lang="zh-CN" altLang="en-US" sz="1600" dirty="0">
                    <a:latin typeface="华文宋体" panose="02010600040101010101" pitchFamily="2" charset="-122"/>
                    <a:ea typeface="华文宋体" panose="02010600040101010101" pitchFamily="2" charset="-122"/>
                  </a:rPr>
                  <a:t>型和</a:t>
                </a:r>
                <a14:m>
                  <m:oMath xmlns:m="http://schemas.openxmlformats.org/officeDocument/2006/math">
                    <m:r>
                      <m:rPr>
                        <m:sty m:val="p"/>
                      </m:rPr>
                      <a:rPr lang="en-US" altLang="zh-CN" sz="1600" i="0" dirty="0" smtClean="0">
                        <a:latin typeface="Cambria Math" panose="02040503050406030204" pitchFamily="18" charset="0"/>
                        <a:ea typeface="华文宋体" panose="02010600040101010101" pitchFamily="2" charset="-122"/>
                      </a:rPr>
                      <m:t>p</m:t>
                    </m:r>
                  </m:oMath>
                </a14:m>
                <a:r>
                  <a:rPr lang="zh-CN" altLang="en-US" sz="1600" dirty="0">
                    <a:latin typeface="华文宋体" panose="02010600040101010101" pitchFamily="2" charset="-122"/>
                    <a:ea typeface="华文宋体" panose="02010600040101010101" pitchFamily="2" charset="-122"/>
                  </a:rPr>
                  <a:t>型</a:t>
                </a:r>
                <a:r>
                  <a:rPr lang="en-US" altLang="zh-CN" sz="1600" dirty="0">
                    <a:latin typeface="华文宋体" panose="02010600040101010101" pitchFamily="2" charset="-122"/>
                    <a:ea typeface="华文宋体" panose="02010600040101010101" pitchFamily="2" charset="-122"/>
                  </a:rPr>
                  <a:t>)</a:t>
                </a:r>
                <a:r>
                  <a:rPr lang="zh-CN" altLang="en-US" sz="1600" dirty="0">
                    <a:latin typeface="华文宋体" panose="02010600040101010101" pitchFamily="2" charset="-122"/>
                    <a:ea typeface="华文宋体" panose="02010600040101010101" pitchFamily="2" charset="-122"/>
                  </a:rPr>
                  <a:t>只有一种载流子</a:t>
                </a:r>
                <a:r>
                  <a:rPr lang="en-US" altLang="zh-CN" sz="1600" dirty="0">
                    <a:latin typeface="华文宋体" panose="02010600040101010101" pitchFamily="2" charset="-122"/>
                    <a:ea typeface="华文宋体" panose="02010600040101010101" pitchFamily="2" charset="-122"/>
                  </a:rPr>
                  <a:t>(</a:t>
                </a:r>
                <a:r>
                  <a:rPr lang="zh-CN" altLang="en-US" sz="1600" dirty="0">
                    <a:latin typeface="华文宋体" panose="02010600040101010101" pitchFamily="2" charset="-122"/>
                    <a:ea typeface="华文宋体" panose="02010600040101010101" pitchFamily="2" charset="-122"/>
                  </a:rPr>
                  <a:t>电子或空穴</a:t>
                </a:r>
                <a:r>
                  <a:rPr lang="en-US" altLang="zh-CN" sz="1600" dirty="0">
                    <a:latin typeface="华文宋体" panose="02010600040101010101" pitchFamily="2" charset="-122"/>
                    <a:ea typeface="华文宋体" panose="02010600040101010101" pitchFamily="2" charset="-122"/>
                  </a:rPr>
                  <a:t>)</a:t>
                </a:r>
                <a:r>
                  <a:rPr lang="zh-CN" altLang="en-US" sz="1600" dirty="0">
                    <a:latin typeface="华文宋体" panose="02010600040101010101" pitchFamily="2" charset="-122"/>
                    <a:ea typeface="华文宋体" panose="02010600040101010101" pitchFamily="2" charset="-122"/>
                  </a:rPr>
                  <a:t>参予导电，所以本征半导体导电性能比杂质半导体好。</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21" name="文本框 20">
                <a:extLst>
                  <a:ext uri="{FF2B5EF4-FFF2-40B4-BE49-F238E27FC236}">
                    <a16:creationId xmlns:a16="http://schemas.microsoft.com/office/drawing/2014/main" id="{05CF396E-4829-1504-EED1-CF89DE66A41A}"/>
                  </a:ext>
                </a:extLst>
              </p:cNvPr>
              <p:cNvSpPr txBox="1">
                <a:spLocks noRot="1" noChangeAspect="1" noMove="1" noResize="1" noEditPoints="1" noAdjustHandles="1" noChangeArrowheads="1" noChangeShapeType="1" noTextEdit="1"/>
              </p:cNvSpPr>
              <p:nvPr/>
            </p:nvSpPr>
            <p:spPr>
              <a:xfrm>
                <a:off x="507458" y="1471586"/>
                <a:ext cx="11108178" cy="2273123"/>
              </a:xfrm>
              <a:prstGeom prst="rect">
                <a:avLst/>
              </a:prstGeom>
              <a:blipFill>
                <a:blip r:embed="rId3"/>
                <a:stretch>
                  <a:fillRect l="-274" b="-2681"/>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CADB8DE9-64A6-4F38-936C-A8A6EAC26560}"/>
              </a:ext>
            </a:extLst>
          </p:cNvPr>
          <p:cNvSpPr txBox="1"/>
          <p:nvPr/>
        </p:nvSpPr>
        <p:spPr>
          <a:xfrm>
            <a:off x="507456" y="4457980"/>
            <a:ext cx="11108178" cy="42646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10.2</a:t>
            </a:r>
            <a:r>
              <a:rPr lang="zh-CN" altLang="en-US" sz="1600" dirty="0">
                <a:latin typeface="华文宋体" panose="02010600040101010101" pitchFamily="2" charset="-122"/>
                <a:ea typeface="华文宋体" panose="02010600040101010101" pitchFamily="2" charset="-122"/>
              </a:rPr>
              <a:t>：若硅用锑（五价元素）掺杂，则成为</a:t>
            </a:r>
            <a:r>
              <a:rPr lang="en-US" altLang="zh-CN" sz="1600" dirty="0">
                <a:latin typeface="华文宋体" panose="02010600040101010101" pitchFamily="2" charset="-122"/>
                <a:ea typeface="华文宋体" panose="02010600040101010101" pitchFamily="2" charset="-122"/>
              </a:rPr>
              <a:t>____</a:t>
            </a:r>
            <a:r>
              <a:rPr lang="zh-CN" altLang="en-US" sz="1600" dirty="0">
                <a:latin typeface="华文宋体" panose="02010600040101010101" pitchFamily="2" charset="-122"/>
                <a:ea typeface="华文宋体" panose="02010600040101010101" pitchFamily="2" charset="-122"/>
              </a:rPr>
              <a:t>型半导体，请在图中定性画出施主能级或受主能级。</a:t>
            </a:r>
            <a:endParaRPr lang="en-US" altLang="zh-CN" sz="1600" b="0" dirty="0">
              <a:latin typeface="华文宋体" panose="02010600040101010101" pitchFamily="2" charset="-122"/>
              <a:ea typeface="华文宋体" panose="02010600040101010101" pitchFamily="2" charset="-122"/>
            </a:endParaRPr>
          </a:p>
        </p:txBody>
      </p:sp>
      <p:sp>
        <p:nvSpPr>
          <p:cNvPr id="23" name="文本框 22">
            <a:extLst>
              <a:ext uri="{FF2B5EF4-FFF2-40B4-BE49-F238E27FC236}">
                <a16:creationId xmlns:a16="http://schemas.microsoft.com/office/drawing/2014/main" id="{CA45CAA0-6D72-4804-B8AF-EBB57F07C4E6}"/>
              </a:ext>
            </a:extLst>
          </p:cNvPr>
          <p:cNvSpPr txBox="1"/>
          <p:nvPr/>
        </p:nvSpPr>
        <p:spPr>
          <a:xfrm>
            <a:off x="507456" y="4973416"/>
            <a:ext cx="9387519" cy="412998"/>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解：五价元素会多出一个电子，因而成为</a:t>
            </a:r>
            <a:r>
              <a:rPr lang="en-US" altLang="zh-CN" sz="1600" dirty="0">
                <a:solidFill>
                  <a:schemeClr val="tx1"/>
                </a:solidFill>
                <a:latin typeface="楷体" panose="02010609060101010101" pitchFamily="49" charset="-122"/>
                <a:ea typeface="楷体" panose="02010609060101010101" pitchFamily="49" charset="-122"/>
              </a:rPr>
              <a:t>n</a:t>
            </a:r>
            <a:r>
              <a:rPr lang="zh-CN" altLang="en-US" sz="1600" dirty="0">
                <a:solidFill>
                  <a:schemeClr val="tx1"/>
                </a:solidFill>
                <a:latin typeface="楷体" panose="02010609060101010101" pitchFamily="49" charset="-122"/>
                <a:ea typeface="楷体" panose="02010609060101010101" pitchFamily="49" charset="-122"/>
              </a:rPr>
              <a:t>型半导体。施主能级要给电子，靠近空带。</a:t>
            </a:r>
          </a:p>
        </p:txBody>
      </p:sp>
      <p:sp>
        <p:nvSpPr>
          <p:cNvPr id="17" name="文本框 16">
            <a:extLst>
              <a:ext uri="{FF2B5EF4-FFF2-40B4-BE49-F238E27FC236}">
                <a16:creationId xmlns:a16="http://schemas.microsoft.com/office/drawing/2014/main" id="{6394F396-DF03-4DF4-AB9E-28EEEB07F861}"/>
              </a:ext>
            </a:extLst>
          </p:cNvPr>
          <p:cNvSpPr txBox="1"/>
          <p:nvPr/>
        </p:nvSpPr>
        <p:spPr>
          <a:xfrm>
            <a:off x="507459" y="496110"/>
            <a:ext cx="3277888"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固体的能带理论</a:t>
            </a:r>
          </a:p>
        </p:txBody>
      </p:sp>
      <p:sp>
        <p:nvSpPr>
          <p:cNvPr id="19" name="文本框 18">
            <a:extLst>
              <a:ext uri="{FF2B5EF4-FFF2-40B4-BE49-F238E27FC236}">
                <a16:creationId xmlns:a16="http://schemas.microsoft.com/office/drawing/2014/main" id="{1E21256F-2CDB-424F-865F-3AF96485C46B}"/>
              </a:ext>
            </a:extLst>
          </p:cNvPr>
          <p:cNvSpPr txBox="1"/>
          <p:nvPr/>
        </p:nvSpPr>
        <p:spPr>
          <a:xfrm>
            <a:off x="3785347" y="775742"/>
            <a:ext cx="1720103"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能带理论的理解</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20" name="文本框 19">
            <a:extLst>
              <a:ext uri="{FF2B5EF4-FFF2-40B4-BE49-F238E27FC236}">
                <a16:creationId xmlns:a16="http://schemas.microsoft.com/office/drawing/2014/main" id="{958B1855-5978-4774-9261-74114BA44A6A}"/>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量子力学的物理应用</a:t>
            </a:r>
          </a:p>
        </p:txBody>
      </p:sp>
      <p:pic>
        <p:nvPicPr>
          <p:cNvPr id="4" name="图片 3">
            <a:extLst>
              <a:ext uri="{FF2B5EF4-FFF2-40B4-BE49-F238E27FC236}">
                <a16:creationId xmlns:a16="http://schemas.microsoft.com/office/drawing/2014/main" id="{2E77D97E-3C85-47ED-899E-1514D4510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9335" y="3798816"/>
            <a:ext cx="2055466" cy="1922919"/>
          </a:xfrm>
          <a:prstGeom prst="rect">
            <a:avLst/>
          </a:prstGeom>
        </p:spPr>
      </p:pic>
      <p:cxnSp>
        <p:nvCxnSpPr>
          <p:cNvPr id="9" name="直接连接符 8">
            <a:extLst>
              <a:ext uri="{FF2B5EF4-FFF2-40B4-BE49-F238E27FC236}">
                <a16:creationId xmlns:a16="http://schemas.microsoft.com/office/drawing/2014/main" id="{3EE881A7-ACAF-437C-873D-325B08560B3F}"/>
              </a:ext>
            </a:extLst>
          </p:cNvPr>
          <p:cNvCxnSpPr/>
          <p:nvPr/>
        </p:nvCxnSpPr>
        <p:spPr>
          <a:xfrm>
            <a:off x="10102850" y="4832350"/>
            <a:ext cx="1384300"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9E813C4-D546-4E1C-9205-E85D087AC343}"/>
                  </a:ext>
                </a:extLst>
              </p:cNvPr>
              <p:cNvSpPr txBox="1"/>
              <p:nvPr/>
            </p:nvSpPr>
            <p:spPr>
              <a:xfrm>
                <a:off x="4712872" y="1588320"/>
                <a:ext cx="5086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𝐴𝐵𝐶</m:t>
                      </m:r>
                    </m:oMath>
                  </m:oMathPara>
                </a14:m>
                <a:endParaRPr lang="zh-CN" altLang="en-US" dirty="0"/>
              </a:p>
            </p:txBody>
          </p:sp>
        </mc:Choice>
        <mc:Fallback xmlns="">
          <p:sp>
            <p:nvSpPr>
              <p:cNvPr id="25" name="文本框 24">
                <a:extLst>
                  <a:ext uri="{FF2B5EF4-FFF2-40B4-BE49-F238E27FC236}">
                    <a16:creationId xmlns:a16="http://schemas.microsoft.com/office/drawing/2014/main" id="{09E813C4-D546-4E1C-9205-E85D087AC343}"/>
                  </a:ext>
                </a:extLst>
              </p:cNvPr>
              <p:cNvSpPr txBox="1">
                <a:spLocks noRot="1" noChangeAspect="1" noMove="1" noResize="1" noEditPoints="1" noAdjustHandles="1" noChangeArrowheads="1" noChangeShapeType="1" noTextEdit="1"/>
              </p:cNvSpPr>
              <p:nvPr/>
            </p:nvSpPr>
            <p:spPr>
              <a:xfrm>
                <a:off x="4712872" y="1588320"/>
                <a:ext cx="508665" cy="276999"/>
              </a:xfrm>
              <a:prstGeom prst="rect">
                <a:avLst/>
              </a:prstGeom>
              <a:blipFill>
                <a:blip r:embed="rId5"/>
                <a:stretch>
                  <a:fillRect l="-9524" r="-8333" b="-666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44000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uiExpand="1" build="p"/>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4FEC310F-E56D-48DE-941A-84B5FC0C9DAB}"/>
              </a:ext>
            </a:extLst>
          </p:cNvPr>
          <p:cNvSpPr txBox="1"/>
          <p:nvPr/>
        </p:nvSpPr>
        <p:spPr>
          <a:xfrm>
            <a:off x="507460" y="1314720"/>
            <a:ext cx="11108176" cy="430887"/>
          </a:xfrm>
          <a:prstGeom prst="rect">
            <a:avLst/>
          </a:prstGeom>
          <a:noFill/>
        </p:spPr>
        <p:txBody>
          <a:bodyPr wrap="square" rtlCol="0">
            <a:spAutoFit/>
          </a:bodyPr>
          <a:lstStyle/>
          <a:p>
            <a:pPr>
              <a:lnSpc>
                <a:spcPct val="150000"/>
              </a:lnSpc>
            </a:pPr>
            <a:r>
              <a:rPr lang="zh-CN" altLang="en-US" sz="1600" dirty="0">
                <a:solidFill>
                  <a:srgbClr val="C00000"/>
                </a:solidFill>
                <a:latin typeface="方正小标宋简体" panose="02000000000000000000" pitchFamily="2" charset="-122"/>
                <a:ea typeface="方正小标宋简体" panose="02000000000000000000" pitchFamily="2" charset="-122"/>
              </a:rPr>
              <a:t>激光</a:t>
            </a:r>
            <a:r>
              <a:rPr lang="zh-CN" altLang="en-US" sz="1600" dirty="0">
                <a:latin typeface="方正小标宋简体" panose="02000000000000000000" pitchFamily="2" charset="-122"/>
                <a:ea typeface="方正小标宋简体" panose="02000000000000000000" pitchFamily="2" charset="-122"/>
              </a:rPr>
              <a:t> 是 </a:t>
            </a:r>
            <a:r>
              <a:rPr lang="zh-CN" altLang="en-US" sz="1600" dirty="0">
                <a:solidFill>
                  <a:srgbClr val="C00000"/>
                </a:solidFill>
                <a:latin typeface="方正小标宋简体" panose="02000000000000000000" pitchFamily="2" charset="-122"/>
                <a:ea typeface="方正小标宋简体" panose="02000000000000000000" pitchFamily="2" charset="-122"/>
              </a:rPr>
              <a:t>受激辐射光放大</a:t>
            </a:r>
            <a:r>
              <a:rPr lang="zh-CN" altLang="en-US" sz="1600" dirty="0">
                <a:latin typeface="方正小标宋简体" panose="02000000000000000000" pitchFamily="2" charset="-122"/>
                <a:ea typeface="方正小标宋简体" panose="02000000000000000000" pitchFamily="2" charset="-122"/>
              </a:rPr>
              <a:t> 的简称。显然，激光器是一种利用 </a:t>
            </a:r>
            <a:r>
              <a:rPr lang="zh-CN" altLang="en-US" sz="1600" u="sng" dirty="0">
                <a:latin typeface="方正小标宋简体" panose="02000000000000000000" pitchFamily="2" charset="-122"/>
                <a:ea typeface="方正小标宋简体" panose="02000000000000000000" pitchFamily="2" charset="-122"/>
              </a:rPr>
              <a:t>受激辐射</a:t>
            </a:r>
            <a:r>
              <a:rPr lang="zh-CN" altLang="en-US" sz="1600" dirty="0">
                <a:latin typeface="方正小标宋简体" panose="02000000000000000000" pitchFamily="2" charset="-122"/>
                <a:ea typeface="方正小标宋简体" panose="02000000000000000000" pitchFamily="2" charset="-122"/>
              </a:rPr>
              <a:t> 而制造的元件。</a:t>
            </a:r>
            <a:endParaRPr lang="en-US" altLang="zh-CN" sz="1600" dirty="0">
              <a:latin typeface="方正小标宋简体" panose="02000000000000000000" pitchFamily="2" charset="-122"/>
              <a:ea typeface="方正小标宋简体" panose="02000000000000000000" pitchFamily="2" charset="-122"/>
            </a:endParaRPr>
          </a:p>
        </p:txBody>
      </p:sp>
      <p:sp>
        <p:nvSpPr>
          <p:cNvPr id="14" name="文本框 13">
            <a:extLst>
              <a:ext uri="{FF2B5EF4-FFF2-40B4-BE49-F238E27FC236}">
                <a16:creationId xmlns:a16="http://schemas.microsoft.com/office/drawing/2014/main" id="{33260CF7-8748-4C1F-8516-7E0AB41D0848}"/>
              </a:ext>
            </a:extLst>
          </p:cNvPr>
          <p:cNvSpPr txBox="1"/>
          <p:nvPr/>
        </p:nvSpPr>
        <p:spPr>
          <a:xfrm>
            <a:off x="507459" y="496110"/>
            <a:ext cx="1334312"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激光</a:t>
            </a:r>
          </a:p>
        </p:txBody>
      </p:sp>
      <p:sp>
        <p:nvSpPr>
          <p:cNvPr id="16" name="文本框 15">
            <a:extLst>
              <a:ext uri="{FF2B5EF4-FFF2-40B4-BE49-F238E27FC236}">
                <a16:creationId xmlns:a16="http://schemas.microsoft.com/office/drawing/2014/main" id="{6F06D901-C26D-4DF7-B5E2-87547DB47907}"/>
              </a:ext>
            </a:extLst>
          </p:cNvPr>
          <p:cNvSpPr txBox="1"/>
          <p:nvPr/>
        </p:nvSpPr>
        <p:spPr>
          <a:xfrm>
            <a:off x="1841771" y="775742"/>
            <a:ext cx="2020820"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激光器及其实现条件</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10" name="文本框 9">
            <a:extLst>
              <a:ext uri="{FF2B5EF4-FFF2-40B4-BE49-F238E27FC236}">
                <a16:creationId xmlns:a16="http://schemas.microsoft.com/office/drawing/2014/main" id="{C804763F-66E2-4036-AD20-D4764C20C3A8}"/>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量子力学的物理应用</a:t>
            </a:r>
          </a:p>
        </p:txBody>
      </p:sp>
      <p:grpSp>
        <p:nvGrpSpPr>
          <p:cNvPr id="7" name="组合 6">
            <a:extLst>
              <a:ext uri="{FF2B5EF4-FFF2-40B4-BE49-F238E27FC236}">
                <a16:creationId xmlns:a16="http://schemas.microsoft.com/office/drawing/2014/main" id="{16072D56-E57D-4D23-A21F-72EAD281F9BD}"/>
              </a:ext>
            </a:extLst>
          </p:cNvPr>
          <p:cNvGrpSpPr/>
          <p:nvPr/>
        </p:nvGrpSpPr>
        <p:grpSpPr>
          <a:xfrm>
            <a:off x="576365" y="1800599"/>
            <a:ext cx="11173301" cy="583659"/>
            <a:chOff x="576365" y="1945532"/>
            <a:chExt cx="11173301" cy="583659"/>
          </a:xfrm>
        </p:grpSpPr>
        <p:grpSp>
          <p:nvGrpSpPr>
            <p:cNvPr id="4" name="组合 3">
              <a:extLst>
                <a:ext uri="{FF2B5EF4-FFF2-40B4-BE49-F238E27FC236}">
                  <a16:creationId xmlns:a16="http://schemas.microsoft.com/office/drawing/2014/main" id="{55749793-EA56-4CA3-8D7E-FF71A2192D82}"/>
                </a:ext>
              </a:extLst>
            </p:cNvPr>
            <p:cNvGrpSpPr/>
            <p:nvPr/>
          </p:nvGrpSpPr>
          <p:grpSpPr>
            <a:xfrm>
              <a:off x="576365" y="1945532"/>
              <a:ext cx="11039272" cy="583659"/>
              <a:chOff x="576365" y="1945532"/>
              <a:chExt cx="11039272" cy="583659"/>
            </a:xfrm>
          </p:grpSpPr>
          <p:sp>
            <p:nvSpPr>
              <p:cNvPr id="2" name="矩形: 圆角 1">
                <a:extLst>
                  <a:ext uri="{FF2B5EF4-FFF2-40B4-BE49-F238E27FC236}">
                    <a16:creationId xmlns:a16="http://schemas.microsoft.com/office/drawing/2014/main" id="{5DCF1CF1-414C-41DC-A920-A45D6229FF01}"/>
                  </a:ext>
                </a:extLst>
              </p:cNvPr>
              <p:cNvSpPr/>
              <p:nvPr/>
            </p:nvSpPr>
            <p:spPr>
              <a:xfrm>
                <a:off x="576365" y="1945532"/>
                <a:ext cx="11039272" cy="58365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4995FF5-6B17-4086-BC06-2E260D0DA843}"/>
                  </a:ext>
                </a:extLst>
              </p:cNvPr>
              <p:cNvSpPr txBox="1"/>
              <p:nvPr/>
            </p:nvSpPr>
            <p:spPr>
              <a:xfrm>
                <a:off x="647699" y="2062266"/>
                <a:ext cx="1139207" cy="369332"/>
              </a:xfrm>
              <a:prstGeom prst="rect">
                <a:avLst/>
              </a:prstGeom>
              <a:noFill/>
            </p:spPr>
            <p:txBody>
              <a:bodyPr vert="horz" wrap="square" rtlCol="0">
                <a:spAutoFit/>
              </a:bodyPr>
              <a:lstStyle/>
              <a:p>
                <a:pPr algn="ctr"/>
                <a:r>
                  <a:rPr lang="zh-CN" altLang="en-US" dirty="0">
                    <a:solidFill>
                      <a:srgbClr val="C00000"/>
                    </a:solidFill>
                    <a:latin typeface="汉仪文黑-85W" panose="00020600040101010101" pitchFamily="18" charset="-122"/>
                    <a:ea typeface="汉仪文黑-85W" panose="00020600040101010101" pitchFamily="18" charset="-122"/>
                  </a:rPr>
                  <a:t>受激辐射</a:t>
                </a:r>
              </a:p>
            </p:txBody>
          </p:sp>
          <p:cxnSp>
            <p:nvCxnSpPr>
              <p:cNvPr id="13" name="直接连接符 12">
                <a:extLst>
                  <a:ext uri="{FF2B5EF4-FFF2-40B4-BE49-F238E27FC236}">
                    <a16:creationId xmlns:a16="http://schemas.microsoft.com/office/drawing/2014/main" id="{7A632CB5-70AB-4B7B-8C9F-68917857F3FC}"/>
                  </a:ext>
                </a:extLst>
              </p:cNvPr>
              <p:cNvCxnSpPr>
                <a:cxnSpLocks/>
              </p:cNvCxnSpPr>
              <p:nvPr/>
            </p:nvCxnSpPr>
            <p:spPr>
              <a:xfrm flipV="1">
                <a:off x="1920937" y="2062267"/>
                <a:ext cx="0" cy="33855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21A7CDCA-EC8C-4981-900B-00CE43338638}"/>
                </a:ext>
              </a:extLst>
            </p:cNvPr>
            <p:cNvSpPr txBox="1"/>
            <p:nvPr/>
          </p:nvSpPr>
          <p:spPr>
            <a:xfrm>
              <a:off x="2041462" y="2055781"/>
              <a:ext cx="9708204"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处于 </a:t>
              </a:r>
              <a:r>
                <a:rPr lang="zh-CN" altLang="en-US" sz="1600" u="sng" dirty="0">
                  <a:latin typeface="楷体" panose="02010609060101010101" pitchFamily="49" charset="-122"/>
                  <a:ea typeface="楷体" panose="02010609060101010101" pitchFamily="49" charset="-122"/>
                </a:rPr>
                <a:t>激发态</a:t>
              </a:r>
              <a:r>
                <a:rPr lang="zh-CN" altLang="en-US" sz="1600" dirty="0">
                  <a:latin typeface="楷体" panose="02010609060101010101" pitchFamily="49" charset="-122"/>
                  <a:ea typeface="楷体" panose="02010609060101010101" pitchFamily="49" charset="-122"/>
                </a:rPr>
                <a:t> 的原子，在 外来光波的诱导 下，将 </a:t>
              </a:r>
              <a:r>
                <a:rPr lang="zh-CN" altLang="en-US" sz="1600" u="sng" dirty="0">
                  <a:latin typeface="楷体" panose="02010609060101010101" pitchFamily="49" charset="-122"/>
                  <a:ea typeface="楷体" panose="02010609060101010101" pitchFamily="49" charset="-122"/>
                </a:rPr>
                <a:t>与外界光波的特征相同的</a:t>
              </a:r>
              <a:r>
                <a:rPr lang="zh-CN" altLang="en-US" sz="1600" dirty="0">
                  <a:latin typeface="楷体" panose="02010609060101010101" pitchFamily="49" charset="-122"/>
                  <a:ea typeface="楷体" panose="02010609060101010101" pitchFamily="49" charset="-122"/>
                </a:rPr>
                <a:t>大量光子 向外辐射的过程。</a:t>
              </a:r>
            </a:p>
          </p:txBody>
        </p:sp>
      </p:grpSp>
      <p:sp>
        <p:nvSpPr>
          <p:cNvPr id="19" name="文本框 18">
            <a:extLst>
              <a:ext uri="{FF2B5EF4-FFF2-40B4-BE49-F238E27FC236}">
                <a16:creationId xmlns:a16="http://schemas.microsoft.com/office/drawing/2014/main" id="{D7DE030B-E079-4244-B31B-6ED5E1B2A279}"/>
              </a:ext>
            </a:extLst>
          </p:cNvPr>
          <p:cNvSpPr txBox="1"/>
          <p:nvPr/>
        </p:nvSpPr>
        <p:spPr>
          <a:xfrm>
            <a:off x="507459" y="2549499"/>
            <a:ext cx="11108176" cy="430887"/>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由于 受激辐射 总是与自发辐射、受激吸收一同进行，为了让受激辐射占主导地位，需要实现 </a:t>
            </a:r>
            <a:r>
              <a:rPr lang="zh-CN" altLang="en-US" sz="1600" dirty="0">
                <a:solidFill>
                  <a:srgbClr val="C00000"/>
                </a:solidFill>
                <a:latin typeface="方正小标宋简体" panose="02000000000000000000" pitchFamily="2" charset="-122"/>
                <a:ea typeface="方正小标宋简体" panose="02000000000000000000" pitchFamily="2" charset="-122"/>
              </a:rPr>
              <a:t>粒子数反转</a:t>
            </a:r>
            <a:r>
              <a:rPr lang="zh-CN" altLang="en-US" sz="1600" dirty="0">
                <a:latin typeface="方正小标宋简体" panose="02000000000000000000" pitchFamily="2" charset="-122"/>
                <a:ea typeface="方正小标宋简体" panose="02000000000000000000" pitchFamily="2" charset="-122"/>
              </a:rPr>
              <a:t>。</a:t>
            </a:r>
            <a:endParaRPr lang="en-US" altLang="zh-CN" sz="1600" dirty="0">
              <a:latin typeface="方正小标宋简体" panose="02000000000000000000" pitchFamily="2" charset="-122"/>
              <a:ea typeface="方正小标宋简体" panose="02000000000000000000" pitchFamily="2" charset="-122"/>
            </a:endParaRPr>
          </a:p>
        </p:txBody>
      </p:sp>
      <p:grpSp>
        <p:nvGrpSpPr>
          <p:cNvPr id="20" name="组合 19">
            <a:extLst>
              <a:ext uri="{FF2B5EF4-FFF2-40B4-BE49-F238E27FC236}">
                <a16:creationId xmlns:a16="http://schemas.microsoft.com/office/drawing/2014/main" id="{8883AB34-70E8-45C3-A5D6-C82703D03A01}"/>
              </a:ext>
            </a:extLst>
          </p:cNvPr>
          <p:cNvGrpSpPr/>
          <p:nvPr/>
        </p:nvGrpSpPr>
        <p:grpSpPr>
          <a:xfrm>
            <a:off x="576363" y="3036643"/>
            <a:ext cx="11173300" cy="583659"/>
            <a:chOff x="576365" y="1945532"/>
            <a:chExt cx="11173300" cy="583659"/>
          </a:xfrm>
        </p:grpSpPr>
        <p:grpSp>
          <p:nvGrpSpPr>
            <p:cNvPr id="21" name="组合 20">
              <a:extLst>
                <a:ext uri="{FF2B5EF4-FFF2-40B4-BE49-F238E27FC236}">
                  <a16:creationId xmlns:a16="http://schemas.microsoft.com/office/drawing/2014/main" id="{3C37AE32-0211-4C6D-BAAB-ACE15FFF4C0A}"/>
                </a:ext>
              </a:extLst>
            </p:cNvPr>
            <p:cNvGrpSpPr/>
            <p:nvPr/>
          </p:nvGrpSpPr>
          <p:grpSpPr>
            <a:xfrm>
              <a:off x="576365" y="1945532"/>
              <a:ext cx="11039272" cy="583659"/>
              <a:chOff x="576365" y="1945532"/>
              <a:chExt cx="11039272" cy="583659"/>
            </a:xfrm>
          </p:grpSpPr>
          <p:sp>
            <p:nvSpPr>
              <p:cNvPr id="26" name="矩形: 圆角 25">
                <a:extLst>
                  <a:ext uri="{FF2B5EF4-FFF2-40B4-BE49-F238E27FC236}">
                    <a16:creationId xmlns:a16="http://schemas.microsoft.com/office/drawing/2014/main" id="{EC0A90C9-AED5-46E4-BF28-72C409AE20B5}"/>
                  </a:ext>
                </a:extLst>
              </p:cNvPr>
              <p:cNvSpPr/>
              <p:nvPr/>
            </p:nvSpPr>
            <p:spPr>
              <a:xfrm>
                <a:off x="576365" y="1945532"/>
                <a:ext cx="11039272" cy="58365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A5BEDB88-B467-4628-851F-FA40D6C473F9}"/>
                  </a:ext>
                </a:extLst>
              </p:cNvPr>
              <p:cNvSpPr txBox="1"/>
              <p:nvPr/>
            </p:nvSpPr>
            <p:spPr>
              <a:xfrm>
                <a:off x="647698" y="2062266"/>
                <a:ext cx="1393759" cy="369332"/>
              </a:xfrm>
              <a:prstGeom prst="rect">
                <a:avLst/>
              </a:prstGeom>
              <a:noFill/>
            </p:spPr>
            <p:txBody>
              <a:bodyPr vert="horz" wrap="square" rtlCol="0">
                <a:spAutoFit/>
              </a:bodyPr>
              <a:lstStyle/>
              <a:p>
                <a:pPr algn="ctr"/>
                <a:r>
                  <a:rPr lang="zh-CN" altLang="en-US" dirty="0">
                    <a:solidFill>
                      <a:srgbClr val="C00000"/>
                    </a:solidFill>
                    <a:latin typeface="汉仪文黑-85W" panose="00020600040101010101" pitchFamily="18" charset="-122"/>
                    <a:ea typeface="汉仪文黑-85W" panose="00020600040101010101" pitchFamily="18" charset="-122"/>
                  </a:rPr>
                  <a:t>粒子数反转</a:t>
                </a:r>
              </a:p>
            </p:txBody>
          </p:sp>
          <p:cxnSp>
            <p:nvCxnSpPr>
              <p:cNvPr id="29" name="直接连接符 28">
                <a:extLst>
                  <a:ext uri="{FF2B5EF4-FFF2-40B4-BE49-F238E27FC236}">
                    <a16:creationId xmlns:a16="http://schemas.microsoft.com/office/drawing/2014/main" id="{552C865D-7054-4096-B216-107A892E2BB1}"/>
                  </a:ext>
                </a:extLst>
              </p:cNvPr>
              <p:cNvCxnSpPr>
                <a:cxnSpLocks/>
              </p:cNvCxnSpPr>
              <p:nvPr/>
            </p:nvCxnSpPr>
            <p:spPr>
              <a:xfrm flipV="1">
                <a:off x="2096035" y="2062267"/>
                <a:ext cx="0" cy="33855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684AFC8F-8DA2-42C6-B18F-BB66CF93BB2B}"/>
                </a:ext>
              </a:extLst>
            </p:cNvPr>
            <p:cNvSpPr txBox="1"/>
            <p:nvPr/>
          </p:nvSpPr>
          <p:spPr>
            <a:xfrm>
              <a:off x="2230882" y="2055781"/>
              <a:ext cx="9518783"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让高能级的粒子占多数。</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条件：①</a:t>
              </a:r>
              <a:r>
                <a:rPr lang="zh-CN" altLang="en-US" sz="1600" dirty="0">
                  <a:solidFill>
                    <a:srgbClr val="C00000"/>
                  </a:solidFill>
                  <a:latin typeface="楷体" panose="02010609060101010101" pitchFamily="49" charset="-122"/>
                  <a:ea typeface="楷体" panose="02010609060101010101" pitchFamily="49" charset="-122"/>
                </a:rPr>
                <a:t>激励能源</a:t>
              </a:r>
              <a:r>
                <a:rPr lang="zh-CN" altLang="en-US" sz="1600" dirty="0">
                  <a:latin typeface="楷体" panose="02010609060101010101" pitchFamily="49" charset="-122"/>
                  <a:ea typeface="楷体" panose="02010609060101010101" pitchFamily="49" charset="-122"/>
                </a:rPr>
                <a:t>，维持粒子在高能级；②</a:t>
              </a:r>
              <a:r>
                <a:rPr lang="zh-CN" altLang="en-US" sz="1600" dirty="0">
                  <a:solidFill>
                    <a:srgbClr val="C00000"/>
                  </a:solidFill>
                  <a:latin typeface="楷体" panose="02010609060101010101" pitchFamily="49" charset="-122"/>
                  <a:ea typeface="楷体" panose="02010609060101010101" pitchFamily="49" charset="-122"/>
                </a:rPr>
                <a:t>激活介质</a:t>
              </a:r>
              <a:r>
                <a:rPr lang="zh-CN" altLang="en-US" sz="1600" dirty="0">
                  <a:latin typeface="楷体" panose="02010609060101010101" pitchFamily="49" charset="-122"/>
                  <a:ea typeface="楷体" panose="02010609060101010101" pitchFamily="49" charset="-122"/>
                </a:rPr>
                <a:t>，保证其在能级的寿命。</a:t>
              </a:r>
            </a:p>
          </p:txBody>
        </p:sp>
      </p:grpSp>
      <p:sp>
        <p:nvSpPr>
          <p:cNvPr id="30" name="文本框 29">
            <a:extLst>
              <a:ext uri="{FF2B5EF4-FFF2-40B4-BE49-F238E27FC236}">
                <a16:creationId xmlns:a16="http://schemas.microsoft.com/office/drawing/2014/main" id="{D33A917D-B47F-4044-ADBF-CED46E38AF15}"/>
              </a:ext>
            </a:extLst>
          </p:cNvPr>
          <p:cNvSpPr txBox="1"/>
          <p:nvPr/>
        </p:nvSpPr>
        <p:spPr>
          <a:xfrm>
            <a:off x="507459" y="3645183"/>
            <a:ext cx="11108176" cy="430887"/>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仅保证受激辐射占主导地位还不足以形成激光，需要 </a:t>
            </a:r>
            <a:r>
              <a:rPr lang="zh-CN" altLang="en-US" sz="1600" dirty="0">
                <a:solidFill>
                  <a:srgbClr val="C00000"/>
                </a:solidFill>
                <a:latin typeface="方正小标宋简体" panose="02000000000000000000" pitchFamily="2" charset="-122"/>
                <a:ea typeface="方正小标宋简体" panose="02000000000000000000" pitchFamily="2" charset="-122"/>
              </a:rPr>
              <a:t>光学谐振腔</a:t>
            </a:r>
            <a:r>
              <a:rPr lang="zh-CN" altLang="en-US" sz="1600" dirty="0">
                <a:latin typeface="方正小标宋简体" panose="02000000000000000000" pitchFamily="2" charset="-122"/>
                <a:ea typeface="方正小标宋简体" panose="02000000000000000000" pitchFamily="2" charset="-122"/>
              </a:rPr>
              <a:t> 这一器件。</a:t>
            </a:r>
            <a:endParaRPr lang="en-US" altLang="zh-CN" sz="1600" dirty="0">
              <a:latin typeface="方正小标宋简体" panose="02000000000000000000" pitchFamily="2" charset="-122"/>
              <a:ea typeface="方正小标宋简体" panose="02000000000000000000" pitchFamily="2" charset="-122"/>
            </a:endParaRPr>
          </a:p>
        </p:txBody>
      </p:sp>
      <p:grpSp>
        <p:nvGrpSpPr>
          <p:cNvPr id="31" name="组合 30">
            <a:extLst>
              <a:ext uri="{FF2B5EF4-FFF2-40B4-BE49-F238E27FC236}">
                <a16:creationId xmlns:a16="http://schemas.microsoft.com/office/drawing/2014/main" id="{D7ACAC02-CB65-45B5-828D-2A1FB3144418}"/>
              </a:ext>
            </a:extLst>
          </p:cNvPr>
          <p:cNvGrpSpPr/>
          <p:nvPr/>
        </p:nvGrpSpPr>
        <p:grpSpPr>
          <a:xfrm>
            <a:off x="576363" y="4134562"/>
            <a:ext cx="11173300" cy="583659"/>
            <a:chOff x="576365" y="1945532"/>
            <a:chExt cx="11173300" cy="583659"/>
          </a:xfrm>
        </p:grpSpPr>
        <p:grpSp>
          <p:nvGrpSpPr>
            <p:cNvPr id="32" name="组合 31">
              <a:extLst>
                <a:ext uri="{FF2B5EF4-FFF2-40B4-BE49-F238E27FC236}">
                  <a16:creationId xmlns:a16="http://schemas.microsoft.com/office/drawing/2014/main" id="{93D0E1A1-1EA0-4CFE-A8C5-85D6DC65928C}"/>
                </a:ext>
              </a:extLst>
            </p:cNvPr>
            <p:cNvGrpSpPr/>
            <p:nvPr/>
          </p:nvGrpSpPr>
          <p:grpSpPr>
            <a:xfrm>
              <a:off x="576365" y="1945532"/>
              <a:ext cx="11039272" cy="583659"/>
              <a:chOff x="576365" y="1945532"/>
              <a:chExt cx="11039272" cy="583659"/>
            </a:xfrm>
          </p:grpSpPr>
          <p:sp>
            <p:nvSpPr>
              <p:cNvPr id="34" name="矩形: 圆角 33">
                <a:extLst>
                  <a:ext uri="{FF2B5EF4-FFF2-40B4-BE49-F238E27FC236}">
                    <a16:creationId xmlns:a16="http://schemas.microsoft.com/office/drawing/2014/main" id="{EBD3C947-7015-4557-BF7D-ED1950DDE420}"/>
                  </a:ext>
                </a:extLst>
              </p:cNvPr>
              <p:cNvSpPr/>
              <p:nvPr/>
            </p:nvSpPr>
            <p:spPr>
              <a:xfrm>
                <a:off x="576365" y="1945532"/>
                <a:ext cx="11039272" cy="58365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E33D6304-3D13-4CFE-B0A9-9915CFF8D811}"/>
                  </a:ext>
                </a:extLst>
              </p:cNvPr>
              <p:cNvSpPr txBox="1"/>
              <p:nvPr/>
            </p:nvSpPr>
            <p:spPr>
              <a:xfrm>
                <a:off x="647698" y="2062266"/>
                <a:ext cx="1393759" cy="369332"/>
              </a:xfrm>
              <a:prstGeom prst="rect">
                <a:avLst/>
              </a:prstGeom>
              <a:noFill/>
            </p:spPr>
            <p:txBody>
              <a:bodyPr vert="horz" wrap="square" rtlCol="0">
                <a:spAutoFit/>
              </a:bodyPr>
              <a:lstStyle/>
              <a:p>
                <a:pPr algn="ctr"/>
                <a:r>
                  <a:rPr lang="zh-CN" altLang="en-US" dirty="0">
                    <a:solidFill>
                      <a:srgbClr val="C00000"/>
                    </a:solidFill>
                    <a:latin typeface="汉仪文黑-85W" panose="00020600040101010101" pitchFamily="18" charset="-122"/>
                    <a:ea typeface="汉仪文黑-85W" panose="00020600040101010101" pitchFamily="18" charset="-122"/>
                  </a:rPr>
                  <a:t>光学谐振腔</a:t>
                </a:r>
              </a:p>
            </p:txBody>
          </p:sp>
          <p:cxnSp>
            <p:nvCxnSpPr>
              <p:cNvPr id="36" name="直接连接符 35">
                <a:extLst>
                  <a:ext uri="{FF2B5EF4-FFF2-40B4-BE49-F238E27FC236}">
                    <a16:creationId xmlns:a16="http://schemas.microsoft.com/office/drawing/2014/main" id="{CEF60CB0-0172-4C1D-8CF2-1F3C425B8E1C}"/>
                  </a:ext>
                </a:extLst>
              </p:cNvPr>
              <p:cNvCxnSpPr>
                <a:cxnSpLocks/>
              </p:cNvCxnSpPr>
              <p:nvPr/>
            </p:nvCxnSpPr>
            <p:spPr>
              <a:xfrm flipV="1">
                <a:off x="2096035" y="2062267"/>
                <a:ext cx="0" cy="33855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98118AC9-7ECF-4C50-B3FD-C062471685CB}"/>
                </a:ext>
              </a:extLst>
            </p:cNvPr>
            <p:cNvSpPr txBox="1"/>
            <p:nvPr/>
          </p:nvSpPr>
          <p:spPr>
            <a:xfrm>
              <a:off x="2230882" y="2055781"/>
              <a:ext cx="9518783"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作用：①</a:t>
              </a:r>
              <a:r>
                <a:rPr lang="zh-CN" altLang="en-US" sz="1600" dirty="0">
                  <a:solidFill>
                    <a:srgbClr val="C00000"/>
                  </a:solidFill>
                  <a:latin typeface="楷体" panose="02010609060101010101" pitchFamily="49" charset="-122"/>
                  <a:ea typeface="楷体" panose="02010609060101010101" pitchFamily="49" charset="-122"/>
                </a:rPr>
                <a:t>增强亮度</a:t>
              </a:r>
              <a:r>
                <a:rPr lang="zh-CN" altLang="en-US" sz="1600" dirty="0">
                  <a:latin typeface="楷体" panose="02010609060101010101" pitchFamily="49" charset="-122"/>
                  <a:ea typeface="楷体" panose="02010609060101010101" pitchFamily="49" charset="-122"/>
                </a:rPr>
                <a:t>，发生多次受激辐射；②</a:t>
              </a:r>
              <a:r>
                <a:rPr lang="zh-CN" altLang="en-US" sz="1600" dirty="0">
                  <a:solidFill>
                    <a:srgbClr val="C00000"/>
                  </a:solidFill>
                  <a:latin typeface="楷体" panose="02010609060101010101" pitchFamily="49" charset="-122"/>
                  <a:ea typeface="楷体" panose="02010609060101010101" pitchFamily="49" charset="-122"/>
                </a:rPr>
                <a:t>控制方向</a:t>
              </a:r>
              <a:r>
                <a:rPr lang="zh-CN" altLang="en-US" sz="1600" dirty="0">
                  <a:latin typeface="楷体" panose="02010609060101010101" pitchFamily="49" charset="-122"/>
                  <a:ea typeface="楷体" panose="02010609060101010101" pitchFamily="49" charset="-122"/>
                </a:rPr>
                <a:t>，使非共轴光线逸出；③</a:t>
              </a:r>
              <a:r>
                <a:rPr lang="zh-CN" altLang="en-US" sz="1600" dirty="0">
                  <a:solidFill>
                    <a:srgbClr val="C00000"/>
                  </a:solidFill>
                  <a:latin typeface="楷体" panose="02010609060101010101" pitchFamily="49" charset="-122"/>
                  <a:ea typeface="楷体" panose="02010609060101010101" pitchFamily="49" charset="-122"/>
                </a:rPr>
                <a:t>选择频率</a:t>
              </a:r>
              <a:r>
                <a:rPr lang="zh-CN" altLang="en-US" sz="1600" dirty="0">
                  <a:latin typeface="楷体" panose="02010609060101010101" pitchFamily="49" charset="-122"/>
                  <a:ea typeface="楷体" panose="02010609060101010101" pitchFamily="49" charset="-122"/>
                </a:rPr>
                <a:t>，保证单色性。</a:t>
              </a:r>
            </a:p>
          </p:txBody>
        </p:sp>
      </p:grpSp>
      <p:sp>
        <p:nvSpPr>
          <p:cNvPr id="37" name="文本框 36">
            <a:extLst>
              <a:ext uri="{FF2B5EF4-FFF2-40B4-BE49-F238E27FC236}">
                <a16:creationId xmlns:a16="http://schemas.microsoft.com/office/drawing/2014/main" id="{9F7EC242-9F82-4896-998A-97A1B5D2AD62}"/>
              </a:ext>
            </a:extLst>
          </p:cNvPr>
          <p:cNvSpPr txBox="1"/>
          <p:nvPr/>
        </p:nvSpPr>
        <p:spPr>
          <a:xfrm>
            <a:off x="507459" y="4778647"/>
            <a:ext cx="11108176" cy="430887"/>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综上所述，</a:t>
            </a:r>
            <a:r>
              <a:rPr lang="zh-CN" altLang="en-US" sz="1600" u="sng" dirty="0">
                <a:solidFill>
                  <a:srgbClr val="C00000"/>
                </a:solidFill>
                <a:latin typeface="方正小标宋简体" panose="02000000000000000000" pitchFamily="2" charset="-122"/>
                <a:ea typeface="方正小标宋简体" panose="02000000000000000000" pitchFamily="2" charset="-122"/>
              </a:rPr>
              <a:t>产生激光</a:t>
            </a:r>
            <a:r>
              <a:rPr lang="zh-CN" altLang="en-US" sz="1600" dirty="0">
                <a:latin typeface="方正小标宋简体" panose="02000000000000000000" pitchFamily="2" charset="-122"/>
                <a:ea typeface="方正小标宋简体" panose="02000000000000000000" pitchFamily="2" charset="-122"/>
              </a:rPr>
              <a:t>的必要</a:t>
            </a:r>
            <a:r>
              <a:rPr lang="zh-CN" altLang="en-US" sz="1600" u="sng" dirty="0">
                <a:latin typeface="方正小标宋简体" panose="02000000000000000000" pitchFamily="2" charset="-122"/>
                <a:ea typeface="方正小标宋简体" panose="02000000000000000000" pitchFamily="2" charset="-122"/>
              </a:rPr>
              <a:t>条件</a:t>
            </a:r>
            <a:r>
              <a:rPr lang="zh-CN" altLang="en-US" sz="1600" dirty="0">
                <a:latin typeface="方正小标宋简体" panose="02000000000000000000" pitchFamily="2" charset="-122"/>
                <a:ea typeface="方正小标宋简体" panose="02000000000000000000" pitchFamily="2" charset="-122"/>
              </a:rPr>
              <a:t>为：①激励能源；②激活介质；③光学谐振腔。</a:t>
            </a:r>
            <a:endParaRPr lang="en-US" altLang="zh-CN" sz="1600" dirty="0">
              <a:latin typeface="方正小标宋简体" panose="02000000000000000000" pitchFamily="2" charset="-122"/>
              <a:ea typeface="方正小标宋简体" panose="02000000000000000000" pitchFamily="2" charset="-122"/>
            </a:endParaRPr>
          </a:p>
        </p:txBody>
      </p:sp>
      <p:sp>
        <p:nvSpPr>
          <p:cNvPr id="38" name="文本框 37">
            <a:extLst>
              <a:ext uri="{FF2B5EF4-FFF2-40B4-BE49-F238E27FC236}">
                <a16:creationId xmlns:a16="http://schemas.microsoft.com/office/drawing/2014/main" id="{B6EBC47B-34AE-4244-BCBB-3ED6A601CB29}"/>
              </a:ext>
            </a:extLst>
          </p:cNvPr>
          <p:cNvSpPr txBox="1"/>
          <p:nvPr/>
        </p:nvSpPr>
        <p:spPr>
          <a:xfrm>
            <a:off x="507459" y="5405522"/>
            <a:ext cx="11108176" cy="430887"/>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激光 具有的特性为：高定向性、高单色性、高相干性、高亮度。</a:t>
            </a:r>
            <a:endParaRPr lang="en-US" altLang="zh-CN" sz="1600" dirty="0">
              <a:latin typeface="方正小标宋简体" panose="02000000000000000000" pitchFamily="2" charset="-122"/>
              <a:ea typeface="方正小标宋简体" panose="02000000000000000000" pitchFamily="2" charset="-122"/>
            </a:endParaRPr>
          </a:p>
        </p:txBody>
      </p:sp>
    </p:spTree>
    <p:custDataLst>
      <p:tags r:id="rId1"/>
    </p:custDataLst>
    <p:extLst>
      <p:ext uri="{BB962C8B-B14F-4D97-AF65-F5344CB8AC3E}">
        <p14:creationId xmlns:p14="http://schemas.microsoft.com/office/powerpoint/2010/main" val="396521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Effect transition="in" filter="fade">
                                      <p:cBhvr>
                                        <p:cTn id="28" dur="500"/>
                                        <p:tgtEl>
                                          <p:spTgt spid="30">
                                            <p:txEl>
                                              <p:pRg st="0" end="0"/>
                                            </p:txEl>
                                          </p:spTgt>
                                        </p:tgtEl>
                                      </p:cBhvr>
                                    </p:animEffect>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xEl>
                                              <p:pRg st="0" end="0"/>
                                            </p:txEl>
                                          </p:spTgt>
                                        </p:tgtEl>
                                        <p:attrNameLst>
                                          <p:attrName>style.visibility</p:attrName>
                                        </p:attrNameLst>
                                      </p:cBhvr>
                                      <p:to>
                                        <p:strVal val="visible"/>
                                      </p:to>
                                    </p:set>
                                    <p:animEffect transition="in" filter="fade">
                                      <p:cBhvr>
                                        <p:cTn id="39" dur="500"/>
                                        <p:tgtEl>
                                          <p:spTgt spid="37">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8">
                                            <p:txEl>
                                              <p:pRg st="0" end="0"/>
                                            </p:txEl>
                                          </p:spTgt>
                                        </p:tgtEl>
                                        <p:attrNameLst>
                                          <p:attrName>style.visibility</p:attrName>
                                        </p:attrNameLst>
                                      </p:cBhvr>
                                      <p:to>
                                        <p:strVal val="visible"/>
                                      </p:to>
                                    </p:set>
                                    <p:animEffect transition="in" filter="fade">
                                      <p:cBhvr>
                                        <p:cTn id="44"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19" grpId="0" uiExpand="1" build="p"/>
      <p:bldP spid="30" grpId="0" uiExpand="1" build="p"/>
      <p:bldP spid="37" grpId="0" uiExpand="1" build="p"/>
      <p:bldP spid="3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05CF396E-4829-1504-EED1-CF89DE66A41A}"/>
              </a:ext>
            </a:extLst>
          </p:cNvPr>
          <p:cNvSpPr txBox="1"/>
          <p:nvPr/>
        </p:nvSpPr>
        <p:spPr>
          <a:xfrm>
            <a:off x="507458" y="1471586"/>
            <a:ext cx="11108178" cy="42646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11.1</a:t>
            </a:r>
            <a:r>
              <a:rPr lang="zh-CN" altLang="en-US" sz="1600" dirty="0">
                <a:latin typeface="华文宋体" panose="02010600040101010101" pitchFamily="2" charset="-122"/>
                <a:ea typeface="华文宋体" panose="02010600040101010101" pitchFamily="2" charset="-122"/>
              </a:rPr>
              <a:t>：在激光器中利用光学谐振腔</a:t>
            </a:r>
            <a:r>
              <a:rPr lang="en-US" altLang="zh-CN" sz="1600" dirty="0">
                <a:latin typeface="华文宋体" panose="02010600040101010101" pitchFamily="2" charset="-122"/>
                <a:ea typeface="华文宋体" panose="02010600040101010101" pitchFamily="2" charset="-122"/>
              </a:rPr>
              <a:t>_____</a:t>
            </a:r>
            <a:r>
              <a:rPr lang="zh-CN" altLang="en-US" sz="1600" dirty="0">
                <a:latin typeface="华文宋体" panose="02010600040101010101" pitchFamily="2" charset="-122"/>
                <a:ea typeface="华文宋体" panose="02010600040101010101" pitchFamily="2" charset="-122"/>
              </a:rPr>
              <a:t>提高激光束的方向性，</a:t>
            </a:r>
            <a:r>
              <a:rPr lang="en-US" altLang="zh-CN" sz="1600" dirty="0">
                <a:latin typeface="华文宋体" panose="02010600040101010101" pitchFamily="2" charset="-122"/>
                <a:ea typeface="华文宋体" panose="02010600040101010101" pitchFamily="2" charset="-122"/>
              </a:rPr>
              <a:t>______</a:t>
            </a:r>
            <a:r>
              <a:rPr lang="zh-CN" altLang="en-US" sz="1600" dirty="0">
                <a:latin typeface="华文宋体" panose="02010600040101010101" pitchFamily="2" charset="-122"/>
                <a:ea typeface="华文宋体" panose="02010600040101010101" pitchFamily="2" charset="-122"/>
              </a:rPr>
              <a:t>提高激光束的单色性。（填“可以”“不可以”）</a:t>
            </a:r>
            <a:endParaRPr lang="en-US" altLang="zh-CN" sz="1600" b="0" dirty="0">
              <a:latin typeface="华文宋体" panose="02010600040101010101" pitchFamily="2" charset="-122"/>
              <a:ea typeface="华文宋体" panose="02010600040101010101" pitchFamily="2" charset="-122"/>
            </a:endParaRPr>
          </a:p>
        </p:txBody>
      </p:sp>
      <p:sp>
        <p:nvSpPr>
          <p:cNvPr id="132" name="文本框 131">
            <a:extLst>
              <a:ext uri="{FF2B5EF4-FFF2-40B4-BE49-F238E27FC236}">
                <a16:creationId xmlns:a16="http://schemas.microsoft.com/office/drawing/2014/main" id="{3D83F36A-34D6-A859-8F3A-DA5235B470C6}"/>
              </a:ext>
            </a:extLst>
          </p:cNvPr>
          <p:cNvSpPr txBox="1"/>
          <p:nvPr/>
        </p:nvSpPr>
        <p:spPr>
          <a:xfrm>
            <a:off x="507455" y="2022186"/>
            <a:ext cx="11108176" cy="403957"/>
          </a:xfrm>
          <a:prstGeom prst="rect">
            <a:avLst/>
          </a:prstGeom>
          <a:noFill/>
        </p:spPr>
        <p:txBody>
          <a:bodyPr wrap="square" rtlCol="0">
            <a:spAutoFit/>
          </a:bodyPr>
          <a:lstStyle/>
          <a:p>
            <a:pPr>
              <a:lnSpc>
                <a:spcPct val="150000"/>
              </a:lnSpc>
            </a:pPr>
            <a:r>
              <a:rPr lang="zh-CN" altLang="en-US" sz="1600" dirty="0">
                <a:latin typeface="楷体" panose="02010609060101010101" pitchFamily="49" charset="-122"/>
                <a:ea typeface="楷体" panose="02010609060101010101" pitchFamily="49" charset="-122"/>
              </a:rPr>
              <a:t>解：谐振腔的作用是增强亮度，控制方向，选择频率。因此都填“可以”。</a:t>
            </a:r>
            <a:endParaRPr lang="en-US" altLang="zh-CN" sz="1600"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BABEC24C-1D3A-438F-9C2F-D852C06D5784}"/>
              </a:ext>
            </a:extLst>
          </p:cNvPr>
          <p:cNvSpPr txBox="1"/>
          <p:nvPr/>
        </p:nvSpPr>
        <p:spPr>
          <a:xfrm>
            <a:off x="507456" y="2900905"/>
            <a:ext cx="11108178" cy="42646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11.2</a:t>
            </a:r>
            <a:r>
              <a:rPr lang="zh-CN" altLang="en-US" sz="1600" dirty="0">
                <a:latin typeface="华文宋体" panose="02010600040101010101" pitchFamily="2" charset="-122"/>
                <a:ea typeface="华文宋体" panose="02010600040101010101" pitchFamily="2" charset="-122"/>
              </a:rPr>
              <a:t>：下列哪些是产生激光的条件？</a:t>
            </a:r>
            <a:r>
              <a:rPr lang="en-US" altLang="zh-CN" sz="1600" dirty="0">
                <a:latin typeface="华文宋体" panose="02010600040101010101" pitchFamily="2" charset="-122"/>
                <a:ea typeface="华文宋体" panose="02010600040101010101" pitchFamily="2" charset="-122"/>
              </a:rPr>
              <a:t>(1)</a:t>
            </a:r>
            <a:r>
              <a:rPr lang="zh-CN" altLang="en-US" sz="1600" dirty="0">
                <a:latin typeface="华文宋体" panose="02010600040101010101" pitchFamily="2" charset="-122"/>
                <a:ea typeface="华文宋体" panose="02010600040101010101" pitchFamily="2" charset="-122"/>
              </a:rPr>
              <a:t>自发辐射；</a:t>
            </a:r>
            <a:r>
              <a:rPr lang="en-US" altLang="zh-CN" sz="1600" dirty="0">
                <a:latin typeface="华文宋体" panose="02010600040101010101" pitchFamily="2" charset="-122"/>
                <a:ea typeface="华文宋体" panose="02010600040101010101" pitchFamily="2" charset="-122"/>
              </a:rPr>
              <a:t>(2)</a:t>
            </a:r>
            <a:r>
              <a:rPr lang="zh-CN" altLang="en-US" sz="1600" dirty="0">
                <a:latin typeface="华文宋体" panose="02010600040101010101" pitchFamily="2" charset="-122"/>
                <a:ea typeface="华文宋体" panose="02010600040101010101" pitchFamily="2" charset="-122"/>
              </a:rPr>
              <a:t>受激辐射；</a:t>
            </a:r>
            <a:r>
              <a:rPr lang="en-US" altLang="zh-CN" sz="1600" dirty="0">
                <a:latin typeface="华文宋体" panose="02010600040101010101" pitchFamily="2" charset="-122"/>
                <a:ea typeface="华文宋体" panose="02010600040101010101" pitchFamily="2" charset="-122"/>
              </a:rPr>
              <a:t>(3)</a:t>
            </a:r>
            <a:r>
              <a:rPr lang="zh-CN" altLang="en-US" sz="1600" dirty="0">
                <a:latin typeface="华文宋体" panose="02010600040101010101" pitchFamily="2" charset="-122"/>
                <a:ea typeface="华文宋体" panose="02010600040101010101" pitchFamily="2" charset="-122"/>
              </a:rPr>
              <a:t>粒子数反转；</a:t>
            </a:r>
            <a:r>
              <a:rPr lang="en-US" altLang="zh-CN" sz="1600" dirty="0">
                <a:latin typeface="华文宋体" panose="02010600040101010101" pitchFamily="2" charset="-122"/>
                <a:ea typeface="华文宋体" panose="02010600040101010101" pitchFamily="2" charset="-122"/>
              </a:rPr>
              <a:t>(4)</a:t>
            </a:r>
            <a:r>
              <a:rPr lang="zh-CN" altLang="en-US" sz="1600" dirty="0">
                <a:latin typeface="华文宋体" panose="02010600040101010101" pitchFamily="2" charset="-122"/>
                <a:ea typeface="华文宋体" panose="02010600040101010101" pitchFamily="2" charset="-122"/>
              </a:rPr>
              <a:t>亚稳态能级；</a:t>
            </a:r>
            <a:r>
              <a:rPr lang="en-US" altLang="zh-CN" sz="1600" dirty="0">
                <a:latin typeface="华文宋体" panose="02010600040101010101" pitchFamily="2" charset="-122"/>
                <a:ea typeface="华文宋体" panose="02010600040101010101" pitchFamily="2" charset="-122"/>
              </a:rPr>
              <a:t>(5)</a:t>
            </a:r>
            <a:r>
              <a:rPr lang="zh-CN" altLang="en-US" sz="1600" dirty="0">
                <a:latin typeface="华文宋体" panose="02010600040101010101" pitchFamily="2" charset="-122"/>
                <a:ea typeface="华文宋体" panose="02010600040101010101" pitchFamily="2" charset="-122"/>
              </a:rPr>
              <a:t>谐振腔。</a:t>
            </a:r>
            <a:endParaRPr lang="en-US" altLang="zh-CN" sz="1600" b="0" dirty="0">
              <a:latin typeface="华文宋体" panose="02010600040101010101" pitchFamily="2" charset="-122"/>
              <a:ea typeface="华文宋体" panose="02010600040101010101" pitchFamily="2" charset="-122"/>
            </a:endParaRPr>
          </a:p>
        </p:txBody>
      </p:sp>
      <p:sp>
        <p:nvSpPr>
          <p:cNvPr id="11" name="文本框 10">
            <a:extLst>
              <a:ext uri="{FF2B5EF4-FFF2-40B4-BE49-F238E27FC236}">
                <a16:creationId xmlns:a16="http://schemas.microsoft.com/office/drawing/2014/main" id="{6C085146-F406-4DA9-8DCC-477F21AA9301}"/>
              </a:ext>
            </a:extLst>
          </p:cNvPr>
          <p:cNvSpPr txBox="1"/>
          <p:nvPr/>
        </p:nvSpPr>
        <p:spPr>
          <a:xfrm>
            <a:off x="507455" y="3517118"/>
            <a:ext cx="11108177" cy="773289"/>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a:t>
            </a:r>
            <a:r>
              <a:rPr lang="zh-CN" altLang="en-US" sz="1600" dirty="0">
                <a:latin typeface="楷体" panose="02010609060101010101" pitchFamily="49" charset="-122"/>
                <a:ea typeface="楷体" panose="02010609060101010101" pitchFamily="49" charset="-122"/>
              </a:rPr>
              <a:t>：产生激光的必要条件为：激励能源，激活介质，光学谐振腔。</a:t>
            </a:r>
            <a:endParaRPr lang="en-US" altLang="zh-CN" sz="1600" dirty="0">
              <a:latin typeface="楷体" panose="02010609060101010101" pitchFamily="49" charset="-122"/>
              <a:ea typeface="楷体" panose="02010609060101010101" pitchFamily="49" charset="-122"/>
            </a:endParaRPr>
          </a:p>
          <a:p>
            <a:pPr>
              <a:lnSpc>
                <a:spcPct val="150000"/>
              </a:lnSpc>
            </a:pPr>
            <a:r>
              <a:rPr lang="zh-CN" altLang="en-US" sz="1600" dirty="0">
                <a:latin typeface="楷体" panose="02010609060101010101" pitchFamily="49" charset="-122"/>
                <a:ea typeface="楷体" panose="02010609060101010101" pitchFamily="49" charset="-122"/>
              </a:rPr>
              <a:t>激励能源需要</a:t>
            </a:r>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和</a:t>
            </a:r>
            <a:r>
              <a:rPr lang="en-US" altLang="zh-CN" sz="1600" dirty="0">
                <a:latin typeface="楷体" panose="02010609060101010101" pitchFamily="49" charset="-122"/>
                <a:ea typeface="楷体" panose="02010609060101010101" pitchFamily="49" charset="-122"/>
              </a:rPr>
              <a:t>(3)</a:t>
            </a:r>
            <a:r>
              <a:rPr lang="zh-CN" altLang="en-US" sz="1600" dirty="0">
                <a:latin typeface="楷体" panose="02010609060101010101" pitchFamily="49" charset="-122"/>
                <a:ea typeface="楷体" panose="02010609060101010101" pitchFamily="49" charset="-122"/>
              </a:rPr>
              <a:t>保证，激活介质需要</a:t>
            </a:r>
            <a:r>
              <a:rPr lang="en-US" altLang="zh-CN" sz="1600" dirty="0">
                <a:latin typeface="楷体" panose="02010609060101010101" pitchFamily="49" charset="-122"/>
                <a:ea typeface="楷体" panose="02010609060101010101" pitchFamily="49" charset="-122"/>
              </a:rPr>
              <a:t>(4)</a:t>
            </a:r>
            <a:r>
              <a:rPr lang="zh-CN" altLang="en-US" sz="1600" dirty="0">
                <a:latin typeface="楷体" panose="02010609060101010101" pitchFamily="49" charset="-122"/>
                <a:ea typeface="楷体" panose="02010609060101010101" pitchFamily="49" charset="-122"/>
              </a:rPr>
              <a:t>保证；故填</a:t>
            </a:r>
            <a:r>
              <a:rPr lang="en-US" altLang="zh-CN" sz="1600" dirty="0">
                <a:latin typeface="楷体" panose="02010609060101010101" pitchFamily="49" charset="-122"/>
                <a:ea typeface="楷体" panose="02010609060101010101" pitchFamily="49" charset="-122"/>
              </a:rPr>
              <a:t>(2)(3)(4)(5)</a:t>
            </a:r>
            <a:r>
              <a:rPr lang="zh-CN" altLang="en-US" sz="1600" dirty="0">
                <a:latin typeface="楷体" panose="02010609060101010101" pitchFamily="49" charset="-122"/>
                <a:ea typeface="楷体" panose="02010609060101010101" pitchFamily="49" charset="-122"/>
              </a:rPr>
              <a:t>。</a:t>
            </a:r>
            <a:endParaRPr lang="en-US" altLang="zh-CN" sz="1600" dirty="0">
              <a:solidFill>
                <a:schemeClr val="tx1"/>
              </a:solidFill>
              <a:latin typeface="楷体" panose="02010609060101010101" pitchFamily="49" charset="-122"/>
              <a:ea typeface="楷体" panose="02010609060101010101" pitchFamily="49" charset="-122"/>
            </a:endParaRPr>
          </a:p>
        </p:txBody>
      </p:sp>
      <p:sp>
        <p:nvSpPr>
          <p:cNvPr id="12" name="文本框 11">
            <a:extLst>
              <a:ext uri="{FF2B5EF4-FFF2-40B4-BE49-F238E27FC236}">
                <a16:creationId xmlns:a16="http://schemas.microsoft.com/office/drawing/2014/main" id="{8BE1D0AD-06D5-413A-98C1-D58AD9CFDA57}"/>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量子力学的物理应用</a:t>
            </a:r>
          </a:p>
        </p:txBody>
      </p:sp>
      <p:sp>
        <p:nvSpPr>
          <p:cNvPr id="13" name="文本框 12">
            <a:extLst>
              <a:ext uri="{FF2B5EF4-FFF2-40B4-BE49-F238E27FC236}">
                <a16:creationId xmlns:a16="http://schemas.microsoft.com/office/drawing/2014/main" id="{0B0080DF-5741-4975-ABE4-916569759A2F}"/>
              </a:ext>
            </a:extLst>
          </p:cNvPr>
          <p:cNvSpPr txBox="1"/>
          <p:nvPr/>
        </p:nvSpPr>
        <p:spPr>
          <a:xfrm>
            <a:off x="507459" y="496110"/>
            <a:ext cx="1334312"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激光</a:t>
            </a:r>
          </a:p>
        </p:txBody>
      </p:sp>
      <p:sp>
        <p:nvSpPr>
          <p:cNvPr id="14" name="文本框 13">
            <a:extLst>
              <a:ext uri="{FF2B5EF4-FFF2-40B4-BE49-F238E27FC236}">
                <a16:creationId xmlns:a16="http://schemas.microsoft.com/office/drawing/2014/main" id="{CDF2BD0B-DA83-47EC-8E9D-EF7DB42C7264}"/>
              </a:ext>
            </a:extLst>
          </p:cNvPr>
          <p:cNvSpPr txBox="1"/>
          <p:nvPr/>
        </p:nvSpPr>
        <p:spPr>
          <a:xfrm>
            <a:off x="1841771" y="775742"/>
            <a:ext cx="168612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激光的相关概念</a:t>
            </a:r>
            <a:endParaRPr lang="en-US" altLang="zh-CN" sz="1600" dirty="0">
              <a:latin typeface="方正清刻本悦宋简体" panose="02000000000000000000" pitchFamily="2" charset="-122"/>
              <a:ea typeface="方正清刻本悦宋简体" panose="02000000000000000000" pitchFamily="2" charset="-122"/>
            </a:endParaRPr>
          </a:p>
        </p:txBody>
      </p:sp>
    </p:spTree>
    <p:custDataLst>
      <p:tags r:id="rId1"/>
    </p:custDataLst>
    <p:extLst>
      <p:ext uri="{BB962C8B-B14F-4D97-AF65-F5344CB8AC3E}">
        <p14:creationId xmlns:p14="http://schemas.microsoft.com/office/powerpoint/2010/main" val="50660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
                                            <p:txEl>
                                              <p:pRg st="0" end="0"/>
                                            </p:txEl>
                                          </p:spTgt>
                                        </p:tgtEl>
                                        <p:attrNameLst>
                                          <p:attrName>style.visibility</p:attrName>
                                        </p:attrNameLst>
                                      </p:cBhvr>
                                      <p:to>
                                        <p:strVal val="visible"/>
                                      </p:to>
                                    </p:set>
                                    <p:animEffect transition="in" filter="fade">
                                      <p:cBhvr>
                                        <p:cTn id="12" dur="500"/>
                                        <p:tgtEl>
                                          <p:spTgt spid="13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2" grpId="0" uiExpand="1" build="p"/>
      <p:bldP spid="10" grpId="0"/>
      <p:bldP spid="1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F3B7D0F-C3E7-43F6-B040-51C5D8081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693" y="2605322"/>
            <a:ext cx="2635125" cy="1645923"/>
          </a:xfrm>
          <a:prstGeom prst="roundRect">
            <a:avLst>
              <a:gd name="adj" fmla="val 8594"/>
            </a:avLst>
          </a:prstGeom>
          <a:solidFill>
            <a:srgbClr val="FFFFFF">
              <a:shade val="85000"/>
            </a:srgbClr>
          </a:solidFill>
          <a:ln>
            <a:noFill/>
          </a:ln>
          <a:effectLst/>
        </p:spPr>
      </p:pic>
      <p:pic>
        <p:nvPicPr>
          <p:cNvPr id="11" name="图片 10">
            <a:extLst>
              <a:ext uri="{FF2B5EF4-FFF2-40B4-BE49-F238E27FC236}">
                <a16:creationId xmlns:a16="http://schemas.microsoft.com/office/drawing/2014/main" id="{46B83B68-BD5A-4539-BE60-3EDC7C459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372" y="1489805"/>
            <a:ext cx="2635125" cy="1645923"/>
          </a:xfrm>
          <a:prstGeom prst="roundRect">
            <a:avLst>
              <a:gd name="adj" fmla="val 8594"/>
            </a:avLst>
          </a:prstGeom>
          <a:solidFill>
            <a:srgbClr val="FFFFFF">
              <a:shade val="85000"/>
            </a:srgbClr>
          </a:solidFill>
          <a:ln>
            <a:noFill/>
          </a:ln>
          <a:effectLst/>
        </p:spPr>
      </p:pic>
      <p:pic>
        <p:nvPicPr>
          <p:cNvPr id="9" name="图片 8">
            <a:extLst>
              <a:ext uri="{FF2B5EF4-FFF2-40B4-BE49-F238E27FC236}">
                <a16:creationId xmlns:a16="http://schemas.microsoft.com/office/drawing/2014/main" id="{F09D2544-453B-410A-974A-8B5337130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372" y="922476"/>
            <a:ext cx="2635125" cy="1645923"/>
          </a:xfrm>
          <a:prstGeom prst="roundRect">
            <a:avLst>
              <a:gd name="adj" fmla="val 8594"/>
            </a:avLst>
          </a:prstGeom>
          <a:solidFill>
            <a:srgbClr val="FFFFFF">
              <a:shade val="85000"/>
            </a:srgbClr>
          </a:solidFill>
          <a:ln>
            <a:noFill/>
          </a:ln>
          <a:effectLst/>
        </p:spPr>
      </p:pic>
      <p:pic>
        <p:nvPicPr>
          <p:cNvPr id="7" name="图片 6">
            <a:extLst>
              <a:ext uri="{FF2B5EF4-FFF2-40B4-BE49-F238E27FC236}">
                <a16:creationId xmlns:a16="http://schemas.microsoft.com/office/drawing/2014/main" id="{00DC78E9-F54F-4A79-A2EB-97FAF41AD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372" y="355147"/>
            <a:ext cx="2635125" cy="1645923"/>
          </a:xfrm>
          <a:prstGeom prst="roundRect">
            <a:avLst>
              <a:gd name="adj" fmla="val 8594"/>
            </a:avLst>
          </a:prstGeom>
          <a:solidFill>
            <a:srgbClr val="FFFFFF">
              <a:shade val="85000"/>
            </a:srgbClr>
          </a:solidFill>
          <a:ln>
            <a:noFill/>
          </a:ln>
          <a:effectLst/>
        </p:spPr>
      </p:pic>
      <p:pic>
        <p:nvPicPr>
          <p:cNvPr id="19" name="图片 18">
            <a:extLst>
              <a:ext uri="{FF2B5EF4-FFF2-40B4-BE49-F238E27FC236}">
                <a16:creationId xmlns:a16="http://schemas.microsoft.com/office/drawing/2014/main" id="{5849C4BF-1B72-49B3-B1AE-22D1B54187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9693" y="2042361"/>
            <a:ext cx="2635125" cy="1645923"/>
          </a:xfrm>
          <a:prstGeom prst="roundRect">
            <a:avLst>
              <a:gd name="adj" fmla="val 8594"/>
            </a:avLst>
          </a:prstGeom>
          <a:solidFill>
            <a:srgbClr val="FFFFFF">
              <a:shade val="85000"/>
            </a:srgbClr>
          </a:solidFill>
          <a:ln>
            <a:noFill/>
          </a:ln>
          <a:effectLst/>
        </p:spPr>
      </p:pic>
      <p:pic>
        <p:nvPicPr>
          <p:cNvPr id="17" name="图片 16">
            <a:extLst>
              <a:ext uri="{FF2B5EF4-FFF2-40B4-BE49-F238E27FC236}">
                <a16:creationId xmlns:a16="http://schemas.microsoft.com/office/drawing/2014/main" id="{59305499-7240-4601-9F37-96516DE24E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9693" y="1479400"/>
            <a:ext cx="2635125" cy="1645923"/>
          </a:xfrm>
          <a:prstGeom prst="roundRect">
            <a:avLst>
              <a:gd name="adj" fmla="val 8594"/>
            </a:avLst>
          </a:prstGeom>
          <a:solidFill>
            <a:srgbClr val="FFFFFF">
              <a:shade val="85000"/>
            </a:srgbClr>
          </a:solidFill>
          <a:ln>
            <a:noFill/>
          </a:ln>
          <a:effectLst/>
        </p:spPr>
      </p:pic>
      <p:pic>
        <p:nvPicPr>
          <p:cNvPr id="15" name="图片 14">
            <a:extLst>
              <a:ext uri="{FF2B5EF4-FFF2-40B4-BE49-F238E27FC236}">
                <a16:creationId xmlns:a16="http://schemas.microsoft.com/office/drawing/2014/main" id="{197464D3-91B7-4CB1-B995-4CABFFCE3A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9693" y="916439"/>
            <a:ext cx="2635125" cy="1645923"/>
          </a:xfrm>
          <a:prstGeom prst="roundRect">
            <a:avLst>
              <a:gd name="adj" fmla="val 8594"/>
            </a:avLst>
          </a:prstGeom>
          <a:solidFill>
            <a:srgbClr val="FFFFFF">
              <a:shade val="85000"/>
            </a:srgbClr>
          </a:solidFill>
          <a:ln>
            <a:noFill/>
          </a:ln>
          <a:effectLst/>
        </p:spPr>
      </p:pic>
      <p:pic>
        <p:nvPicPr>
          <p:cNvPr id="13" name="图片 12">
            <a:extLst>
              <a:ext uri="{FF2B5EF4-FFF2-40B4-BE49-F238E27FC236}">
                <a16:creationId xmlns:a16="http://schemas.microsoft.com/office/drawing/2014/main" id="{F18809BD-45FE-4758-9BFD-5BCD5ADAD1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693" y="353478"/>
            <a:ext cx="2635125" cy="1645923"/>
          </a:xfrm>
          <a:prstGeom prst="roundRect">
            <a:avLst>
              <a:gd name="adj" fmla="val 8594"/>
            </a:avLst>
          </a:prstGeom>
          <a:solidFill>
            <a:srgbClr val="FFFFFF">
              <a:shade val="85000"/>
            </a:srgbClr>
          </a:solidFill>
          <a:ln>
            <a:noFill/>
          </a:ln>
          <a:effectLst/>
        </p:spPr>
      </p:pic>
      <p:pic>
        <p:nvPicPr>
          <p:cNvPr id="21" name="图片 20">
            <a:extLst>
              <a:ext uri="{FF2B5EF4-FFF2-40B4-BE49-F238E27FC236}">
                <a16:creationId xmlns:a16="http://schemas.microsoft.com/office/drawing/2014/main" id="{28032FA0-3E69-427F-BE99-B3BF76C9FA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19988" y="3715127"/>
            <a:ext cx="2632778" cy="1644458"/>
          </a:xfrm>
          <a:prstGeom prst="roundRect">
            <a:avLst>
              <a:gd name="adj" fmla="val 8594"/>
            </a:avLst>
          </a:prstGeom>
          <a:solidFill>
            <a:srgbClr val="FFFFFF">
              <a:shade val="85000"/>
            </a:srgbClr>
          </a:solidFill>
          <a:ln>
            <a:noFill/>
          </a:ln>
          <a:effectLst/>
        </p:spPr>
      </p:pic>
      <p:pic>
        <p:nvPicPr>
          <p:cNvPr id="27" name="图片 26">
            <a:extLst>
              <a:ext uri="{FF2B5EF4-FFF2-40B4-BE49-F238E27FC236}">
                <a16:creationId xmlns:a16="http://schemas.microsoft.com/office/drawing/2014/main" id="{6A9B2E8A-7F49-4D2A-9EAF-2DB24BF73A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1014" y="1476488"/>
            <a:ext cx="2632778" cy="1644458"/>
          </a:xfrm>
          <a:prstGeom prst="roundRect">
            <a:avLst>
              <a:gd name="adj" fmla="val 8594"/>
            </a:avLst>
          </a:prstGeom>
          <a:solidFill>
            <a:srgbClr val="FFFFFF">
              <a:shade val="85000"/>
            </a:srgbClr>
          </a:solidFill>
          <a:ln>
            <a:noFill/>
          </a:ln>
          <a:effectLst/>
        </p:spPr>
      </p:pic>
      <p:pic>
        <p:nvPicPr>
          <p:cNvPr id="25" name="图片 24">
            <a:extLst>
              <a:ext uri="{FF2B5EF4-FFF2-40B4-BE49-F238E27FC236}">
                <a16:creationId xmlns:a16="http://schemas.microsoft.com/office/drawing/2014/main" id="{9EE883B0-C09A-4AFA-A5BE-7781FD6C44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11014" y="914983"/>
            <a:ext cx="2632778" cy="1644458"/>
          </a:xfrm>
          <a:prstGeom prst="roundRect">
            <a:avLst>
              <a:gd name="adj" fmla="val 8594"/>
            </a:avLst>
          </a:prstGeom>
          <a:solidFill>
            <a:srgbClr val="FFFFFF">
              <a:shade val="85000"/>
            </a:srgbClr>
          </a:solidFill>
          <a:ln>
            <a:noFill/>
          </a:ln>
          <a:effectLst/>
        </p:spPr>
      </p:pic>
      <p:pic>
        <p:nvPicPr>
          <p:cNvPr id="23" name="图片 22">
            <a:extLst>
              <a:ext uri="{FF2B5EF4-FFF2-40B4-BE49-F238E27FC236}">
                <a16:creationId xmlns:a16="http://schemas.microsoft.com/office/drawing/2014/main" id="{78E50ACA-8229-4A2E-8C4B-A099F76CC2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1014" y="353478"/>
            <a:ext cx="2632778" cy="1644458"/>
          </a:xfrm>
          <a:prstGeom prst="roundRect">
            <a:avLst>
              <a:gd name="adj" fmla="val 8594"/>
            </a:avLst>
          </a:prstGeom>
          <a:solidFill>
            <a:srgbClr val="FFFFFF">
              <a:shade val="85000"/>
            </a:srgbClr>
          </a:solidFill>
          <a:ln>
            <a:noFill/>
          </a:ln>
          <a:effectLst/>
        </p:spPr>
      </p:pic>
      <p:pic>
        <p:nvPicPr>
          <p:cNvPr id="39" name="图片 38">
            <a:extLst>
              <a:ext uri="{FF2B5EF4-FFF2-40B4-BE49-F238E27FC236}">
                <a16:creationId xmlns:a16="http://schemas.microsoft.com/office/drawing/2014/main" id="{9E0C7654-1984-4CCB-982E-A793CBE17A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19988" y="3154853"/>
            <a:ext cx="2632778" cy="1644458"/>
          </a:xfrm>
          <a:prstGeom prst="roundRect">
            <a:avLst>
              <a:gd name="adj" fmla="val 8594"/>
            </a:avLst>
          </a:prstGeom>
          <a:solidFill>
            <a:srgbClr val="FFFFFF">
              <a:shade val="85000"/>
            </a:srgbClr>
          </a:solidFill>
          <a:ln>
            <a:noFill/>
          </a:ln>
          <a:effectLst/>
        </p:spPr>
      </p:pic>
      <p:pic>
        <p:nvPicPr>
          <p:cNvPr id="37" name="图片 36">
            <a:extLst>
              <a:ext uri="{FF2B5EF4-FFF2-40B4-BE49-F238E27FC236}">
                <a16:creationId xmlns:a16="http://schemas.microsoft.com/office/drawing/2014/main" id="{A681FAD4-3AA8-4FDC-83D7-765E803DAF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19988" y="2594578"/>
            <a:ext cx="2632778" cy="1644458"/>
          </a:xfrm>
          <a:prstGeom prst="roundRect">
            <a:avLst>
              <a:gd name="adj" fmla="val 8594"/>
            </a:avLst>
          </a:prstGeom>
          <a:solidFill>
            <a:srgbClr val="FFFFFF">
              <a:shade val="85000"/>
            </a:srgbClr>
          </a:solidFill>
          <a:ln>
            <a:noFill/>
          </a:ln>
          <a:effectLst/>
        </p:spPr>
      </p:pic>
      <p:pic>
        <p:nvPicPr>
          <p:cNvPr id="35" name="图片 34">
            <a:extLst>
              <a:ext uri="{FF2B5EF4-FFF2-40B4-BE49-F238E27FC236}">
                <a16:creationId xmlns:a16="http://schemas.microsoft.com/office/drawing/2014/main" id="{F561ED8D-E45B-472B-AA52-37743FE4516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19988" y="2034303"/>
            <a:ext cx="2632778" cy="1644458"/>
          </a:xfrm>
          <a:prstGeom prst="roundRect">
            <a:avLst>
              <a:gd name="adj" fmla="val 8594"/>
            </a:avLst>
          </a:prstGeom>
          <a:solidFill>
            <a:srgbClr val="FFFFFF">
              <a:shade val="85000"/>
            </a:srgbClr>
          </a:solidFill>
          <a:ln>
            <a:noFill/>
          </a:ln>
          <a:effectLst/>
        </p:spPr>
      </p:pic>
      <p:pic>
        <p:nvPicPr>
          <p:cNvPr id="33" name="图片 32">
            <a:extLst>
              <a:ext uri="{FF2B5EF4-FFF2-40B4-BE49-F238E27FC236}">
                <a16:creationId xmlns:a16="http://schemas.microsoft.com/office/drawing/2014/main" id="{7F5EC6C2-56FC-4165-B715-75977235840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19988" y="1474028"/>
            <a:ext cx="2632778" cy="1644458"/>
          </a:xfrm>
          <a:prstGeom prst="roundRect">
            <a:avLst>
              <a:gd name="adj" fmla="val 8594"/>
            </a:avLst>
          </a:prstGeom>
          <a:solidFill>
            <a:srgbClr val="FFFFFF">
              <a:shade val="85000"/>
            </a:srgbClr>
          </a:solidFill>
          <a:ln>
            <a:noFill/>
          </a:ln>
          <a:effectLst/>
        </p:spPr>
      </p:pic>
      <p:pic>
        <p:nvPicPr>
          <p:cNvPr id="31" name="图片 30">
            <a:extLst>
              <a:ext uri="{FF2B5EF4-FFF2-40B4-BE49-F238E27FC236}">
                <a16:creationId xmlns:a16="http://schemas.microsoft.com/office/drawing/2014/main" id="{270E2170-4B6E-4625-89BA-CFA59974A88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119988" y="913753"/>
            <a:ext cx="2632778" cy="1644458"/>
          </a:xfrm>
          <a:prstGeom prst="roundRect">
            <a:avLst>
              <a:gd name="adj" fmla="val 8594"/>
            </a:avLst>
          </a:prstGeom>
          <a:solidFill>
            <a:srgbClr val="FFFFFF">
              <a:shade val="85000"/>
            </a:srgbClr>
          </a:solidFill>
          <a:ln>
            <a:noFill/>
          </a:ln>
          <a:effectLst/>
        </p:spPr>
      </p:pic>
      <p:pic>
        <p:nvPicPr>
          <p:cNvPr id="29" name="图片 28">
            <a:extLst>
              <a:ext uri="{FF2B5EF4-FFF2-40B4-BE49-F238E27FC236}">
                <a16:creationId xmlns:a16="http://schemas.microsoft.com/office/drawing/2014/main" id="{36755999-4104-4640-98DA-542BA5CA3E6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19988" y="353478"/>
            <a:ext cx="2632778" cy="1644458"/>
          </a:xfrm>
          <a:prstGeom prst="roundRect">
            <a:avLst>
              <a:gd name="adj" fmla="val 8594"/>
            </a:avLst>
          </a:prstGeom>
          <a:solidFill>
            <a:srgbClr val="FFFFFF">
              <a:shade val="85000"/>
            </a:srgbClr>
          </a:solidFill>
          <a:ln>
            <a:noFill/>
          </a:ln>
          <a:effectLst/>
        </p:spPr>
      </p:pic>
      <p:sp>
        <p:nvSpPr>
          <p:cNvPr id="40" name="文本框 39">
            <a:extLst>
              <a:ext uri="{FF2B5EF4-FFF2-40B4-BE49-F238E27FC236}">
                <a16:creationId xmlns:a16="http://schemas.microsoft.com/office/drawing/2014/main" id="{41032D2C-FEA3-47AD-BCDE-473EFC421231}"/>
              </a:ext>
            </a:extLst>
          </p:cNvPr>
          <p:cNvSpPr txBox="1"/>
          <p:nvPr/>
        </p:nvSpPr>
        <p:spPr>
          <a:xfrm>
            <a:off x="472349" y="447455"/>
            <a:ext cx="2469518" cy="615553"/>
          </a:xfrm>
          <a:prstGeom prst="rect">
            <a:avLst/>
          </a:prstGeom>
          <a:solidFill>
            <a:schemeClr val="bg1">
              <a:alpha val="80000"/>
            </a:schemeClr>
          </a:solidFill>
        </p:spPr>
        <p:txBody>
          <a:bodyPr wrap="square" rtlCol="0">
            <a:spAutoFit/>
          </a:bodyPr>
          <a:lstStyle/>
          <a:p>
            <a:pPr algn="ctr"/>
            <a:r>
              <a:rPr lang="zh-CN" altLang="en-US" dirty="0">
                <a:latin typeface="汉仪长宋简" panose="02010600000101010101" pitchFamily="2" charset="-122"/>
                <a:ea typeface="汉仪长宋简" panose="02010600000101010101" pitchFamily="2" charset="-122"/>
              </a:rPr>
              <a:t>大学物理（上） 期中</a:t>
            </a:r>
            <a:endParaRPr lang="en-US" altLang="zh-CN" dirty="0">
              <a:latin typeface="汉仪长宋简" panose="02010600000101010101" pitchFamily="2" charset="-122"/>
              <a:ea typeface="汉仪长宋简" panose="02010600000101010101" pitchFamily="2" charset="-122"/>
            </a:endParaRPr>
          </a:p>
          <a:p>
            <a:pPr algn="ctr"/>
            <a:r>
              <a:rPr lang="en-US" altLang="zh-CN" sz="1600" dirty="0">
                <a:latin typeface="汉仪长宋简" panose="02010600000101010101" pitchFamily="2" charset="-122"/>
                <a:ea typeface="汉仪长宋简" panose="02010600000101010101" pitchFamily="2" charset="-122"/>
              </a:rPr>
              <a:t>2022.07</a:t>
            </a:r>
            <a:endParaRPr lang="zh-CN" altLang="en-US" sz="1600" dirty="0">
              <a:latin typeface="汉仪长宋简" panose="02010600000101010101" pitchFamily="2" charset="-122"/>
              <a:ea typeface="汉仪长宋简" panose="02010600000101010101" pitchFamily="2" charset="-122"/>
            </a:endParaRPr>
          </a:p>
        </p:txBody>
      </p:sp>
      <p:sp>
        <p:nvSpPr>
          <p:cNvPr id="41" name="文本框 40">
            <a:extLst>
              <a:ext uri="{FF2B5EF4-FFF2-40B4-BE49-F238E27FC236}">
                <a16:creationId xmlns:a16="http://schemas.microsoft.com/office/drawing/2014/main" id="{AF372856-F1C2-4379-B04F-AE174678EFA7}"/>
              </a:ext>
            </a:extLst>
          </p:cNvPr>
          <p:cNvSpPr txBox="1"/>
          <p:nvPr/>
        </p:nvSpPr>
        <p:spPr>
          <a:xfrm>
            <a:off x="3382496" y="447455"/>
            <a:ext cx="2469518" cy="615553"/>
          </a:xfrm>
          <a:prstGeom prst="rect">
            <a:avLst/>
          </a:prstGeom>
          <a:solidFill>
            <a:schemeClr val="bg1">
              <a:alpha val="80000"/>
            </a:schemeClr>
          </a:solidFill>
        </p:spPr>
        <p:txBody>
          <a:bodyPr wrap="square" rtlCol="0">
            <a:spAutoFit/>
          </a:bodyPr>
          <a:lstStyle/>
          <a:p>
            <a:pPr algn="ctr"/>
            <a:r>
              <a:rPr lang="zh-CN" altLang="en-US" dirty="0">
                <a:latin typeface="汉仪长宋简" panose="02010600000101010101" pitchFamily="2" charset="-122"/>
                <a:ea typeface="汉仪长宋简" panose="02010600000101010101" pitchFamily="2" charset="-122"/>
              </a:rPr>
              <a:t>大学物理（上） 期末</a:t>
            </a:r>
            <a:endParaRPr lang="en-US" altLang="zh-CN" dirty="0">
              <a:latin typeface="汉仪长宋简" panose="02010600000101010101" pitchFamily="2" charset="-122"/>
              <a:ea typeface="汉仪长宋简" panose="02010600000101010101" pitchFamily="2" charset="-122"/>
            </a:endParaRPr>
          </a:p>
          <a:p>
            <a:pPr algn="ctr"/>
            <a:r>
              <a:rPr lang="en-US" altLang="zh-CN" sz="1600" dirty="0">
                <a:latin typeface="汉仪长宋简" panose="02010600000101010101" pitchFamily="2" charset="-122"/>
                <a:ea typeface="汉仪长宋简" panose="02010600000101010101" pitchFamily="2" charset="-122"/>
              </a:rPr>
              <a:t>2022.07</a:t>
            </a:r>
            <a:endParaRPr lang="zh-CN" altLang="en-US" sz="1600" dirty="0">
              <a:latin typeface="汉仪长宋简" panose="02010600000101010101" pitchFamily="2" charset="-122"/>
              <a:ea typeface="汉仪长宋简" panose="02010600000101010101" pitchFamily="2" charset="-122"/>
            </a:endParaRPr>
          </a:p>
        </p:txBody>
      </p:sp>
      <p:sp>
        <p:nvSpPr>
          <p:cNvPr id="42" name="文本框 41">
            <a:extLst>
              <a:ext uri="{FF2B5EF4-FFF2-40B4-BE49-F238E27FC236}">
                <a16:creationId xmlns:a16="http://schemas.microsoft.com/office/drawing/2014/main" id="{B6595367-B32F-40E9-9DCE-8F7E5F7E6B02}"/>
              </a:ext>
            </a:extLst>
          </p:cNvPr>
          <p:cNvSpPr txBox="1"/>
          <p:nvPr/>
        </p:nvSpPr>
        <p:spPr>
          <a:xfrm>
            <a:off x="6292644" y="447455"/>
            <a:ext cx="2469518" cy="615553"/>
          </a:xfrm>
          <a:prstGeom prst="rect">
            <a:avLst/>
          </a:prstGeom>
          <a:solidFill>
            <a:schemeClr val="bg1">
              <a:alpha val="80000"/>
            </a:schemeClr>
          </a:solidFill>
        </p:spPr>
        <p:txBody>
          <a:bodyPr wrap="square" rtlCol="0">
            <a:spAutoFit/>
          </a:bodyPr>
          <a:lstStyle/>
          <a:p>
            <a:pPr algn="ctr"/>
            <a:r>
              <a:rPr lang="zh-CN" altLang="en-US" dirty="0">
                <a:latin typeface="汉仪长宋简" panose="02010600000101010101" pitchFamily="2" charset="-122"/>
                <a:ea typeface="汉仪长宋简" panose="02010600000101010101" pitchFamily="2" charset="-122"/>
              </a:rPr>
              <a:t>大学物理（下） 期中</a:t>
            </a:r>
            <a:endParaRPr lang="en-US" altLang="zh-CN" dirty="0">
              <a:latin typeface="汉仪长宋简" panose="02010600000101010101" pitchFamily="2" charset="-122"/>
              <a:ea typeface="汉仪长宋简" panose="02010600000101010101" pitchFamily="2" charset="-122"/>
            </a:endParaRPr>
          </a:p>
          <a:p>
            <a:pPr algn="ctr"/>
            <a:r>
              <a:rPr lang="en-US" altLang="zh-CN" sz="1600" dirty="0">
                <a:latin typeface="汉仪长宋简" panose="02010600000101010101" pitchFamily="2" charset="-122"/>
                <a:ea typeface="汉仪长宋简" panose="02010600000101010101" pitchFamily="2" charset="-122"/>
              </a:rPr>
              <a:t>2022.08</a:t>
            </a:r>
            <a:endParaRPr lang="zh-CN" altLang="en-US" sz="1600" dirty="0">
              <a:latin typeface="汉仪长宋简" panose="02010600000101010101" pitchFamily="2" charset="-122"/>
              <a:ea typeface="汉仪长宋简" panose="02010600000101010101" pitchFamily="2" charset="-122"/>
            </a:endParaRPr>
          </a:p>
        </p:txBody>
      </p:sp>
      <p:sp>
        <p:nvSpPr>
          <p:cNvPr id="43" name="文本框 42">
            <a:extLst>
              <a:ext uri="{FF2B5EF4-FFF2-40B4-BE49-F238E27FC236}">
                <a16:creationId xmlns:a16="http://schemas.microsoft.com/office/drawing/2014/main" id="{CC313A2C-4460-497A-80B3-11D1075C983C}"/>
              </a:ext>
            </a:extLst>
          </p:cNvPr>
          <p:cNvSpPr txBox="1"/>
          <p:nvPr/>
        </p:nvSpPr>
        <p:spPr>
          <a:xfrm>
            <a:off x="9201618" y="447456"/>
            <a:ext cx="2469518" cy="615553"/>
          </a:xfrm>
          <a:prstGeom prst="rect">
            <a:avLst/>
          </a:prstGeom>
          <a:solidFill>
            <a:schemeClr val="bg1">
              <a:alpha val="80000"/>
            </a:schemeClr>
          </a:solidFill>
        </p:spPr>
        <p:txBody>
          <a:bodyPr wrap="square" rtlCol="0">
            <a:spAutoFit/>
          </a:bodyPr>
          <a:lstStyle/>
          <a:p>
            <a:pPr algn="ctr"/>
            <a:r>
              <a:rPr lang="zh-CN" altLang="en-US" dirty="0">
                <a:latin typeface="汉仪长宋简" panose="02010600000101010101" pitchFamily="2" charset="-122"/>
                <a:ea typeface="汉仪长宋简" panose="02010600000101010101" pitchFamily="2" charset="-122"/>
              </a:rPr>
              <a:t>大学物理（下） 期末</a:t>
            </a:r>
            <a:endParaRPr lang="en-US" altLang="zh-CN" dirty="0">
              <a:latin typeface="汉仪长宋简" panose="02010600000101010101" pitchFamily="2" charset="-122"/>
              <a:ea typeface="汉仪长宋简" panose="02010600000101010101" pitchFamily="2" charset="-122"/>
            </a:endParaRPr>
          </a:p>
          <a:p>
            <a:pPr algn="ctr"/>
            <a:r>
              <a:rPr lang="en-US" altLang="zh-CN" sz="1600" dirty="0">
                <a:latin typeface="汉仪长宋简" panose="02010600000101010101" pitchFamily="2" charset="-122"/>
                <a:ea typeface="汉仪长宋简" panose="02010600000101010101" pitchFamily="2" charset="-122"/>
              </a:rPr>
              <a:t>2022.09 - 2023.02</a:t>
            </a:r>
            <a:endParaRPr lang="zh-CN" altLang="en-US" sz="1600" dirty="0">
              <a:latin typeface="汉仪长宋简" panose="02010600000101010101" pitchFamily="2" charset="-122"/>
              <a:ea typeface="汉仪长宋简" panose="02010600000101010101" pitchFamily="2" charset="-122"/>
            </a:endParaRPr>
          </a:p>
        </p:txBody>
      </p:sp>
      <p:sp>
        <p:nvSpPr>
          <p:cNvPr id="44" name="矩形 43">
            <a:extLst>
              <a:ext uri="{FF2B5EF4-FFF2-40B4-BE49-F238E27FC236}">
                <a16:creationId xmlns:a16="http://schemas.microsoft.com/office/drawing/2014/main" id="{80BE81E0-A32E-451B-8615-409828BEBBF8}"/>
              </a:ext>
            </a:extLst>
          </p:cNvPr>
          <p:cNvSpPr/>
          <p:nvPr/>
        </p:nvSpPr>
        <p:spPr>
          <a:xfrm>
            <a:off x="703997" y="3314937"/>
            <a:ext cx="2003873" cy="727648"/>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随堂例题：</a:t>
            </a:r>
            <a:r>
              <a:rPr lang="en-US" altLang="zh-CN" sz="1600" dirty="0">
                <a:solidFill>
                  <a:schemeClr val="tx1"/>
                </a:solidFill>
                <a:latin typeface="楷体" panose="02010609060101010101" pitchFamily="49" charset="-122"/>
                <a:ea typeface="楷体" panose="02010609060101010101" pitchFamily="49" charset="-122"/>
              </a:rPr>
              <a:t>3</a:t>
            </a:r>
            <a:r>
              <a:rPr lang="zh-CN" altLang="en-US" sz="1600" dirty="0">
                <a:solidFill>
                  <a:schemeClr val="tx1"/>
                </a:solidFill>
                <a:latin typeface="楷体" panose="02010609060101010101" pitchFamily="49" charset="-122"/>
                <a:ea typeface="楷体" panose="02010609060101010101" pitchFamily="49" charset="-122"/>
              </a:rPr>
              <a:t>道</a:t>
            </a:r>
            <a:endParaRPr lang="en-US" altLang="zh-CN" sz="1600" dirty="0">
              <a:solidFill>
                <a:schemeClr val="tx1"/>
              </a:solidFill>
              <a:latin typeface="楷体" panose="02010609060101010101" pitchFamily="49" charset="-122"/>
              <a:ea typeface="楷体" panose="02010609060101010101" pitchFamily="49" charset="-122"/>
            </a:endParaRPr>
          </a:p>
          <a:p>
            <a:pPr algn="ctr"/>
            <a:r>
              <a:rPr lang="zh-CN" altLang="en-US" sz="1600" dirty="0">
                <a:solidFill>
                  <a:schemeClr val="tx1"/>
                </a:solidFill>
                <a:latin typeface="楷体" panose="02010609060101010101" pitchFamily="49" charset="-122"/>
                <a:ea typeface="楷体" panose="02010609060101010101" pitchFamily="49" charset="-122"/>
              </a:rPr>
              <a:t>习题课：</a:t>
            </a:r>
            <a:r>
              <a:rPr lang="en-US" altLang="zh-CN" sz="1600" dirty="0">
                <a:solidFill>
                  <a:schemeClr val="tx1"/>
                </a:solidFill>
                <a:latin typeface="楷体" panose="02010609060101010101" pitchFamily="49" charset="-122"/>
                <a:ea typeface="楷体" panose="02010609060101010101" pitchFamily="49" charset="-122"/>
              </a:rPr>
              <a:t>25</a:t>
            </a:r>
            <a:r>
              <a:rPr lang="zh-CN" altLang="en-US" sz="1600" dirty="0">
                <a:solidFill>
                  <a:schemeClr val="tx1"/>
                </a:solidFill>
                <a:latin typeface="楷体" panose="02010609060101010101" pitchFamily="49" charset="-122"/>
                <a:ea typeface="楷体" panose="02010609060101010101" pitchFamily="49" charset="-122"/>
              </a:rPr>
              <a:t>道</a:t>
            </a:r>
          </a:p>
        </p:txBody>
      </p:sp>
      <p:sp>
        <p:nvSpPr>
          <p:cNvPr id="45" name="矩形 44">
            <a:extLst>
              <a:ext uri="{FF2B5EF4-FFF2-40B4-BE49-F238E27FC236}">
                <a16:creationId xmlns:a16="http://schemas.microsoft.com/office/drawing/2014/main" id="{54EBB006-2040-430A-8D6D-B149457C0A0E}"/>
              </a:ext>
            </a:extLst>
          </p:cNvPr>
          <p:cNvSpPr/>
          <p:nvPr/>
        </p:nvSpPr>
        <p:spPr>
          <a:xfrm>
            <a:off x="3615318" y="4435487"/>
            <a:ext cx="2003873" cy="727648"/>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随堂例题：</a:t>
            </a:r>
            <a:r>
              <a:rPr lang="en-US" altLang="zh-CN" sz="1600" dirty="0">
                <a:solidFill>
                  <a:schemeClr val="tx1"/>
                </a:solidFill>
                <a:latin typeface="楷体" panose="02010609060101010101" pitchFamily="49" charset="-122"/>
                <a:ea typeface="楷体" panose="02010609060101010101" pitchFamily="49" charset="-122"/>
              </a:rPr>
              <a:t>2</a:t>
            </a:r>
            <a:r>
              <a:rPr lang="zh-CN" altLang="en-US" sz="1600" dirty="0">
                <a:solidFill>
                  <a:schemeClr val="tx1"/>
                </a:solidFill>
                <a:latin typeface="楷体" panose="02010609060101010101" pitchFamily="49" charset="-122"/>
                <a:ea typeface="楷体" panose="02010609060101010101" pitchFamily="49" charset="-122"/>
              </a:rPr>
              <a:t>道</a:t>
            </a:r>
            <a:endParaRPr lang="en-US" altLang="zh-CN" sz="1600" dirty="0">
              <a:solidFill>
                <a:schemeClr val="tx1"/>
              </a:solidFill>
              <a:latin typeface="楷体" panose="02010609060101010101" pitchFamily="49" charset="-122"/>
              <a:ea typeface="楷体" panose="02010609060101010101" pitchFamily="49" charset="-122"/>
            </a:endParaRPr>
          </a:p>
          <a:p>
            <a:pPr algn="ctr"/>
            <a:r>
              <a:rPr lang="zh-CN" altLang="en-US" sz="1600" dirty="0">
                <a:solidFill>
                  <a:schemeClr val="tx1"/>
                </a:solidFill>
                <a:latin typeface="楷体" panose="02010609060101010101" pitchFamily="49" charset="-122"/>
                <a:ea typeface="楷体" panose="02010609060101010101" pitchFamily="49" charset="-122"/>
              </a:rPr>
              <a:t>习题课：</a:t>
            </a:r>
            <a:r>
              <a:rPr lang="en-US" altLang="zh-CN" sz="1600" dirty="0">
                <a:solidFill>
                  <a:schemeClr val="tx1"/>
                </a:solidFill>
                <a:latin typeface="楷体" panose="02010609060101010101" pitchFamily="49" charset="-122"/>
                <a:ea typeface="楷体" panose="02010609060101010101" pitchFamily="49" charset="-122"/>
              </a:rPr>
              <a:t>24</a:t>
            </a:r>
            <a:r>
              <a:rPr lang="zh-CN" altLang="en-US" sz="1600" dirty="0">
                <a:solidFill>
                  <a:schemeClr val="tx1"/>
                </a:solidFill>
                <a:latin typeface="楷体" panose="02010609060101010101" pitchFamily="49" charset="-122"/>
                <a:ea typeface="楷体" panose="02010609060101010101" pitchFamily="49" charset="-122"/>
              </a:rPr>
              <a:t>道</a:t>
            </a:r>
          </a:p>
        </p:txBody>
      </p:sp>
      <p:sp>
        <p:nvSpPr>
          <p:cNvPr id="46" name="矩形 45">
            <a:extLst>
              <a:ext uri="{FF2B5EF4-FFF2-40B4-BE49-F238E27FC236}">
                <a16:creationId xmlns:a16="http://schemas.microsoft.com/office/drawing/2014/main" id="{86B25EFD-BE18-4076-9361-40D0D248346B}"/>
              </a:ext>
            </a:extLst>
          </p:cNvPr>
          <p:cNvSpPr/>
          <p:nvPr/>
        </p:nvSpPr>
        <p:spPr>
          <a:xfrm>
            <a:off x="6525466" y="3314937"/>
            <a:ext cx="2003873" cy="727648"/>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随堂例题：</a:t>
            </a:r>
            <a:r>
              <a:rPr lang="en-US" altLang="zh-CN" sz="1600" dirty="0">
                <a:solidFill>
                  <a:schemeClr val="tx1"/>
                </a:solidFill>
                <a:latin typeface="楷体" panose="02010609060101010101" pitchFamily="49" charset="-122"/>
                <a:ea typeface="楷体" panose="02010609060101010101" pitchFamily="49" charset="-122"/>
              </a:rPr>
              <a:t>11</a:t>
            </a:r>
            <a:r>
              <a:rPr lang="zh-CN" altLang="en-US" sz="1600" dirty="0">
                <a:solidFill>
                  <a:schemeClr val="tx1"/>
                </a:solidFill>
                <a:latin typeface="楷体" panose="02010609060101010101" pitchFamily="49" charset="-122"/>
                <a:ea typeface="楷体" panose="02010609060101010101" pitchFamily="49" charset="-122"/>
              </a:rPr>
              <a:t>道</a:t>
            </a:r>
            <a:endParaRPr lang="en-US" altLang="zh-CN" sz="1600" dirty="0">
              <a:solidFill>
                <a:schemeClr val="tx1"/>
              </a:solidFill>
              <a:latin typeface="楷体" panose="02010609060101010101" pitchFamily="49" charset="-122"/>
              <a:ea typeface="楷体" panose="02010609060101010101" pitchFamily="49" charset="-122"/>
            </a:endParaRPr>
          </a:p>
          <a:p>
            <a:pPr algn="ctr"/>
            <a:r>
              <a:rPr lang="zh-CN" altLang="en-US" sz="1600" dirty="0">
                <a:solidFill>
                  <a:schemeClr val="tx1"/>
                </a:solidFill>
                <a:latin typeface="楷体" panose="02010609060101010101" pitchFamily="49" charset="-122"/>
                <a:ea typeface="楷体" panose="02010609060101010101" pitchFamily="49" charset="-122"/>
              </a:rPr>
              <a:t>习题课：</a:t>
            </a:r>
            <a:r>
              <a:rPr lang="en-US" altLang="zh-CN" sz="1600" dirty="0">
                <a:solidFill>
                  <a:schemeClr val="tx1"/>
                </a:solidFill>
                <a:latin typeface="楷体" panose="02010609060101010101" pitchFamily="49" charset="-122"/>
                <a:ea typeface="楷体" panose="02010609060101010101" pitchFamily="49" charset="-122"/>
              </a:rPr>
              <a:t>30</a:t>
            </a:r>
            <a:r>
              <a:rPr lang="zh-CN" altLang="en-US" sz="1600" dirty="0">
                <a:solidFill>
                  <a:schemeClr val="tx1"/>
                </a:solidFill>
                <a:latin typeface="楷体" panose="02010609060101010101" pitchFamily="49" charset="-122"/>
                <a:ea typeface="楷体" panose="02010609060101010101" pitchFamily="49" charset="-122"/>
              </a:rPr>
              <a:t>道</a:t>
            </a:r>
          </a:p>
        </p:txBody>
      </p:sp>
      <p:sp>
        <p:nvSpPr>
          <p:cNvPr id="47" name="矩形 46">
            <a:extLst>
              <a:ext uri="{FF2B5EF4-FFF2-40B4-BE49-F238E27FC236}">
                <a16:creationId xmlns:a16="http://schemas.microsoft.com/office/drawing/2014/main" id="{500597BA-0525-429E-993A-E111D2DA8E1D}"/>
              </a:ext>
            </a:extLst>
          </p:cNvPr>
          <p:cNvSpPr/>
          <p:nvPr/>
        </p:nvSpPr>
        <p:spPr>
          <a:xfrm>
            <a:off x="9434440" y="5535121"/>
            <a:ext cx="2003873" cy="538632"/>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随堂例题：</a:t>
            </a:r>
            <a:r>
              <a:rPr lang="en-US" altLang="zh-CN" sz="1600" dirty="0">
                <a:solidFill>
                  <a:schemeClr val="tx1"/>
                </a:solidFill>
                <a:latin typeface="楷体" panose="02010609060101010101" pitchFamily="49" charset="-122"/>
                <a:ea typeface="楷体" panose="02010609060101010101" pitchFamily="49" charset="-122"/>
              </a:rPr>
              <a:t>66</a:t>
            </a:r>
            <a:r>
              <a:rPr lang="zh-CN" altLang="en-US" sz="1600" dirty="0">
                <a:solidFill>
                  <a:schemeClr val="tx1"/>
                </a:solidFill>
                <a:latin typeface="楷体" panose="02010609060101010101" pitchFamily="49" charset="-122"/>
                <a:ea typeface="楷体" panose="02010609060101010101" pitchFamily="49" charset="-122"/>
              </a:rPr>
              <a:t>道</a:t>
            </a:r>
            <a:endParaRPr lang="en-US" altLang="zh-CN" sz="1600"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7295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0E2BB35F-4EB6-46C6-A326-90456C43C061}"/>
              </a:ext>
            </a:extLst>
          </p:cNvPr>
          <p:cNvGrpSpPr/>
          <p:nvPr/>
        </p:nvGrpSpPr>
        <p:grpSpPr>
          <a:xfrm>
            <a:off x="7701057" y="1680977"/>
            <a:ext cx="637958" cy="3275766"/>
            <a:chOff x="7701057" y="1760320"/>
            <a:chExt cx="637958" cy="3275766"/>
          </a:xfrm>
        </p:grpSpPr>
        <p:sp>
          <p:nvSpPr>
            <p:cNvPr id="6" name="矩形 5">
              <a:extLst>
                <a:ext uri="{FF2B5EF4-FFF2-40B4-BE49-F238E27FC236}">
                  <a16:creationId xmlns:a16="http://schemas.microsoft.com/office/drawing/2014/main" id="{1BF66FDC-82C7-4ABE-9302-68A0538F0EDE}"/>
                </a:ext>
              </a:extLst>
            </p:cNvPr>
            <p:cNvSpPr/>
            <p:nvPr/>
          </p:nvSpPr>
          <p:spPr>
            <a:xfrm>
              <a:off x="7739924" y="1882082"/>
              <a:ext cx="560224" cy="31540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0" name="Text Box 31">
              <a:extLst>
                <a:ext uri="{FF2B5EF4-FFF2-40B4-BE49-F238E27FC236}">
                  <a16:creationId xmlns:a16="http://schemas.microsoft.com/office/drawing/2014/main" id="{E14760F3-E459-4E08-8F04-C8CBFA43026C}"/>
                </a:ext>
              </a:extLst>
            </p:cNvPr>
            <p:cNvSpPr txBox="1">
              <a:spLocks noChangeArrowheads="1"/>
            </p:cNvSpPr>
            <p:nvPr/>
          </p:nvSpPr>
          <p:spPr bwMode="auto">
            <a:xfrm>
              <a:off x="7701057" y="1760320"/>
              <a:ext cx="637958" cy="27341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r>
                <a:rPr kumimoji="1" lang="zh-CN" altLang="en-US" sz="1200" b="1" dirty="0">
                  <a:solidFill>
                    <a:schemeClr val="bg1">
                      <a:lumMod val="50000"/>
                    </a:schemeClr>
                  </a:solidFill>
                  <a:latin typeface="Times New Roman" panose="02020603050405020304" pitchFamily="18" charset="0"/>
                  <a:ea typeface="宋体" panose="02010600030101010101" pitchFamily="2" charset="-122"/>
                </a:rPr>
                <a:t>可见光</a:t>
              </a:r>
            </a:p>
          </p:txBody>
        </p:sp>
      </p:grpSp>
      <p:sp>
        <p:nvSpPr>
          <p:cNvPr id="99" name="Freeform 12">
            <a:extLst>
              <a:ext uri="{FF2B5EF4-FFF2-40B4-BE49-F238E27FC236}">
                <a16:creationId xmlns:a16="http://schemas.microsoft.com/office/drawing/2014/main" id="{52A3EE86-6D95-4FBD-AC0E-FDE57DC963A5}"/>
              </a:ext>
            </a:extLst>
          </p:cNvPr>
          <p:cNvSpPr>
            <a:spLocks/>
          </p:cNvSpPr>
          <p:nvPr/>
        </p:nvSpPr>
        <p:spPr bwMode="auto">
          <a:xfrm>
            <a:off x="7239201" y="3847090"/>
            <a:ext cx="3541327" cy="1120408"/>
          </a:xfrm>
          <a:custGeom>
            <a:avLst/>
            <a:gdLst>
              <a:gd name="T0" fmla="*/ 0 w 3152"/>
              <a:gd name="T1" fmla="*/ 2147483646 h 1004"/>
              <a:gd name="T2" fmla="*/ 2147483646 w 3152"/>
              <a:gd name="T3" fmla="*/ 2147483646 h 1004"/>
              <a:gd name="T4" fmla="*/ 2147483646 w 3152"/>
              <a:gd name="T5" fmla="*/ 2147483646 h 1004"/>
              <a:gd name="T6" fmla="*/ 0 60000 65536"/>
              <a:gd name="T7" fmla="*/ 0 60000 65536"/>
              <a:gd name="T8" fmla="*/ 0 60000 65536"/>
              <a:gd name="connsiteX0" fmla="*/ 0 w 10554"/>
              <a:gd name="connsiteY0" fmla="*/ 9921 h 9921"/>
              <a:gd name="connsiteX1" fmla="*/ 2465 w 10554"/>
              <a:gd name="connsiteY1" fmla="*/ 1 h 9921"/>
              <a:gd name="connsiteX2" fmla="*/ 10000 w 10554"/>
              <a:gd name="connsiteY2" fmla="*/ 8666 h 9921"/>
              <a:gd name="connsiteX3" fmla="*/ 9989 w 10554"/>
              <a:gd name="connsiteY3" fmla="*/ 8830 h 9921"/>
              <a:gd name="connsiteX0" fmla="*/ 0 w 10005"/>
              <a:gd name="connsiteY0" fmla="*/ 10000 h 10019"/>
              <a:gd name="connsiteX1" fmla="*/ 2336 w 10005"/>
              <a:gd name="connsiteY1" fmla="*/ 1 h 10019"/>
              <a:gd name="connsiteX2" fmla="*/ 9475 w 10005"/>
              <a:gd name="connsiteY2" fmla="*/ 8735 h 10019"/>
              <a:gd name="connsiteX3" fmla="*/ 9482 w 10005"/>
              <a:gd name="connsiteY3" fmla="*/ 10019 h 10019"/>
              <a:gd name="connsiteX0" fmla="*/ 0 w 10005"/>
              <a:gd name="connsiteY0" fmla="*/ 10000 h 10019"/>
              <a:gd name="connsiteX1" fmla="*/ 2336 w 10005"/>
              <a:gd name="connsiteY1" fmla="*/ 1 h 10019"/>
              <a:gd name="connsiteX2" fmla="*/ 9475 w 10005"/>
              <a:gd name="connsiteY2" fmla="*/ 8735 h 10019"/>
              <a:gd name="connsiteX3" fmla="*/ 9482 w 10005"/>
              <a:gd name="connsiteY3" fmla="*/ 10019 h 10019"/>
              <a:gd name="connsiteX0" fmla="*/ 0 w 9482"/>
              <a:gd name="connsiteY0" fmla="*/ 10000 h 10019"/>
              <a:gd name="connsiteX1" fmla="*/ 2336 w 9482"/>
              <a:gd name="connsiteY1" fmla="*/ 1 h 10019"/>
              <a:gd name="connsiteX2" fmla="*/ 9475 w 9482"/>
              <a:gd name="connsiteY2" fmla="*/ 8735 h 10019"/>
              <a:gd name="connsiteX3" fmla="*/ 9482 w 9482"/>
              <a:gd name="connsiteY3" fmla="*/ 10019 h 10019"/>
              <a:gd name="connsiteX0" fmla="*/ 0 w 10000"/>
              <a:gd name="connsiteY0" fmla="*/ 9981 h 10000"/>
              <a:gd name="connsiteX1" fmla="*/ 2464 w 10000"/>
              <a:gd name="connsiteY1" fmla="*/ 1 h 10000"/>
              <a:gd name="connsiteX2" fmla="*/ 9993 w 10000"/>
              <a:gd name="connsiteY2" fmla="*/ 8718 h 10000"/>
              <a:gd name="connsiteX3" fmla="*/ 10000 w 10000"/>
              <a:gd name="connsiteY3" fmla="*/ 10000 h 10000"/>
              <a:gd name="connsiteX4" fmla="*/ 0 w 10000"/>
              <a:gd name="connsiteY4" fmla="*/ 998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981"/>
                </a:moveTo>
                <a:cubicBezTo>
                  <a:pt x="866" y="9369"/>
                  <a:pt x="1059" y="-80"/>
                  <a:pt x="2464" y="1"/>
                </a:cubicBezTo>
                <a:cubicBezTo>
                  <a:pt x="3662" y="291"/>
                  <a:pt x="3842" y="8478"/>
                  <a:pt x="9993" y="8718"/>
                </a:cubicBezTo>
                <a:cubicBezTo>
                  <a:pt x="9995" y="9146"/>
                  <a:pt x="9998" y="9573"/>
                  <a:pt x="10000" y="10000"/>
                </a:cubicBezTo>
                <a:lnTo>
                  <a:pt x="0" y="9981"/>
                </a:lnTo>
                <a:close/>
              </a:path>
            </a:pathLst>
          </a:custGeom>
          <a:solidFill>
            <a:srgbClr val="C00000">
              <a:alpha val="25000"/>
            </a:srgbClr>
          </a:solidFill>
          <a:ln w="28575" cmpd="sng">
            <a:noFill/>
            <a:round/>
            <a:headEnd/>
            <a:tailEnd/>
          </a:ln>
          <a:effectLst/>
        </p:spPr>
        <p:txBody>
          <a:bodyPr/>
          <a:lstStyle/>
          <a:p>
            <a:endParaRPr lang="zh-CN" altLang="en-US" sz="1600"/>
          </a:p>
        </p:txBody>
      </p:sp>
      <p:cxnSp>
        <p:nvCxnSpPr>
          <p:cNvPr id="24" name="直接连接符 23">
            <a:extLst>
              <a:ext uri="{FF2B5EF4-FFF2-40B4-BE49-F238E27FC236}">
                <a16:creationId xmlns:a16="http://schemas.microsoft.com/office/drawing/2014/main" id="{143FF26B-CC77-0DBB-021F-F6F65A8FA87C}"/>
              </a:ext>
            </a:extLst>
          </p:cNvPr>
          <p:cNvCxnSpPr/>
          <p:nvPr/>
        </p:nvCxnSpPr>
        <p:spPr>
          <a:xfrm>
            <a:off x="547661" y="1147338"/>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7BD59B77-A9C0-C6D3-789B-C0E66F2A0339}"/>
              </a:ext>
            </a:extLst>
          </p:cNvPr>
          <p:cNvSpPr txBox="1"/>
          <p:nvPr/>
        </p:nvSpPr>
        <p:spPr>
          <a:xfrm>
            <a:off x="507460" y="1314720"/>
            <a:ext cx="6106698" cy="1615827"/>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任何具有温度的物体 都在向外辐射电磁波，称之为</a:t>
            </a:r>
            <a:r>
              <a:rPr lang="zh-CN" altLang="en-US" sz="1600" dirty="0">
                <a:solidFill>
                  <a:srgbClr val="C00000"/>
                </a:solidFill>
                <a:latin typeface="方正小标宋简体" panose="02000000000000000000" pitchFamily="2" charset="-122"/>
                <a:ea typeface="方正小标宋简体" panose="02000000000000000000" pitchFamily="2" charset="-122"/>
              </a:rPr>
              <a:t> 热辐射 </a:t>
            </a:r>
            <a:r>
              <a:rPr lang="zh-CN" altLang="en-US" sz="1600" dirty="0">
                <a:latin typeface="方正小标宋简体" panose="02000000000000000000" pitchFamily="2" charset="-122"/>
                <a:ea typeface="方正小标宋简体" panose="02000000000000000000" pitchFamily="2" charset="-122"/>
              </a:rPr>
              <a:t>现象。</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同时 物体也会部分吸收别的物体所发射的电磁波。</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spcBef>
                <a:spcPts val="600"/>
              </a:spcBef>
            </a:pPr>
            <a:r>
              <a:rPr lang="zh-CN" altLang="en-US" sz="1600" dirty="0">
                <a:latin typeface="方正小标宋简体" panose="02000000000000000000" pitchFamily="2" charset="-122"/>
                <a:ea typeface="方正小标宋简体" panose="02000000000000000000" pitchFamily="2" charset="-122"/>
              </a:rPr>
              <a:t>若一个物体对于任何波长的电磁波 都能完全吸收而不反射，</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就称这样的物体为 </a:t>
            </a:r>
            <a:r>
              <a:rPr lang="zh-CN" altLang="en-US" sz="1600" u="sng" dirty="0">
                <a:latin typeface="方正小标宋简体" panose="02000000000000000000" pitchFamily="2" charset="-122"/>
                <a:ea typeface="方正小标宋简体" panose="02000000000000000000" pitchFamily="2" charset="-122"/>
              </a:rPr>
              <a:t>绝对黑体</a:t>
            </a:r>
            <a:r>
              <a:rPr lang="zh-CN" altLang="en-US" sz="1400" dirty="0">
                <a:latin typeface="楷体" panose="02010609060101010101" pitchFamily="49" charset="-122"/>
                <a:ea typeface="楷体" panose="02010609060101010101" pitchFamily="49" charset="-122"/>
              </a:rPr>
              <a:t>（不反射可见光，看起来是黑色的）</a:t>
            </a:r>
            <a:r>
              <a:rPr lang="zh-CN" altLang="en-US" sz="1600" dirty="0">
                <a:latin typeface="方正小标宋简体" panose="02000000000000000000" pitchFamily="2" charset="-122"/>
                <a:ea typeface="方正小标宋简体" panose="02000000000000000000" pitchFamily="2" charset="-122"/>
              </a:rPr>
              <a:t>。</a:t>
            </a:r>
            <a:endParaRPr lang="en-US" altLang="zh-CN" sz="1600" dirty="0">
              <a:latin typeface="方正小标宋简体" panose="02000000000000000000" pitchFamily="2" charset="-122"/>
              <a:ea typeface="方正小标宋简体" panose="02000000000000000000" pitchFamily="2" charset="-122"/>
            </a:endParaRPr>
          </a:p>
        </p:txBody>
      </p:sp>
      <p:sp>
        <p:nvSpPr>
          <p:cNvPr id="89" name="文本框 88">
            <a:extLst>
              <a:ext uri="{FF2B5EF4-FFF2-40B4-BE49-F238E27FC236}">
                <a16:creationId xmlns:a16="http://schemas.microsoft.com/office/drawing/2014/main" id="{19966CA9-34B3-4F0B-87DF-E1E817529530}"/>
              </a:ext>
            </a:extLst>
          </p:cNvPr>
          <p:cNvSpPr txBox="1"/>
          <p:nvPr/>
        </p:nvSpPr>
        <p:spPr>
          <a:xfrm>
            <a:off x="507459" y="496110"/>
            <a:ext cx="2168286"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黑体辐射</a:t>
            </a:r>
          </a:p>
        </p:txBody>
      </p:sp>
      <p:sp>
        <p:nvSpPr>
          <p:cNvPr id="90" name="文本框 89">
            <a:extLst>
              <a:ext uri="{FF2B5EF4-FFF2-40B4-BE49-F238E27FC236}">
                <a16:creationId xmlns:a16="http://schemas.microsoft.com/office/drawing/2014/main" id="{9C22643D-DD3B-458A-8137-2465268DA57B}"/>
              </a:ext>
            </a:extLst>
          </p:cNvPr>
          <p:cNvSpPr txBox="1"/>
          <p:nvPr/>
        </p:nvSpPr>
        <p:spPr>
          <a:xfrm>
            <a:off x="2675745" y="775742"/>
            <a:ext cx="135928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基本概念</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34" name="文本框 33">
            <a:extLst>
              <a:ext uri="{FF2B5EF4-FFF2-40B4-BE49-F238E27FC236}">
                <a16:creationId xmlns:a16="http://schemas.microsoft.com/office/drawing/2014/main" id="{61DE8A48-018E-44C8-A13F-80B29DC92454}"/>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量子力学的实验基础</a:t>
            </a:r>
          </a:p>
        </p:txBody>
      </p:sp>
      <p:grpSp>
        <p:nvGrpSpPr>
          <p:cNvPr id="119" name="组合 118">
            <a:extLst>
              <a:ext uri="{FF2B5EF4-FFF2-40B4-BE49-F238E27FC236}">
                <a16:creationId xmlns:a16="http://schemas.microsoft.com/office/drawing/2014/main" id="{C65BF4F4-E523-4BB4-88DD-EBD1173DB830}"/>
              </a:ext>
            </a:extLst>
          </p:cNvPr>
          <p:cNvGrpSpPr/>
          <p:nvPr/>
        </p:nvGrpSpPr>
        <p:grpSpPr>
          <a:xfrm>
            <a:off x="6466786" y="1352112"/>
            <a:ext cx="5240753" cy="4047326"/>
            <a:chOff x="6466786" y="1352112"/>
            <a:chExt cx="5240753" cy="4047326"/>
          </a:xfrm>
        </p:grpSpPr>
        <p:grpSp>
          <p:nvGrpSpPr>
            <p:cNvPr id="5" name="组合 4">
              <a:extLst>
                <a:ext uri="{FF2B5EF4-FFF2-40B4-BE49-F238E27FC236}">
                  <a16:creationId xmlns:a16="http://schemas.microsoft.com/office/drawing/2014/main" id="{DDEEFB18-0E83-4075-B110-2F09EEE0EE68}"/>
                </a:ext>
              </a:extLst>
            </p:cNvPr>
            <p:cNvGrpSpPr/>
            <p:nvPr/>
          </p:nvGrpSpPr>
          <p:grpSpPr>
            <a:xfrm>
              <a:off x="6466786" y="1352112"/>
              <a:ext cx="5240753" cy="4047326"/>
              <a:chOff x="5312843" y="1745607"/>
              <a:chExt cx="5995381" cy="4630109"/>
            </a:xfrm>
          </p:grpSpPr>
          <p:grpSp>
            <p:nvGrpSpPr>
              <p:cNvPr id="2" name="组合 1">
                <a:extLst>
                  <a:ext uri="{FF2B5EF4-FFF2-40B4-BE49-F238E27FC236}">
                    <a16:creationId xmlns:a16="http://schemas.microsoft.com/office/drawing/2014/main" id="{65A437EC-0F8F-4164-A52E-9A1AA111DD8D}"/>
                  </a:ext>
                </a:extLst>
              </p:cNvPr>
              <p:cNvGrpSpPr/>
              <p:nvPr/>
            </p:nvGrpSpPr>
            <p:grpSpPr>
              <a:xfrm>
                <a:off x="5545310" y="1745607"/>
                <a:ext cx="5762914" cy="4630109"/>
                <a:chOff x="711200" y="1038225"/>
                <a:chExt cx="7123114" cy="5722941"/>
              </a:xfrm>
            </p:grpSpPr>
            <p:sp>
              <p:nvSpPr>
                <p:cNvPr id="86" name="Line 35">
                  <a:extLst>
                    <a:ext uri="{FF2B5EF4-FFF2-40B4-BE49-F238E27FC236}">
                      <a16:creationId xmlns:a16="http://schemas.microsoft.com/office/drawing/2014/main" id="{B4CBBC0C-9579-4341-9BBD-7E2FEDA64B7F}"/>
                    </a:ext>
                  </a:extLst>
                </p:cNvPr>
                <p:cNvSpPr>
                  <a:spLocks noChangeShapeType="1"/>
                </p:cNvSpPr>
                <p:nvPr/>
              </p:nvSpPr>
              <p:spPr bwMode="auto">
                <a:xfrm>
                  <a:off x="4284663" y="5930900"/>
                  <a:ext cx="0" cy="215900"/>
                </a:xfrm>
                <a:prstGeom prst="line">
                  <a:avLst/>
                </a:prstGeom>
                <a:noFill/>
                <a:ln w="19050">
                  <a:solidFill>
                    <a:schemeClr val="accent4"/>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87" name="Line 36">
                  <a:extLst>
                    <a:ext uri="{FF2B5EF4-FFF2-40B4-BE49-F238E27FC236}">
                      <a16:creationId xmlns:a16="http://schemas.microsoft.com/office/drawing/2014/main" id="{A6C333E3-F518-4B04-9BC3-604D5D783AD3}"/>
                    </a:ext>
                  </a:extLst>
                </p:cNvPr>
                <p:cNvSpPr>
                  <a:spLocks noChangeShapeType="1"/>
                </p:cNvSpPr>
                <p:nvPr/>
              </p:nvSpPr>
              <p:spPr bwMode="auto">
                <a:xfrm>
                  <a:off x="2733675" y="4562475"/>
                  <a:ext cx="0" cy="1584325"/>
                </a:xfrm>
                <a:prstGeom prst="line">
                  <a:avLst/>
                </a:prstGeom>
                <a:noFill/>
                <a:ln w="19050">
                  <a:solidFill>
                    <a:srgbClr val="C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88" name="Line 37">
                  <a:extLst>
                    <a:ext uri="{FF2B5EF4-FFF2-40B4-BE49-F238E27FC236}">
                      <a16:creationId xmlns:a16="http://schemas.microsoft.com/office/drawing/2014/main" id="{2FBEE702-E3BF-48B6-9039-8D8E61814867}"/>
                    </a:ext>
                  </a:extLst>
                </p:cNvPr>
                <p:cNvSpPr>
                  <a:spLocks noChangeShapeType="1"/>
                </p:cNvSpPr>
                <p:nvPr/>
              </p:nvSpPr>
              <p:spPr bwMode="auto">
                <a:xfrm>
                  <a:off x="2484438" y="2257425"/>
                  <a:ext cx="0" cy="3889375"/>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dirty="0"/>
                </a:p>
              </p:txBody>
            </p:sp>
            <p:sp>
              <p:nvSpPr>
                <p:cNvPr id="93" name="Line 40">
                  <a:extLst>
                    <a:ext uri="{FF2B5EF4-FFF2-40B4-BE49-F238E27FC236}">
                      <a16:creationId xmlns:a16="http://schemas.microsoft.com/office/drawing/2014/main" id="{258DE782-AB6F-4701-8342-2A8D26A568CC}"/>
                    </a:ext>
                  </a:extLst>
                </p:cNvPr>
                <p:cNvSpPr>
                  <a:spLocks noChangeShapeType="1"/>
                </p:cNvSpPr>
                <p:nvPr/>
              </p:nvSpPr>
              <p:spPr bwMode="auto">
                <a:xfrm>
                  <a:off x="3348038" y="5641973"/>
                  <a:ext cx="0" cy="516433"/>
                </a:xfrm>
                <a:prstGeom prst="line">
                  <a:avLst/>
                </a:prstGeom>
                <a:noFill/>
                <a:ln w="1905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0" name="Freeform 12">
                  <a:extLst>
                    <a:ext uri="{FF2B5EF4-FFF2-40B4-BE49-F238E27FC236}">
                      <a16:creationId xmlns:a16="http://schemas.microsoft.com/office/drawing/2014/main" id="{FCE91CFF-AA29-4EEB-8679-D57419271C23}"/>
                    </a:ext>
                  </a:extLst>
                </p:cNvPr>
                <p:cNvSpPr>
                  <a:spLocks/>
                </p:cNvSpPr>
                <p:nvPr/>
              </p:nvSpPr>
              <p:spPr bwMode="auto">
                <a:xfrm>
                  <a:off x="1516063" y="4555626"/>
                  <a:ext cx="5003800" cy="1593850"/>
                </a:xfrm>
                <a:custGeom>
                  <a:avLst/>
                  <a:gdLst>
                    <a:gd name="T0" fmla="*/ 0 w 3152"/>
                    <a:gd name="T1" fmla="*/ 2147483646 h 1004"/>
                    <a:gd name="T2" fmla="*/ 2147483646 w 3152"/>
                    <a:gd name="T3" fmla="*/ 2147483646 h 1004"/>
                    <a:gd name="T4" fmla="*/ 2147483646 w 3152"/>
                    <a:gd name="T5" fmla="*/ 2147483646 h 1004"/>
                    <a:gd name="T6" fmla="*/ 0 60000 65536"/>
                    <a:gd name="T7" fmla="*/ 0 60000 65536"/>
                    <a:gd name="T8" fmla="*/ 0 60000 65536"/>
                  </a:gdLst>
                  <a:ahLst/>
                  <a:cxnLst>
                    <a:cxn ang="T6">
                      <a:pos x="T0" y="T1"/>
                    </a:cxn>
                    <a:cxn ang="T7">
                      <a:pos x="T2" y="T3"/>
                    </a:cxn>
                    <a:cxn ang="T8">
                      <a:pos x="T4" y="T5"/>
                    </a:cxn>
                  </a:cxnLst>
                  <a:rect l="0" t="0" r="r" b="b"/>
                  <a:pathLst>
                    <a:path w="3152" h="1004">
                      <a:moveTo>
                        <a:pt x="0" y="1004"/>
                      </a:moveTo>
                      <a:cubicBezTo>
                        <a:pt x="273" y="943"/>
                        <a:pt x="334" y="0"/>
                        <a:pt x="777" y="8"/>
                      </a:cubicBezTo>
                      <a:cubicBezTo>
                        <a:pt x="1155" y="37"/>
                        <a:pt x="1212" y="854"/>
                        <a:pt x="3152" y="878"/>
                      </a:cubicBezTo>
                    </a:path>
                  </a:pathLst>
                </a:custGeom>
                <a:noFill/>
                <a:ln w="28575" cmpd="sng">
                  <a:solidFill>
                    <a:srgbClr val="C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1" name="Freeform 13">
                  <a:extLst>
                    <a:ext uri="{FF2B5EF4-FFF2-40B4-BE49-F238E27FC236}">
                      <a16:creationId xmlns:a16="http://schemas.microsoft.com/office/drawing/2014/main" id="{F012EBBE-EDE3-40ED-AF8B-6AC1275C5E80}"/>
                    </a:ext>
                  </a:extLst>
                </p:cNvPr>
                <p:cNvSpPr>
                  <a:spLocks/>
                </p:cNvSpPr>
                <p:nvPr/>
              </p:nvSpPr>
              <p:spPr bwMode="auto">
                <a:xfrm>
                  <a:off x="1890713" y="5641476"/>
                  <a:ext cx="4684712" cy="493714"/>
                </a:xfrm>
                <a:custGeom>
                  <a:avLst/>
                  <a:gdLst>
                    <a:gd name="T0" fmla="*/ 0 w 2951"/>
                    <a:gd name="T1" fmla="*/ 2147483646 h 311"/>
                    <a:gd name="T2" fmla="*/ 2147483646 w 2951"/>
                    <a:gd name="T3" fmla="*/ 2147483646 h 311"/>
                    <a:gd name="T4" fmla="*/ 2147483646 w 2951"/>
                    <a:gd name="T5" fmla="*/ 2147483646 h 311"/>
                    <a:gd name="T6" fmla="*/ 0 60000 65536"/>
                    <a:gd name="T7" fmla="*/ 0 60000 65536"/>
                    <a:gd name="T8" fmla="*/ 0 60000 65536"/>
                  </a:gdLst>
                  <a:ahLst/>
                  <a:cxnLst>
                    <a:cxn ang="T6">
                      <a:pos x="T0" y="T1"/>
                    </a:cxn>
                    <a:cxn ang="T7">
                      <a:pos x="T2" y="T3"/>
                    </a:cxn>
                    <a:cxn ang="T8">
                      <a:pos x="T4" y="T5"/>
                    </a:cxn>
                  </a:cxnLst>
                  <a:rect l="0" t="0" r="r" b="b"/>
                  <a:pathLst>
                    <a:path w="2951" h="311">
                      <a:moveTo>
                        <a:pt x="0" y="311"/>
                      </a:moveTo>
                      <a:cubicBezTo>
                        <a:pt x="362" y="194"/>
                        <a:pt x="533" y="0"/>
                        <a:pt x="929" y="6"/>
                      </a:cubicBezTo>
                      <a:cubicBezTo>
                        <a:pt x="1397" y="11"/>
                        <a:pt x="1495" y="208"/>
                        <a:pt x="2951" y="241"/>
                      </a:cubicBezTo>
                    </a:path>
                  </a:pathLst>
                </a:custGeom>
                <a:noFill/>
                <a:ln w="28575" cmpd="sng">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2" name="Freeform 14">
                  <a:extLst>
                    <a:ext uri="{FF2B5EF4-FFF2-40B4-BE49-F238E27FC236}">
                      <a16:creationId xmlns:a16="http://schemas.microsoft.com/office/drawing/2014/main" id="{50582ED5-4DB3-4E1D-B602-99C1610C3654}"/>
                    </a:ext>
                  </a:extLst>
                </p:cNvPr>
                <p:cNvSpPr>
                  <a:spLocks/>
                </p:cNvSpPr>
                <p:nvPr/>
              </p:nvSpPr>
              <p:spPr bwMode="auto">
                <a:xfrm>
                  <a:off x="2489199" y="5901827"/>
                  <a:ext cx="4030663" cy="233363"/>
                </a:xfrm>
                <a:custGeom>
                  <a:avLst/>
                  <a:gdLst>
                    <a:gd name="T0" fmla="*/ 0 w 2539"/>
                    <a:gd name="T1" fmla="*/ 2147483646 h 147"/>
                    <a:gd name="T2" fmla="*/ 2147483646 w 2539"/>
                    <a:gd name="T3" fmla="*/ 2147483646 h 147"/>
                    <a:gd name="T4" fmla="*/ 2147483646 w 2539"/>
                    <a:gd name="T5" fmla="*/ 2147483646 h 147"/>
                    <a:gd name="T6" fmla="*/ 0 60000 65536"/>
                    <a:gd name="T7" fmla="*/ 0 60000 65536"/>
                    <a:gd name="T8" fmla="*/ 0 60000 65536"/>
                  </a:gdLst>
                  <a:ahLst/>
                  <a:cxnLst>
                    <a:cxn ang="T6">
                      <a:pos x="T0" y="T1"/>
                    </a:cxn>
                    <a:cxn ang="T7">
                      <a:pos x="T2" y="T3"/>
                    </a:cxn>
                    <a:cxn ang="T8">
                      <a:pos x="T4" y="T5"/>
                    </a:cxn>
                  </a:cxnLst>
                  <a:rect l="0" t="0" r="r" b="b"/>
                  <a:pathLst>
                    <a:path w="2539" h="147">
                      <a:moveTo>
                        <a:pt x="0" y="147"/>
                      </a:moveTo>
                      <a:cubicBezTo>
                        <a:pt x="357" y="49"/>
                        <a:pt x="929" y="0"/>
                        <a:pt x="1184" y="17"/>
                      </a:cubicBezTo>
                      <a:cubicBezTo>
                        <a:pt x="1432" y="17"/>
                        <a:pt x="1857" y="134"/>
                        <a:pt x="2539" y="124"/>
                      </a:cubicBezTo>
                    </a:path>
                  </a:pathLst>
                </a:custGeom>
                <a:noFill/>
                <a:ln w="28575" cmpd="sng">
                  <a:solidFill>
                    <a:schemeClr val="accent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35" name="Freeform 3">
                  <a:extLst>
                    <a:ext uri="{FF2B5EF4-FFF2-40B4-BE49-F238E27FC236}">
                      <a16:creationId xmlns:a16="http://schemas.microsoft.com/office/drawing/2014/main" id="{85C5A00B-8B72-41D3-9FB2-7B3942185538}"/>
                    </a:ext>
                  </a:extLst>
                </p:cNvPr>
                <p:cNvSpPr>
                  <a:spLocks/>
                </p:cNvSpPr>
                <p:nvPr/>
              </p:nvSpPr>
              <p:spPr bwMode="auto">
                <a:xfrm>
                  <a:off x="1216025" y="2232615"/>
                  <a:ext cx="5284788" cy="3914775"/>
                </a:xfrm>
                <a:custGeom>
                  <a:avLst/>
                  <a:gdLst>
                    <a:gd name="T0" fmla="*/ 0 w 3329"/>
                    <a:gd name="T1" fmla="*/ 2147483646 h 2466"/>
                    <a:gd name="T2" fmla="*/ 2147483646 w 3329"/>
                    <a:gd name="T3" fmla="*/ 2147483646 h 2466"/>
                    <a:gd name="T4" fmla="*/ 2147483646 w 3329"/>
                    <a:gd name="T5" fmla="*/ 2147483646 h 2466"/>
                    <a:gd name="T6" fmla="*/ 0 60000 65536"/>
                    <a:gd name="T7" fmla="*/ 0 60000 65536"/>
                    <a:gd name="T8" fmla="*/ 0 60000 65536"/>
                  </a:gdLst>
                  <a:ahLst/>
                  <a:cxnLst>
                    <a:cxn ang="T6">
                      <a:pos x="T0" y="T1"/>
                    </a:cxn>
                    <a:cxn ang="T7">
                      <a:pos x="T2" y="T3"/>
                    </a:cxn>
                    <a:cxn ang="T8">
                      <a:pos x="T4" y="T5"/>
                    </a:cxn>
                  </a:cxnLst>
                  <a:rect l="0" t="0" r="r" b="b"/>
                  <a:pathLst>
                    <a:path w="3329" h="2466">
                      <a:moveTo>
                        <a:pt x="0" y="2466"/>
                      </a:moveTo>
                      <a:cubicBezTo>
                        <a:pt x="436" y="2365"/>
                        <a:pt x="355" y="0"/>
                        <a:pt x="813" y="23"/>
                      </a:cubicBezTo>
                      <a:cubicBezTo>
                        <a:pt x="1248" y="15"/>
                        <a:pt x="1429" y="2232"/>
                        <a:pt x="3329" y="2292"/>
                      </a:cubicBezTo>
                    </a:path>
                  </a:pathLst>
                </a:custGeom>
                <a:noFill/>
                <a:ln w="28575" cmpd="sng">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nvGrpSpPr>
                <p:cNvPr id="43" name="Group 15">
                  <a:extLst>
                    <a:ext uri="{FF2B5EF4-FFF2-40B4-BE49-F238E27FC236}">
                      <a16:creationId xmlns:a16="http://schemas.microsoft.com/office/drawing/2014/main" id="{17BAD360-BD54-4B36-BDF7-0843995588AD}"/>
                    </a:ext>
                  </a:extLst>
                </p:cNvPr>
                <p:cNvGrpSpPr>
                  <a:grpSpLocks/>
                </p:cNvGrpSpPr>
                <p:nvPr/>
              </p:nvGrpSpPr>
              <p:grpSpPr bwMode="auto">
                <a:xfrm>
                  <a:off x="711200" y="1177925"/>
                  <a:ext cx="6308725" cy="5583241"/>
                  <a:chOff x="403" y="663"/>
                  <a:chExt cx="3974" cy="3517"/>
                </a:xfrm>
              </p:grpSpPr>
              <mc:AlternateContent xmlns:mc="http://schemas.openxmlformats.org/markup-compatibility/2006" xmlns:a14="http://schemas.microsoft.com/office/drawing/2010/main">
                <mc:Choice Requires="a14">
                  <p:sp>
                    <p:nvSpPr>
                      <p:cNvPr id="44" name="Text Box 16">
                        <a:extLst>
                          <a:ext uri="{FF2B5EF4-FFF2-40B4-BE49-F238E27FC236}">
                            <a16:creationId xmlns:a16="http://schemas.microsoft.com/office/drawing/2014/main" id="{647FA660-880B-47C4-B5D4-E4F9A973FB5E}"/>
                          </a:ext>
                        </a:extLst>
                      </p:cNvPr>
                      <p:cNvSpPr txBox="1">
                        <a:spLocks noChangeArrowheads="1"/>
                      </p:cNvSpPr>
                      <p:nvPr/>
                    </p:nvSpPr>
                    <p:spPr bwMode="auto">
                      <a:xfrm>
                        <a:off x="1198" y="3842"/>
                        <a:ext cx="571" cy="325"/>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14:m>
                          <m:oMathPara xmlns:m="http://schemas.openxmlformats.org/officeDocument/2006/math">
                            <m:oMathParaPr>
                              <m:jc m:val="centerGroup"/>
                            </m:oMathParaPr>
                            <m:oMath xmlns:m="http://schemas.openxmlformats.org/officeDocument/2006/math">
                              <m:r>
                                <a:rPr kumimoji="1" lang="en-US" altLang="zh-CN" sz="1800" i="1" dirty="0" smtClean="0">
                                  <a:latin typeface="Cambria Math" panose="02040503050406030204" pitchFamily="18" charset="0"/>
                                  <a:ea typeface="宋体" panose="02010600030101010101" pitchFamily="2" charset="-122"/>
                                </a:rPr>
                                <m:t>  0.5</m:t>
                              </m:r>
                            </m:oMath>
                          </m:oMathPara>
                        </a14:m>
                        <a:endParaRPr kumimoji="1" lang="en-US" altLang="zh-CN" sz="1800" dirty="0">
                          <a:latin typeface="Times New Roman" panose="02020603050405020304" pitchFamily="18" charset="0"/>
                          <a:ea typeface="宋体" panose="02010600030101010101" pitchFamily="2" charset="-122"/>
                        </a:endParaRPr>
                      </a:p>
                    </p:txBody>
                  </p:sp>
                </mc:Choice>
                <mc:Fallback xmlns="">
                  <p:sp>
                    <p:nvSpPr>
                      <p:cNvPr id="44" name="Text Box 16">
                        <a:extLst>
                          <a:ext uri="{FF2B5EF4-FFF2-40B4-BE49-F238E27FC236}">
                            <a16:creationId xmlns:a16="http://schemas.microsoft.com/office/drawing/2014/main" id="{647FA660-880B-47C4-B5D4-E4F9A973FB5E}"/>
                          </a:ext>
                        </a:extLst>
                      </p:cNvPr>
                      <p:cNvSpPr txBox="1">
                        <a:spLocks noRot="1" noChangeAspect="1" noMove="1" noResize="1" noEditPoints="1" noAdjustHandles="1" noChangeArrowheads="1" noChangeShapeType="1" noTextEdit="1"/>
                      </p:cNvSpPr>
                      <p:nvPr/>
                    </p:nvSpPr>
                    <p:spPr bwMode="auto">
                      <a:xfrm>
                        <a:off x="1198" y="3842"/>
                        <a:ext cx="571" cy="325"/>
                      </a:xfrm>
                      <a:prstGeom prst="rect">
                        <a:avLst/>
                      </a:prstGeom>
                      <a:blipFill>
                        <a:blip r:embed="rId4"/>
                        <a:stretch>
                          <a:fillRect/>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 Box 17">
                        <a:extLst>
                          <a:ext uri="{FF2B5EF4-FFF2-40B4-BE49-F238E27FC236}">
                            <a16:creationId xmlns:a16="http://schemas.microsoft.com/office/drawing/2014/main" id="{6741A663-FAE7-4ECD-9C7A-872D346539D4}"/>
                          </a:ext>
                        </a:extLst>
                      </p:cNvPr>
                      <p:cNvSpPr txBox="1">
                        <a:spLocks noChangeArrowheads="1"/>
                      </p:cNvSpPr>
                      <p:nvPr/>
                    </p:nvSpPr>
                    <p:spPr bwMode="auto">
                      <a:xfrm>
                        <a:off x="403" y="3819"/>
                        <a:ext cx="318" cy="361"/>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lnSpc>
                            <a:spcPct val="115000"/>
                          </a:lnSpc>
                          <a:spcBef>
                            <a:spcPct val="50000"/>
                          </a:spcBef>
                        </a:pPr>
                        <a14:m>
                          <m:oMathPara xmlns:m="http://schemas.openxmlformats.org/officeDocument/2006/math">
                            <m:oMathParaPr>
                              <m:jc m:val="centerGroup"/>
                            </m:oMathParaPr>
                            <m:oMath xmlns:m="http://schemas.openxmlformats.org/officeDocument/2006/math">
                              <m:r>
                                <a:rPr kumimoji="1" lang="en-US" altLang="zh-CN" sz="1800" i="1" dirty="0" smtClean="0">
                                  <a:latin typeface="Cambria Math" panose="02040503050406030204" pitchFamily="18" charset="0"/>
                                  <a:ea typeface="宋体" panose="02010600030101010101" pitchFamily="2" charset="-122"/>
                                </a:rPr>
                                <m:t>0</m:t>
                              </m:r>
                            </m:oMath>
                          </m:oMathPara>
                        </a14:m>
                        <a:endParaRPr kumimoji="1" lang="en-US" altLang="zh-CN" sz="1800" dirty="0">
                          <a:latin typeface="Times New Roman" panose="02020603050405020304" pitchFamily="18" charset="0"/>
                          <a:ea typeface="宋体" panose="02010600030101010101" pitchFamily="2" charset="-122"/>
                        </a:endParaRPr>
                      </a:p>
                    </p:txBody>
                  </p:sp>
                </mc:Choice>
                <mc:Fallback xmlns="">
                  <p:sp>
                    <p:nvSpPr>
                      <p:cNvPr id="45" name="Text Box 17">
                        <a:extLst>
                          <a:ext uri="{FF2B5EF4-FFF2-40B4-BE49-F238E27FC236}">
                            <a16:creationId xmlns:a16="http://schemas.microsoft.com/office/drawing/2014/main" id="{6741A663-FAE7-4ECD-9C7A-872D346539D4}"/>
                          </a:ext>
                        </a:extLst>
                      </p:cNvPr>
                      <p:cNvSpPr txBox="1">
                        <a:spLocks noRot="1" noChangeAspect="1" noMove="1" noResize="1" noEditPoints="1" noAdjustHandles="1" noChangeArrowheads="1" noChangeShapeType="1" noTextEdit="1"/>
                      </p:cNvSpPr>
                      <p:nvPr/>
                    </p:nvSpPr>
                    <p:spPr bwMode="auto">
                      <a:xfrm>
                        <a:off x="403" y="3819"/>
                        <a:ext cx="318" cy="361"/>
                      </a:xfrm>
                      <a:prstGeom prst="rect">
                        <a:avLst/>
                      </a:prstGeom>
                      <a:blipFill>
                        <a:blip r:embed="rId5"/>
                        <a:stretch>
                          <a:fillRect/>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46" name="Group 18">
                    <a:extLst>
                      <a:ext uri="{FF2B5EF4-FFF2-40B4-BE49-F238E27FC236}">
                        <a16:creationId xmlns:a16="http://schemas.microsoft.com/office/drawing/2014/main" id="{3886527E-9467-4BF1-B398-A163A293DF29}"/>
                      </a:ext>
                    </a:extLst>
                  </p:cNvPr>
                  <p:cNvGrpSpPr>
                    <a:grpSpLocks/>
                  </p:cNvGrpSpPr>
                  <p:nvPr/>
                </p:nvGrpSpPr>
                <p:grpSpPr bwMode="auto">
                  <a:xfrm>
                    <a:off x="612" y="663"/>
                    <a:ext cx="3765" cy="3130"/>
                    <a:chOff x="612" y="663"/>
                    <a:chExt cx="3765" cy="3130"/>
                  </a:xfrm>
                </p:grpSpPr>
                <p:sp>
                  <p:nvSpPr>
                    <p:cNvPr id="50" name="Line 19">
                      <a:extLst>
                        <a:ext uri="{FF2B5EF4-FFF2-40B4-BE49-F238E27FC236}">
                          <a16:creationId xmlns:a16="http://schemas.microsoft.com/office/drawing/2014/main" id="{D53301F5-4E94-438A-870C-0105D9D97C9A}"/>
                        </a:ext>
                      </a:extLst>
                    </p:cNvPr>
                    <p:cNvSpPr>
                      <a:spLocks noChangeShapeType="1"/>
                    </p:cNvSpPr>
                    <p:nvPr/>
                  </p:nvSpPr>
                  <p:spPr bwMode="auto">
                    <a:xfrm flipV="1">
                      <a:off x="612" y="663"/>
                      <a:ext cx="0" cy="3129"/>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53" name="Line 20">
                      <a:extLst>
                        <a:ext uri="{FF2B5EF4-FFF2-40B4-BE49-F238E27FC236}">
                          <a16:creationId xmlns:a16="http://schemas.microsoft.com/office/drawing/2014/main" id="{B4C9F10C-1F1C-4A47-850D-11A0A5641C5A}"/>
                        </a:ext>
                      </a:extLst>
                    </p:cNvPr>
                    <p:cNvSpPr>
                      <a:spLocks noChangeShapeType="1"/>
                    </p:cNvSpPr>
                    <p:nvPr/>
                  </p:nvSpPr>
                  <p:spPr bwMode="auto">
                    <a:xfrm>
                      <a:off x="612" y="3793"/>
                      <a:ext cx="3765"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grpSp>
                <p:nvGrpSpPr>
                  <p:cNvPr id="47" name="Group 21">
                    <a:extLst>
                      <a:ext uri="{FF2B5EF4-FFF2-40B4-BE49-F238E27FC236}">
                        <a16:creationId xmlns:a16="http://schemas.microsoft.com/office/drawing/2014/main" id="{3743F3B6-5FDE-4D9E-9E85-1B0737CEC391}"/>
                      </a:ext>
                    </a:extLst>
                  </p:cNvPr>
                  <p:cNvGrpSpPr>
                    <a:grpSpLocks/>
                  </p:cNvGrpSpPr>
                  <p:nvPr/>
                </p:nvGrpSpPr>
                <p:grpSpPr bwMode="auto">
                  <a:xfrm>
                    <a:off x="612" y="1298"/>
                    <a:ext cx="45" cy="1270"/>
                    <a:chOff x="612" y="1298"/>
                    <a:chExt cx="91" cy="1270"/>
                  </a:xfrm>
                </p:grpSpPr>
                <p:sp>
                  <p:nvSpPr>
                    <p:cNvPr id="48" name="Line 22">
                      <a:extLst>
                        <a:ext uri="{FF2B5EF4-FFF2-40B4-BE49-F238E27FC236}">
                          <a16:creationId xmlns:a16="http://schemas.microsoft.com/office/drawing/2014/main" id="{A9B76B90-C66A-4A7C-8C5B-D0AF70B3F4AC}"/>
                        </a:ext>
                      </a:extLst>
                    </p:cNvPr>
                    <p:cNvSpPr>
                      <a:spLocks noChangeShapeType="1"/>
                    </p:cNvSpPr>
                    <p:nvPr/>
                  </p:nvSpPr>
                  <p:spPr bwMode="auto">
                    <a:xfrm>
                      <a:off x="612" y="1298"/>
                      <a:ext cx="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49" name="Line 23">
                      <a:extLst>
                        <a:ext uri="{FF2B5EF4-FFF2-40B4-BE49-F238E27FC236}">
                          <a16:creationId xmlns:a16="http://schemas.microsoft.com/office/drawing/2014/main" id="{ACB4C265-40B3-480F-BFCC-58ACB73F3E15}"/>
                        </a:ext>
                      </a:extLst>
                    </p:cNvPr>
                    <p:cNvSpPr>
                      <a:spLocks noChangeShapeType="1"/>
                    </p:cNvSpPr>
                    <p:nvPr/>
                  </p:nvSpPr>
                  <p:spPr bwMode="auto">
                    <a:xfrm>
                      <a:off x="612" y="2568"/>
                      <a:ext cx="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grpSp>
            </p:grpSp>
            <p:grpSp>
              <p:nvGrpSpPr>
                <p:cNvPr id="55" name="Group 25">
                  <a:extLst>
                    <a:ext uri="{FF2B5EF4-FFF2-40B4-BE49-F238E27FC236}">
                      <a16:creationId xmlns:a16="http://schemas.microsoft.com/office/drawing/2014/main" id="{A93D6696-1D27-4C86-A24A-A2C6E14083B0}"/>
                    </a:ext>
                  </a:extLst>
                </p:cNvPr>
                <p:cNvGrpSpPr>
                  <a:grpSpLocks/>
                </p:cNvGrpSpPr>
                <p:nvPr/>
              </p:nvGrpSpPr>
              <p:grpSpPr bwMode="auto">
                <a:xfrm>
                  <a:off x="1185863" y="1038225"/>
                  <a:ext cx="6648451" cy="5051426"/>
                  <a:chOff x="657" y="584"/>
                  <a:chExt cx="4188" cy="3182"/>
                </a:xfrm>
              </p:grpSpPr>
              <p:sp>
                <p:nvSpPr>
                  <p:cNvPr id="69" name="Text Box 26">
                    <a:extLst>
                      <a:ext uri="{FF2B5EF4-FFF2-40B4-BE49-F238E27FC236}">
                        <a16:creationId xmlns:a16="http://schemas.microsoft.com/office/drawing/2014/main" id="{F3E5DFB7-DD54-4B7C-8142-F6BC39356C46}"/>
                      </a:ext>
                    </a:extLst>
                  </p:cNvPr>
                  <p:cNvSpPr txBox="1">
                    <a:spLocks noChangeArrowheads="1"/>
                  </p:cNvSpPr>
                  <p:nvPr/>
                </p:nvSpPr>
                <p:spPr bwMode="auto">
                  <a:xfrm>
                    <a:off x="657" y="584"/>
                    <a:ext cx="2122" cy="3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r>
                      <a:rPr kumimoji="1" lang="en-US" altLang="zh-CN" sz="1800" i="1" dirty="0">
                        <a:latin typeface="Times New Roman" panose="02020603050405020304" pitchFamily="18" charset="0"/>
                        <a:ea typeface="宋体" panose="02010600030101010101" pitchFamily="2" charset="-122"/>
                      </a:rPr>
                      <a:t>M</a:t>
                    </a:r>
                    <a:r>
                      <a:rPr kumimoji="1" lang="en-US" altLang="zh-CN" sz="1800" i="1" baseline="-22000" dirty="0">
                        <a:latin typeface="Times New Roman" panose="02020603050405020304" pitchFamily="18" charset="0"/>
                        <a:ea typeface="宋体" panose="02010600030101010101" pitchFamily="2" charset="-122"/>
                      </a:rPr>
                      <a:t>B</a:t>
                    </a:r>
                    <a:r>
                      <a:rPr kumimoji="1" lang="en-US" altLang="zh-CN" sz="1800" i="1" baseline="-22000"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1800"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sz="1800" dirty="0">
                        <a:latin typeface="Times New Roman" panose="02020603050405020304" pitchFamily="18" charset="0"/>
                        <a:ea typeface="宋体" panose="02010600030101010101" pitchFamily="2" charset="-122"/>
                      </a:rPr>
                      <a:t>10</a:t>
                    </a:r>
                    <a:r>
                      <a:rPr kumimoji="1" lang="en-US" altLang="zh-CN" sz="1800" baseline="30000" dirty="0">
                        <a:latin typeface="Times New Roman" panose="02020603050405020304" pitchFamily="18" charset="0"/>
                        <a:ea typeface="宋体" panose="02010600030101010101" pitchFamily="2" charset="-122"/>
                      </a:rPr>
                      <a:t>-7</a:t>
                    </a:r>
                    <a:r>
                      <a:rPr kumimoji="1" lang="en-US" altLang="zh-CN" sz="1800" dirty="0">
                        <a:latin typeface="Times New Roman" panose="02020603050405020304" pitchFamily="18" charset="0"/>
                        <a:ea typeface="宋体" panose="02010600030101010101" pitchFamily="2" charset="-122"/>
                      </a:rPr>
                      <a:t>×</a:t>
                    </a:r>
                    <a:r>
                      <a:rPr kumimoji="1" lang="en-US" altLang="zh-CN" sz="1800" dirty="0">
                        <a:latin typeface="Times New Roman" panose="02020603050405020304" pitchFamily="18" charset="0"/>
                        <a:ea typeface="宋体" panose="02010600030101010101" pitchFamily="2" charset="-122"/>
                        <a:sym typeface="Symbol" panose="05050102010706020507" pitchFamily="18" charset="2"/>
                      </a:rPr>
                      <a:t>W/ m</a:t>
                    </a:r>
                    <a:r>
                      <a:rPr kumimoji="1" lang="en-US" altLang="zh-CN" sz="1800" baseline="30000" dirty="0">
                        <a:latin typeface="Times New Roman" panose="02020603050405020304" pitchFamily="18" charset="0"/>
                        <a:ea typeface="宋体" panose="02010600030101010101" pitchFamily="2" charset="-122"/>
                        <a:sym typeface="Symbol" panose="05050102010706020507" pitchFamily="18" charset="2"/>
                      </a:rPr>
                      <a:t>2</a:t>
                    </a:r>
                    <a:r>
                      <a:rPr kumimoji="1"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1800" dirty="0">
                        <a:latin typeface="Times New Roman" panose="02020603050405020304" pitchFamily="18" charset="0"/>
                        <a:ea typeface="宋体" panose="02010600030101010101" pitchFamily="2" charset="-122"/>
                        <a:sym typeface="Symbol" panose="05050102010706020507" pitchFamily="18" charset="2"/>
                      </a:rPr>
                      <a:t>m)</a:t>
                    </a:r>
                  </a:p>
                </p:txBody>
              </p:sp>
              <p:sp>
                <p:nvSpPr>
                  <p:cNvPr id="79" name="Rectangle 27">
                    <a:extLst>
                      <a:ext uri="{FF2B5EF4-FFF2-40B4-BE49-F238E27FC236}">
                        <a16:creationId xmlns:a16="http://schemas.microsoft.com/office/drawing/2014/main" id="{84FE481F-51A6-4B0C-869C-D297A88A5A04}"/>
                      </a:ext>
                    </a:extLst>
                  </p:cNvPr>
                  <p:cNvSpPr>
                    <a:spLocks noChangeArrowheads="1"/>
                  </p:cNvSpPr>
                  <p:nvPr/>
                </p:nvSpPr>
                <p:spPr bwMode="auto">
                  <a:xfrm>
                    <a:off x="4110" y="3441"/>
                    <a:ext cx="735" cy="3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r>
                      <a:rPr kumimoji="1" lang="en-US" altLang="zh-CN" sz="1800" i="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1800" dirty="0">
                        <a:latin typeface="Times New Roman" panose="02020603050405020304" pitchFamily="18" charset="0"/>
                        <a:ea typeface="宋体" panose="02010600030101010101" pitchFamily="2" charset="-122"/>
                        <a:sym typeface="Symbol" panose="05050102010706020507" pitchFamily="18" charset="2"/>
                      </a:rPr>
                      <a:t>(m)</a:t>
                    </a:r>
                  </a:p>
                </p:txBody>
              </p:sp>
            </p:grpSp>
            <p:sp>
              <p:nvSpPr>
                <p:cNvPr id="84" name="Text Box 33">
                  <a:extLst>
                    <a:ext uri="{FF2B5EF4-FFF2-40B4-BE49-F238E27FC236}">
                      <a16:creationId xmlns:a16="http://schemas.microsoft.com/office/drawing/2014/main" id="{D5B9E263-B2B5-4C9E-9B58-F894B0855CAA}"/>
                    </a:ext>
                  </a:extLst>
                </p:cNvPr>
                <p:cNvSpPr txBox="1">
                  <a:spLocks noChangeArrowheads="1"/>
                </p:cNvSpPr>
                <p:nvPr/>
              </p:nvSpPr>
              <p:spPr bwMode="auto">
                <a:xfrm>
                  <a:off x="2540779" y="4100152"/>
                  <a:ext cx="1054212" cy="4725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r>
                    <a:rPr kumimoji="1" lang="en-US" altLang="zh-CN" sz="1600" b="1" dirty="0">
                      <a:solidFill>
                        <a:srgbClr val="C00000"/>
                      </a:solidFill>
                      <a:latin typeface="Times New Roman" panose="02020603050405020304" pitchFamily="18" charset="0"/>
                      <a:ea typeface="宋体" panose="02010600030101010101" pitchFamily="2" charset="-122"/>
                    </a:rPr>
                    <a:t>5000K</a:t>
                  </a:r>
                </a:p>
              </p:txBody>
            </p:sp>
            <p:sp>
              <p:nvSpPr>
                <p:cNvPr id="85" name="Text Box 34">
                  <a:extLst>
                    <a:ext uri="{FF2B5EF4-FFF2-40B4-BE49-F238E27FC236}">
                      <a16:creationId xmlns:a16="http://schemas.microsoft.com/office/drawing/2014/main" id="{09722973-304F-4E81-97CD-9C2206713139}"/>
                    </a:ext>
                  </a:extLst>
                </p:cNvPr>
                <p:cNvSpPr txBox="1">
                  <a:spLocks noChangeArrowheads="1"/>
                </p:cNvSpPr>
                <p:nvPr/>
              </p:nvSpPr>
              <p:spPr bwMode="auto">
                <a:xfrm>
                  <a:off x="3331311" y="3051264"/>
                  <a:ext cx="1054213" cy="47251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r>
                    <a:rPr kumimoji="1" lang="en-US" altLang="zh-CN" sz="1600" b="1" dirty="0">
                      <a:solidFill>
                        <a:srgbClr val="FF0000"/>
                      </a:solidFill>
                      <a:latin typeface="Times New Roman" panose="02020603050405020304" pitchFamily="18" charset="0"/>
                      <a:ea typeface="宋体" panose="02010600030101010101" pitchFamily="2" charset="-122"/>
                    </a:rPr>
                    <a:t>6000K</a:t>
                  </a:r>
                </a:p>
              </p:txBody>
            </p:sp>
            <p:sp>
              <p:nvSpPr>
                <p:cNvPr id="91" name="Text Box 38">
                  <a:extLst>
                    <a:ext uri="{FF2B5EF4-FFF2-40B4-BE49-F238E27FC236}">
                      <a16:creationId xmlns:a16="http://schemas.microsoft.com/office/drawing/2014/main" id="{87DF9C4F-46C7-400F-A6DC-8ECA840A8446}"/>
                    </a:ext>
                  </a:extLst>
                </p:cNvPr>
                <p:cNvSpPr txBox="1">
                  <a:spLocks noChangeArrowheads="1"/>
                </p:cNvSpPr>
                <p:nvPr/>
              </p:nvSpPr>
              <p:spPr bwMode="auto">
                <a:xfrm>
                  <a:off x="5549382" y="5226450"/>
                  <a:ext cx="1054213" cy="47251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r>
                    <a:rPr kumimoji="1" lang="en-US" altLang="zh-CN" sz="1600" b="1" dirty="0">
                      <a:solidFill>
                        <a:schemeClr val="accent4"/>
                      </a:solidFill>
                      <a:latin typeface="Times New Roman" panose="02020603050405020304" pitchFamily="18" charset="0"/>
                      <a:ea typeface="宋体" panose="02010600030101010101" pitchFamily="2" charset="-122"/>
                    </a:rPr>
                    <a:t>3000K</a:t>
                  </a:r>
                </a:p>
              </p:txBody>
            </p:sp>
            <p:sp>
              <p:nvSpPr>
                <p:cNvPr id="92" name="Text Box 39">
                  <a:extLst>
                    <a:ext uri="{FF2B5EF4-FFF2-40B4-BE49-F238E27FC236}">
                      <a16:creationId xmlns:a16="http://schemas.microsoft.com/office/drawing/2014/main" id="{76849D65-4616-476D-B747-BFB5B6526158}"/>
                    </a:ext>
                  </a:extLst>
                </p:cNvPr>
                <p:cNvSpPr txBox="1">
                  <a:spLocks noChangeArrowheads="1"/>
                </p:cNvSpPr>
                <p:nvPr/>
              </p:nvSpPr>
              <p:spPr bwMode="auto">
                <a:xfrm>
                  <a:off x="2784476" y="5192462"/>
                  <a:ext cx="1054212" cy="4725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r>
                    <a:rPr kumimoji="1" lang="en-US" altLang="zh-CN" sz="1600" b="1" dirty="0">
                      <a:solidFill>
                        <a:schemeClr val="accent2"/>
                      </a:solidFill>
                      <a:latin typeface="Times New Roman" panose="02020603050405020304" pitchFamily="18" charset="0"/>
                      <a:ea typeface="宋体" panose="02010600030101010101" pitchFamily="2" charset="-122"/>
                    </a:rPr>
                    <a:t>4000K</a:t>
                  </a:r>
                </a:p>
              </p:txBody>
            </p:sp>
          </p:grpSp>
          <mc:AlternateContent xmlns:mc="http://schemas.openxmlformats.org/markup-compatibility/2006" xmlns:a14="http://schemas.microsoft.com/office/drawing/2010/main">
            <mc:Choice Requires="a14">
              <p:sp>
                <p:nvSpPr>
                  <p:cNvPr id="94" name="Text Box 17">
                    <a:extLst>
                      <a:ext uri="{FF2B5EF4-FFF2-40B4-BE49-F238E27FC236}">
                        <a16:creationId xmlns:a16="http://schemas.microsoft.com/office/drawing/2014/main" id="{A1827696-0F6F-4D71-8120-463A4E7019CC}"/>
                      </a:ext>
                    </a:extLst>
                  </p:cNvPr>
                  <p:cNvSpPr txBox="1">
                    <a:spLocks noChangeArrowheads="1"/>
                  </p:cNvSpPr>
                  <p:nvPr/>
                </p:nvSpPr>
                <p:spPr bwMode="auto">
                  <a:xfrm>
                    <a:off x="5389903" y="4084426"/>
                    <a:ext cx="408426" cy="463957"/>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lnSpc>
                        <a:spcPct val="115000"/>
                      </a:lnSpc>
                      <a:spcBef>
                        <a:spcPct val="50000"/>
                      </a:spcBef>
                    </a:pPr>
                    <a14:m>
                      <m:oMathPara xmlns:m="http://schemas.openxmlformats.org/officeDocument/2006/math">
                        <m:oMathParaPr>
                          <m:jc m:val="centerGroup"/>
                        </m:oMathParaPr>
                        <m:oMath xmlns:m="http://schemas.openxmlformats.org/officeDocument/2006/math">
                          <m:r>
                            <a:rPr kumimoji="1" lang="en-US" altLang="zh-CN" sz="1800" i="1" dirty="0" smtClean="0">
                              <a:latin typeface="Cambria Math" panose="02040503050406030204" pitchFamily="18" charset="0"/>
                              <a:ea typeface="宋体" panose="02010600030101010101" pitchFamily="2" charset="-122"/>
                            </a:rPr>
                            <m:t>5</m:t>
                          </m:r>
                        </m:oMath>
                      </m:oMathPara>
                    </a14:m>
                    <a:endParaRPr kumimoji="1" lang="en-US" altLang="zh-CN" sz="1800" dirty="0">
                      <a:latin typeface="Times New Roman" panose="02020603050405020304" pitchFamily="18" charset="0"/>
                      <a:ea typeface="宋体" panose="02010600030101010101" pitchFamily="2" charset="-122"/>
                    </a:endParaRPr>
                  </a:p>
                </p:txBody>
              </p:sp>
            </mc:Choice>
            <mc:Fallback xmlns="">
              <p:sp>
                <p:nvSpPr>
                  <p:cNvPr id="94" name="Text Box 17">
                    <a:extLst>
                      <a:ext uri="{FF2B5EF4-FFF2-40B4-BE49-F238E27FC236}">
                        <a16:creationId xmlns:a16="http://schemas.microsoft.com/office/drawing/2014/main" id="{A1827696-0F6F-4D71-8120-463A4E7019CC}"/>
                      </a:ext>
                    </a:extLst>
                  </p:cNvPr>
                  <p:cNvSpPr txBox="1">
                    <a:spLocks noRot="1" noChangeAspect="1" noMove="1" noResize="1" noEditPoints="1" noAdjustHandles="1" noChangeArrowheads="1" noChangeShapeType="1" noTextEdit="1"/>
                  </p:cNvSpPr>
                  <p:nvPr/>
                </p:nvSpPr>
                <p:spPr bwMode="auto">
                  <a:xfrm>
                    <a:off x="5389903" y="4084426"/>
                    <a:ext cx="408426" cy="463957"/>
                  </a:xfrm>
                  <a:prstGeom prst="rect">
                    <a:avLst/>
                  </a:prstGeom>
                  <a:blipFill>
                    <a:blip r:embed="rId6"/>
                    <a:stretch>
                      <a:fillRect/>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Text Box 17">
                    <a:extLst>
                      <a:ext uri="{FF2B5EF4-FFF2-40B4-BE49-F238E27FC236}">
                        <a16:creationId xmlns:a16="http://schemas.microsoft.com/office/drawing/2014/main" id="{D424EB6B-0596-48C7-9250-59892CFA3CD0}"/>
                      </a:ext>
                    </a:extLst>
                  </p:cNvPr>
                  <p:cNvSpPr txBox="1">
                    <a:spLocks noChangeArrowheads="1"/>
                  </p:cNvSpPr>
                  <p:nvPr/>
                </p:nvSpPr>
                <p:spPr bwMode="auto">
                  <a:xfrm>
                    <a:off x="5312843" y="2458670"/>
                    <a:ext cx="485486" cy="463957"/>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algn="ctr" eaLnBrk="1" hangingPunct="1">
                      <a:lnSpc>
                        <a:spcPct val="115000"/>
                      </a:lnSpc>
                      <a:spcBef>
                        <a:spcPct val="50000"/>
                      </a:spcBef>
                    </a:pPr>
                    <a14:m>
                      <m:oMathPara xmlns:m="http://schemas.openxmlformats.org/officeDocument/2006/math">
                        <m:oMathParaPr>
                          <m:jc m:val="centerGroup"/>
                        </m:oMathParaPr>
                        <m:oMath xmlns:m="http://schemas.openxmlformats.org/officeDocument/2006/math">
                          <m:r>
                            <a:rPr kumimoji="1" lang="en-US" altLang="zh-CN" sz="1800" i="1" dirty="0" smtClean="0">
                              <a:latin typeface="Cambria Math" panose="02040503050406030204" pitchFamily="18" charset="0"/>
                              <a:ea typeface="宋体" panose="02010600030101010101" pitchFamily="2" charset="-122"/>
                            </a:rPr>
                            <m:t>10</m:t>
                          </m:r>
                        </m:oMath>
                      </m:oMathPara>
                    </a14:m>
                    <a:endParaRPr kumimoji="1" lang="en-US" altLang="zh-CN" sz="1800" dirty="0">
                      <a:latin typeface="Times New Roman" panose="02020603050405020304" pitchFamily="18" charset="0"/>
                      <a:ea typeface="宋体" panose="02010600030101010101" pitchFamily="2" charset="-122"/>
                    </a:endParaRPr>
                  </a:p>
                </p:txBody>
              </p:sp>
            </mc:Choice>
            <mc:Fallback xmlns="">
              <p:sp>
                <p:nvSpPr>
                  <p:cNvPr id="95" name="Text Box 17">
                    <a:extLst>
                      <a:ext uri="{FF2B5EF4-FFF2-40B4-BE49-F238E27FC236}">
                        <a16:creationId xmlns:a16="http://schemas.microsoft.com/office/drawing/2014/main" id="{D424EB6B-0596-48C7-9250-59892CFA3CD0}"/>
                      </a:ext>
                    </a:extLst>
                  </p:cNvPr>
                  <p:cNvSpPr txBox="1">
                    <a:spLocks noRot="1" noChangeAspect="1" noMove="1" noResize="1" noEditPoints="1" noAdjustHandles="1" noChangeArrowheads="1" noChangeShapeType="1" noTextEdit="1"/>
                  </p:cNvSpPr>
                  <p:nvPr/>
                </p:nvSpPr>
                <p:spPr bwMode="auto">
                  <a:xfrm>
                    <a:off x="5312843" y="2458670"/>
                    <a:ext cx="485486" cy="463957"/>
                  </a:xfrm>
                  <a:prstGeom prst="rect">
                    <a:avLst/>
                  </a:prstGeom>
                  <a:blipFill>
                    <a:blip r:embed="rId7"/>
                    <a:stretch>
                      <a:fillRect l="-5797"/>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6" name="Text Box 16">
                  <a:extLst>
                    <a:ext uri="{FF2B5EF4-FFF2-40B4-BE49-F238E27FC236}">
                      <a16:creationId xmlns:a16="http://schemas.microsoft.com/office/drawing/2014/main" id="{02F7A4B6-7E31-4FFD-8743-E43D1CF9A4B5}"/>
                    </a:ext>
                  </a:extLst>
                </p:cNvPr>
                <p:cNvSpPr txBox="1">
                  <a:spLocks noChangeArrowheads="1"/>
                </p:cNvSpPr>
                <p:nvPr/>
              </p:nvSpPr>
              <p:spPr bwMode="auto">
                <a:xfrm>
                  <a:off x="8647563" y="5021131"/>
                  <a:ext cx="539860" cy="364548"/>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14:m>
                    <m:oMathPara xmlns:m="http://schemas.openxmlformats.org/officeDocument/2006/math">
                      <m:oMathParaPr>
                        <m:jc m:val="centerGroup"/>
                      </m:oMathParaPr>
                      <m:oMath xmlns:m="http://schemas.openxmlformats.org/officeDocument/2006/math">
                        <m:r>
                          <a:rPr kumimoji="1" lang="en-US" altLang="zh-CN" sz="1800" b="0" i="1" dirty="0" smtClean="0">
                            <a:latin typeface="Cambria Math" panose="02040503050406030204" pitchFamily="18" charset="0"/>
                            <a:ea typeface="宋体" panose="02010600030101010101" pitchFamily="2" charset="-122"/>
                          </a:rPr>
                          <m:t>1.0</m:t>
                        </m:r>
                      </m:oMath>
                    </m:oMathPara>
                  </a14:m>
                  <a:endParaRPr kumimoji="1" lang="en-US" altLang="zh-CN" sz="1800" dirty="0">
                    <a:latin typeface="Times New Roman" panose="02020603050405020304" pitchFamily="18" charset="0"/>
                    <a:ea typeface="宋体" panose="02010600030101010101" pitchFamily="2" charset="-122"/>
                  </a:endParaRPr>
                </a:p>
              </p:txBody>
            </p:sp>
          </mc:Choice>
          <mc:Fallback xmlns="">
            <p:sp>
              <p:nvSpPr>
                <p:cNvPr id="96" name="Text Box 16">
                  <a:extLst>
                    <a:ext uri="{FF2B5EF4-FFF2-40B4-BE49-F238E27FC236}">
                      <a16:creationId xmlns:a16="http://schemas.microsoft.com/office/drawing/2014/main" id="{02F7A4B6-7E31-4FFD-8743-E43D1CF9A4B5}"/>
                    </a:ext>
                  </a:extLst>
                </p:cNvPr>
                <p:cNvSpPr txBox="1">
                  <a:spLocks noRot="1" noChangeAspect="1" noMove="1" noResize="1" noEditPoints="1" noAdjustHandles="1" noChangeArrowheads="1" noChangeShapeType="1" noTextEdit="1"/>
                </p:cNvSpPr>
                <p:nvPr/>
              </p:nvSpPr>
              <p:spPr bwMode="auto">
                <a:xfrm>
                  <a:off x="8647563" y="5021131"/>
                  <a:ext cx="539860" cy="364548"/>
                </a:xfrm>
                <a:prstGeom prst="rect">
                  <a:avLst/>
                </a:prstGeom>
                <a:blipFill>
                  <a:blip r:embed="rId8"/>
                  <a:stretch>
                    <a:fillRect/>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Text Box 16">
                  <a:extLst>
                    <a:ext uri="{FF2B5EF4-FFF2-40B4-BE49-F238E27FC236}">
                      <a16:creationId xmlns:a16="http://schemas.microsoft.com/office/drawing/2014/main" id="{6FE1FDC5-14F8-49F7-A561-BDF01DC19F38}"/>
                    </a:ext>
                  </a:extLst>
                </p:cNvPr>
                <p:cNvSpPr txBox="1">
                  <a:spLocks noChangeArrowheads="1"/>
                </p:cNvSpPr>
                <p:nvPr/>
              </p:nvSpPr>
              <p:spPr bwMode="auto">
                <a:xfrm>
                  <a:off x="9584151" y="5022894"/>
                  <a:ext cx="539860" cy="364548"/>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14:m>
                    <m:oMathPara xmlns:m="http://schemas.openxmlformats.org/officeDocument/2006/math">
                      <m:oMathParaPr>
                        <m:jc m:val="centerGroup"/>
                      </m:oMathParaPr>
                      <m:oMath xmlns:m="http://schemas.openxmlformats.org/officeDocument/2006/math">
                        <m:r>
                          <a:rPr kumimoji="1" lang="en-US" altLang="zh-CN" sz="1800" b="0" i="1" dirty="0" smtClean="0">
                            <a:latin typeface="Cambria Math" panose="02040503050406030204" pitchFamily="18" charset="0"/>
                            <a:ea typeface="宋体" panose="02010600030101010101" pitchFamily="2" charset="-122"/>
                          </a:rPr>
                          <m:t>1.5</m:t>
                        </m:r>
                      </m:oMath>
                    </m:oMathPara>
                  </a14:m>
                  <a:endParaRPr kumimoji="1" lang="en-US" altLang="zh-CN" sz="1800" dirty="0">
                    <a:latin typeface="Times New Roman" panose="02020603050405020304" pitchFamily="18" charset="0"/>
                    <a:ea typeface="宋体" panose="02010600030101010101" pitchFamily="2" charset="-122"/>
                  </a:endParaRPr>
                </a:p>
              </p:txBody>
            </p:sp>
          </mc:Choice>
          <mc:Fallback xmlns="">
            <p:sp>
              <p:nvSpPr>
                <p:cNvPr id="97" name="Text Box 16">
                  <a:extLst>
                    <a:ext uri="{FF2B5EF4-FFF2-40B4-BE49-F238E27FC236}">
                      <a16:creationId xmlns:a16="http://schemas.microsoft.com/office/drawing/2014/main" id="{6FE1FDC5-14F8-49F7-A561-BDF01DC19F38}"/>
                    </a:ext>
                  </a:extLst>
                </p:cNvPr>
                <p:cNvSpPr txBox="1">
                  <a:spLocks noRot="1" noChangeAspect="1" noMove="1" noResize="1" noEditPoints="1" noAdjustHandles="1" noChangeArrowheads="1" noChangeShapeType="1" noTextEdit="1"/>
                </p:cNvSpPr>
                <p:nvPr/>
              </p:nvSpPr>
              <p:spPr bwMode="auto">
                <a:xfrm>
                  <a:off x="9584151" y="5022894"/>
                  <a:ext cx="539860" cy="364548"/>
                </a:xfrm>
                <a:prstGeom prst="rect">
                  <a:avLst/>
                </a:prstGeom>
                <a:blipFill>
                  <a:blip r:embed="rId9"/>
                  <a:stretch>
                    <a:fillRect/>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Text Box 16">
                  <a:extLst>
                    <a:ext uri="{FF2B5EF4-FFF2-40B4-BE49-F238E27FC236}">
                      <a16:creationId xmlns:a16="http://schemas.microsoft.com/office/drawing/2014/main" id="{6EB404F4-8C59-4B2C-990E-B361142EE397}"/>
                    </a:ext>
                  </a:extLst>
                </p:cNvPr>
                <p:cNvSpPr txBox="1">
                  <a:spLocks noChangeArrowheads="1"/>
                </p:cNvSpPr>
                <p:nvPr/>
              </p:nvSpPr>
              <p:spPr bwMode="auto">
                <a:xfrm>
                  <a:off x="10546742" y="5019966"/>
                  <a:ext cx="539860" cy="364548"/>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仿宋_GB2312" pitchFamily="49" charset="-122"/>
                    </a:defRPr>
                  </a:lvl1pPr>
                  <a:lvl2pPr marL="742950" indent="-285750">
                    <a:defRPr sz="2400">
                      <a:solidFill>
                        <a:schemeClr val="tx1"/>
                      </a:solidFill>
                      <a:latin typeface="Arial" panose="020B0604020202020204" pitchFamily="34" charset="0"/>
                      <a:ea typeface="仿宋_GB2312" pitchFamily="49" charset="-122"/>
                    </a:defRPr>
                  </a:lvl2pPr>
                  <a:lvl3pPr marL="1143000" indent="-228600">
                    <a:defRPr sz="2400">
                      <a:solidFill>
                        <a:schemeClr val="tx1"/>
                      </a:solidFill>
                      <a:latin typeface="Arial" panose="020B0604020202020204" pitchFamily="34" charset="0"/>
                      <a:ea typeface="仿宋_GB2312" pitchFamily="49" charset="-122"/>
                    </a:defRPr>
                  </a:lvl3pPr>
                  <a:lvl4pPr marL="1600200" indent="-228600">
                    <a:defRPr sz="2400">
                      <a:solidFill>
                        <a:schemeClr val="tx1"/>
                      </a:solidFill>
                      <a:latin typeface="Arial" panose="020B0604020202020204" pitchFamily="34" charset="0"/>
                      <a:ea typeface="仿宋_GB2312" pitchFamily="49" charset="-122"/>
                    </a:defRPr>
                  </a:lvl4pPr>
                  <a:lvl5pPr marL="2057400" indent="-228600">
                    <a:defRPr sz="2400">
                      <a:solidFill>
                        <a:schemeClr val="tx1"/>
                      </a:solidFill>
                      <a:latin typeface="Arial" panose="020B0604020202020204" pitchFamily="34" charset="0"/>
                      <a:ea typeface="仿宋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仿宋_GB2312" pitchFamily="49" charset="-122"/>
                    </a:defRPr>
                  </a:lvl9pPr>
                </a:lstStyle>
                <a:p>
                  <a:pPr eaLnBrk="1" hangingPunct="1"/>
                  <a14:m>
                    <m:oMathPara xmlns:m="http://schemas.openxmlformats.org/officeDocument/2006/math">
                      <m:oMathParaPr>
                        <m:jc m:val="centerGroup"/>
                      </m:oMathParaPr>
                      <m:oMath xmlns:m="http://schemas.openxmlformats.org/officeDocument/2006/math">
                        <m:r>
                          <a:rPr kumimoji="1" lang="en-US" altLang="zh-CN" sz="1800" b="0" i="1" dirty="0" smtClean="0">
                            <a:latin typeface="Cambria Math" panose="02040503050406030204" pitchFamily="18" charset="0"/>
                            <a:ea typeface="宋体" panose="02010600030101010101" pitchFamily="2" charset="-122"/>
                          </a:rPr>
                          <m:t>2.0</m:t>
                        </m:r>
                      </m:oMath>
                    </m:oMathPara>
                  </a14:m>
                  <a:endParaRPr kumimoji="1" lang="en-US" altLang="zh-CN" sz="1800" dirty="0">
                    <a:latin typeface="Times New Roman" panose="02020603050405020304" pitchFamily="18" charset="0"/>
                    <a:ea typeface="宋体" panose="02010600030101010101" pitchFamily="2" charset="-122"/>
                  </a:endParaRPr>
                </a:p>
              </p:txBody>
            </p:sp>
          </mc:Choice>
          <mc:Fallback xmlns="">
            <p:sp>
              <p:nvSpPr>
                <p:cNvPr id="98" name="Text Box 16">
                  <a:extLst>
                    <a:ext uri="{FF2B5EF4-FFF2-40B4-BE49-F238E27FC236}">
                      <a16:creationId xmlns:a16="http://schemas.microsoft.com/office/drawing/2014/main" id="{6EB404F4-8C59-4B2C-990E-B361142EE397}"/>
                    </a:ext>
                  </a:extLst>
                </p:cNvPr>
                <p:cNvSpPr txBox="1">
                  <a:spLocks noRot="1" noChangeAspect="1" noMove="1" noResize="1" noEditPoints="1" noAdjustHandles="1" noChangeArrowheads="1" noChangeShapeType="1" noTextEdit="1"/>
                </p:cNvSpPr>
                <p:nvPr/>
              </p:nvSpPr>
              <p:spPr bwMode="auto">
                <a:xfrm>
                  <a:off x="10546742" y="5019966"/>
                  <a:ext cx="539860" cy="364548"/>
                </a:xfrm>
                <a:prstGeom prst="rect">
                  <a:avLst/>
                </a:prstGeom>
                <a:blipFill>
                  <a:blip r:embed="rId10"/>
                  <a:stretch>
                    <a:fillRect/>
                  </a:stretch>
                </a:blip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pSp>
        <p:nvGrpSpPr>
          <p:cNvPr id="117" name="组合 116">
            <a:extLst>
              <a:ext uri="{FF2B5EF4-FFF2-40B4-BE49-F238E27FC236}">
                <a16:creationId xmlns:a16="http://schemas.microsoft.com/office/drawing/2014/main" id="{45B46E94-064D-4D0E-8578-9C348582CC15}"/>
              </a:ext>
            </a:extLst>
          </p:cNvPr>
          <p:cNvGrpSpPr/>
          <p:nvPr/>
        </p:nvGrpSpPr>
        <p:grpSpPr>
          <a:xfrm>
            <a:off x="8967089" y="1931222"/>
            <a:ext cx="2623988" cy="276999"/>
            <a:chOff x="8967089" y="1931222"/>
            <a:chExt cx="2623988" cy="276999"/>
          </a:xfrm>
        </p:grpSpPr>
        <p:cxnSp>
          <p:nvCxnSpPr>
            <p:cNvPr id="11" name="直接连接符 10">
              <a:extLst>
                <a:ext uri="{FF2B5EF4-FFF2-40B4-BE49-F238E27FC236}">
                  <a16:creationId xmlns:a16="http://schemas.microsoft.com/office/drawing/2014/main" id="{ED2C9B0A-7F5E-4A3B-A565-B0BD47F84045}"/>
                </a:ext>
              </a:extLst>
            </p:cNvPr>
            <p:cNvCxnSpPr>
              <a:cxnSpLocks/>
            </p:cNvCxnSpPr>
            <p:nvPr/>
          </p:nvCxnSpPr>
          <p:spPr>
            <a:xfrm>
              <a:off x="8967089" y="2084707"/>
              <a:ext cx="397128"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96B2BAA-79A4-4937-AB5E-9673C85102F9}"/>
                    </a:ext>
                  </a:extLst>
                </p:cNvPr>
                <p:cNvSpPr txBox="1"/>
                <p:nvPr/>
              </p:nvSpPr>
              <p:spPr>
                <a:xfrm>
                  <a:off x="9356451" y="1931222"/>
                  <a:ext cx="2234626" cy="276999"/>
                </a:xfrm>
                <a:prstGeom prst="rect">
                  <a:avLst/>
                </a:prstGeom>
                <a:noFill/>
              </p:spPr>
              <p:txBody>
                <a:bodyPr wrap="square" rtlCol="0">
                  <a:spAutoFit/>
                </a:bodyPr>
                <a:lstStyle/>
                <a:p>
                  <a:r>
                    <a:rPr lang="zh-CN" altLang="en-US" sz="1200" dirty="0">
                      <a:latin typeface="楷体" panose="02010609060101010101" pitchFamily="49" charset="-122"/>
                      <a:ea typeface="楷体" panose="02010609060101010101" pitchFamily="49" charset="-122"/>
                    </a:rPr>
                    <a:t>黑体的</a:t>
                  </a:r>
                  <a:r>
                    <a:rPr lang="zh-CN" altLang="en-US" sz="1200" dirty="0">
                      <a:solidFill>
                        <a:srgbClr val="C00000"/>
                      </a:solidFill>
                      <a:latin typeface="楷体" panose="02010609060101010101" pitchFamily="49" charset="-122"/>
                      <a:ea typeface="楷体" panose="02010609060101010101" pitchFamily="49" charset="-122"/>
                    </a:rPr>
                    <a:t>单色辐出度</a:t>
                  </a:r>
                  <a14:m>
                    <m:oMath xmlns:m="http://schemas.openxmlformats.org/officeDocument/2006/math">
                      <m:sSub>
                        <m:sSubPr>
                          <m:ctrlPr>
                            <a:rPr lang="en-US" altLang="zh-CN" sz="1200" b="0" i="1" smtClean="0">
                              <a:solidFill>
                                <a:srgbClr val="C00000"/>
                              </a:solidFill>
                              <a:latin typeface="Cambria Math" panose="02040503050406030204" pitchFamily="18" charset="0"/>
                            </a:rPr>
                          </m:ctrlPr>
                        </m:sSubPr>
                        <m:e>
                          <m:r>
                            <a:rPr lang="en-US" altLang="zh-CN" sz="1200" b="0" i="1" smtClean="0">
                              <a:solidFill>
                                <a:srgbClr val="C00000"/>
                              </a:solidFill>
                              <a:latin typeface="Cambria Math" panose="02040503050406030204" pitchFamily="18" charset="0"/>
                            </a:rPr>
                            <m:t>𝑀</m:t>
                          </m:r>
                        </m:e>
                        <m:sub>
                          <m:r>
                            <a:rPr lang="en-US" altLang="zh-CN" sz="1200" b="0" i="1" smtClean="0">
                              <a:solidFill>
                                <a:srgbClr val="C00000"/>
                              </a:solidFill>
                              <a:latin typeface="Cambria Math" panose="02040503050406030204" pitchFamily="18" charset="0"/>
                            </a:rPr>
                            <m:t>𝐵</m:t>
                          </m:r>
                          <m:r>
                            <a:rPr lang="zh-CN" altLang="en-US" sz="1200" b="0" i="1" smtClean="0">
                              <a:solidFill>
                                <a:srgbClr val="C00000"/>
                              </a:solidFill>
                              <a:latin typeface="Cambria Math" panose="02040503050406030204" pitchFamily="18" charset="0"/>
                            </a:rPr>
                            <m:t>𝜆</m:t>
                          </m:r>
                        </m:sub>
                      </m:sSub>
                      <m:r>
                        <a:rPr lang="en-US" altLang="zh-CN" sz="1200" b="0" i="1" smtClean="0">
                          <a:solidFill>
                            <a:srgbClr val="C00000"/>
                          </a:solidFill>
                          <a:latin typeface="Cambria Math" panose="02040503050406030204" pitchFamily="18" charset="0"/>
                        </a:rPr>
                        <m:t>(</m:t>
                      </m:r>
                      <m:r>
                        <a:rPr lang="en-US" altLang="zh-CN" sz="1200" b="0" i="1" smtClean="0">
                          <a:solidFill>
                            <a:srgbClr val="C00000"/>
                          </a:solidFill>
                          <a:latin typeface="Cambria Math" panose="02040503050406030204" pitchFamily="18" charset="0"/>
                        </a:rPr>
                        <m:t>𝑇</m:t>
                      </m:r>
                      <m:r>
                        <a:rPr lang="en-US" altLang="zh-CN" sz="1200" b="0" i="1" smtClean="0">
                          <a:solidFill>
                            <a:srgbClr val="C00000"/>
                          </a:solidFill>
                          <a:latin typeface="Cambria Math" panose="02040503050406030204" pitchFamily="18" charset="0"/>
                        </a:rPr>
                        <m:t>)</m:t>
                      </m:r>
                    </m:oMath>
                  </a14:m>
                  <a:r>
                    <a:rPr lang="zh-CN" altLang="en-US" sz="1200" dirty="0">
                      <a:latin typeface="楷体" panose="02010609060101010101" pitchFamily="49" charset="-122"/>
                      <a:ea typeface="楷体" panose="02010609060101010101" pitchFamily="49" charset="-122"/>
                    </a:rPr>
                    <a:t>曲线</a:t>
                  </a:r>
                </a:p>
              </p:txBody>
            </p:sp>
          </mc:Choice>
          <mc:Fallback xmlns="">
            <p:sp>
              <p:nvSpPr>
                <p:cNvPr id="14" name="文本框 13">
                  <a:extLst>
                    <a:ext uri="{FF2B5EF4-FFF2-40B4-BE49-F238E27FC236}">
                      <a16:creationId xmlns:a16="http://schemas.microsoft.com/office/drawing/2014/main" id="{596B2BAA-79A4-4937-AB5E-9673C85102F9}"/>
                    </a:ext>
                  </a:extLst>
                </p:cNvPr>
                <p:cNvSpPr txBox="1">
                  <a:spLocks noRot="1" noChangeAspect="1" noMove="1" noResize="1" noEditPoints="1" noAdjustHandles="1" noChangeArrowheads="1" noChangeShapeType="1" noTextEdit="1"/>
                </p:cNvSpPr>
                <p:nvPr/>
              </p:nvSpPr>
              <p:spPr>
                <a:xfrm>
                  <a:off x="9356451" y="1931222"/>
                  <a:ext cx="2234626" cy="276999"/>
                </a:xfrm>
                <a:prstGeom prst="rect">
                  <a:avLst/>
                </a:prstGeom>
                <a:blipFill>
                  <a:blip r:embed="rId11"/>
                  <a:stretch>
                    <a:fillRect l="-273" t="-2222" b="-17778"/>
                  </a:stretch>
                </a:blipFill>
              </p:spPr>
              <p:txBody>
                <a:bodyPr/>
                <a:lstStyle/>
                <a:p>
                  <a:r>
                    <a:rPr lang="zh-CN" altLang="en-US">
                      <a:noFill/>
                    </a:rPr>
                    <a:t> </a:t>
                  </a:r>
                </a:p>
              </p:txBody>
            </p:sp>
          </mc:Fallback>
        </mc:AlternateContent>
      </p:grpSp>
      <p:grpSp>
        <p:nvGrpSpPr>
          <p:cNvPr id="118" name="组合 117">
            <a:extLst>
              <a:ext uri="{FF2B5EF4-FFF2-40B4-BE49-F238E27FC236}">
                <a16:creationId xmlns:a16="http://schemas.microsoft.com/office/drawing/2014/main" id="{3E7DE365-8E9D-4B43-B7B2-2A60007ECBEB}"/>
              </a:ext>
            </a:extLst>
          </p:cNvPr>
          <p:cNvGrpSpPr/>
          <p:nvPr/>
        </p:nvGrpSpPr>
        <p:grpSpPr>
          <a:xfrm>
            <a:off x="8967089" y="2245963"/>
            <a:ext cx="2348691" cy="276999"/>
            <a:chOff x="8967089" y="2245963"/>
            <a:chExt cx="2348691" cy="276999"/>
          </a:xfrm>
        </p:grpSpPr>
        <p:sp>
          <p:nvSpPr>
            <p:cNvPr id="13" name="矩形 12">
              <a:extLst>
                <a:ext uri="{FF2B5EF4-FFF2-40B4-BE49-F238E27FC236}">
                  <a16:creationId xmlns:a16="http://schemas.microsoft.com/office/drawing/2014/main" id="{F6C13718-7ABA-4AB1-B710-8F1854DD7F9D}"/>
                </a:ext>
              </a:extLst>
            </p:cNvPr>
            <p:cNvSpPr/>
            <p:nvPr/>
          </p:nvSpPr>
          <p:spPr>
            <a:xfrm>
              <a:off x="8967089" y="2352602"/>
              <a:ext cx="397128" cy="73588"/>
            </a:xfrm>
            <a:prstGeom prst="rect">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E7593FC5-F326-4870-8B20-F04F89B9FEDD}"/>
                    </a:ext>
                  </a:extLst>
                </p:cNvPr>
                <p:cNvSpPr txBox="1"/>
                <p:nvPr/>
              </p:nvSpPr>
              <p:spPr>
                <a:xfrm>
                  <a:off x="9355765" y="2245963"/>
                  <a:ext cx="1960015" cy="276999"/>
                </a:xfrm>
                <a:prstGeom prst="rect">
                  <a:avLst/>
                </a:prstGeom>
                <a:noFill/>
              </p:spPr>
              <p:txBody>
                <a:bodyPr wrap="square" rtlCol="0">
                  <a:spAutoFit/>
                </a:bodyPr>
                <a:lstStyle/>
                <a:p>
                  <a:r>
                    <a:rPr lang="zh-CN" altLang="en-US" sz="1200" dirty="0">
                      <a:latin typeface="楷体" panose="02010609060101010101" pitchFamily="49" charset="-122"/>
                      <a:ea typeface="楷体" panose="02010609060101010101" pitchFamily="49" charset="-122"/>
                    </a:rPr>
                    <a:t>黑体的</a:t>
                  </a:r>
                  <a:r>
                    <a:rPr lang="zh-CN" altLang="en-US" sz="1200" dirty="0">
                      <a:solidFill>
                        <a:srgbClr val="C00000"/>
                      </a:solidFill>
                      <a:latin typeface="楷体" panose="02010609060101010101" pitchFamily="49" charset="-122"/>
                      <a:ea typeface="楷体" panose="02010609060101010101" pitchFamily="49" charset="-122"/>
                    </a:rPr>
                    <a:t>总辐出度</a:t>
                  </a:r>
                  <a14:m>
                    <m:oMath xmlns:m="http://schemas.openxmlformats.org/officeDocument/2006/math">
                      <m:sSub>
                        <m:sSubPr>
                          <m:ctrlPr>
                            <a:rPr lang="en-US" altLang="zh-CN" sz="1200" b="0" i="1" smtClean="0">
                              <a:solidFill>
                                <a:srgbClr val="C00000"/>
                              </a:solidFill>
                              <a:latin typeface="Cambria Math" panose="02040503050406030204" pitchFamily="18" charset="0"/>
                            </a:rPr>
                          </m:ctrlPr>
                        </m:sSubPr>
                        <m:e>
                          <m:r>
                            <a:rPr lang="en-US" altLang="zh-CN" sz="1200" b="0" i="1" smtClean="0">
                              <a:solidFill>
                                <a:srgbClr val="C00000"/>
                              </a:solidFill>
                              <a:latin typeface="Cambria Math" panose="02040503050406030204" pitchFamily="18" charset="0"/>
                            </a:rPr>
                            <m:t>𝑀</m:t>
                          </m:r>
                        </m:e>
                        <m:sub>
                          <m:r>
                            <a:rPr lang="en-US" altLang="zh-CN" sz="1200" b="0" i="1" smtClean="0">
                              <a:solidFill>
                                <a:srgbClr val="C00000"/>
                              </a:solidFill>
                              <a:latin typeface="Cambria Math" panose="02040503050406030204" pitchFamily="18" charset="0"/>
                            </a:rPr>
                            <m:t>𝐵</m:t>
                          </m:r>
                        </m:sub>
                      </m:sSub>
                      <m:r>
                        <a:rPr lang="en-US" altLang="zh-CN" sz="1200" b="0" i="1" smtClean="0">
                          <a:solidFill>
                            <a:srgbClr val="C00000"/>
                          </a:solidFill>
                          <a:latin typeface="Cambria Math" panose="02040503050406030204" pitchFamily="18" charset="0"/>
                        </a:rPr>
                        <m:t>(</m:t>
                      </m:r>
                      <m:r>
                        <a:rPr lang="en-US" altLang="zh-CN" sz="1200" b="0" i="1" smtClean="0">
                          <a:solidFill>
                            <a:srgbClr val="C00000"/>
                          </a:solidFill>
                          <a:latin typeface="Cambria Math" panose="02040503050406030204" pitchFamily="18" charset="0"/>
                        </a:rPr>
                        <m:t>𝑇</m:t>
                      </m:r>
                      <m:r>
                        <a:rPr lang="en-US" altLang="zh-CN" sz="1200" b="0" i="1" smtClean="0">
                          <a:solidFill>
                            <a:srgbClr val="C00000"/>
                          </a:solidFill>
                          <a:latin typeface="Cambria Math" panose="02040503050406030204" pitchFamily="18" charset="0"/>
                        </a:rPr>
                        <m:t>)</m:t>
                      </m:r>
                    </m:oMath>
                  </a14:m>
                  <a:endParaRPr lang="zh-CN" altLang="en-US" sz="1200" dirty="0">
                    <a:solidFill>
                      <a:srgbClr val="C00000"/>
                    </a:solidFill>
                    <a:latin typeface="楷体" panose="02010609060101010101" pitchFamily="49" charset="-122"/>
                    <a:ea typeface="楷体" panose="02010609060101010101" pitchFamily="49" charset="-122"/>
                  </a:endParaRPr>
                </a:p>
              </p:txBody>
            </p:sp>
          </mc:Choice>
          <mc:Fallback xmlns="">
            <p:sp>
              <p:nvSpPr>
                <p:cNvPr id="101" name="文本框 100">
                  <a:extLst>
                    <a:ext uri="{FF2B5EF4-FFF2-40B4-BE49-F238E27FC236}">
                      <a16:creationId xmlns:a16="http://schemas.microsoft.com/office/drawing/2014/main" id="{E7593FC5-F326-4870-8B20-F04F89B9FEDD}"/>
                    </a:ext>
                  </a:extLst>
                </p:cNvPr>
                <p:cNvSpPr txBox="1">
                  <a:spLocks noRot="1" noChangeAspect="1" noMove="1" noResize="1" noEditPoints="1" noAdjustHandles="1" noChangeArrowheads="1" noChangeShapeType="1" noTextEdit="1"/>
                </p:cNvSpPr>
                <p:nvPr/>
              </p:nvSpPr>
              <p:spPr>
                <a:xfrm>
                  <a:off x="9355765" y="2245963"/>
                  <a:ext cx="1960015" cy="276999"/>
                </a:xfrm>
                <a:prstGeom prst="rect">
                  <a:avLst/>
                </a:prstGeom>
                <a:blipFill>
                  <a:blip r:embed="rId12"/>
                  <a:stretch>
                    <a:fillRect l="-312" b="-15217"/>
                  </a:stretch>
                </a:blipFill>
              </p:spPr>
              <p:txBody>
                <a:bodyPr/>
                <a:lstStyle/>
                <a:p>
                  <a:r>
                    <a:rPr lang="zh-CN" altLang="en-US">
                      <a:noFill/>
                    </a:rPr>
                    <a:t> </a:t>
                  </a:r>
                </a:p>
              </p:txBody>
            </p:sp>
          </mc:Fallback>
        </mc:AlternateContent>
      </p:grpSp>
      <p:grpSp>
        <p:nvGrpSpPr>
          <p:cNvPr id="25" name="组合 24">
            <a:extLst>
              <a:ext uri="{FF2B5EF4-FFF2-40B4-BE49-F238E27FC236}">
                <a16:creationId xmlns:a16="http://schemas.microsoft.com/office/drawing/2014/main" id="{5D9AA796-E9CC-4C21-96E2-A65634A0D86D}"/>
              </a:ext>
            </a:extLst>
          </p:cNvPr>
          <p:cNvGrpSpPr/>
          <p:nvPr/>
        </p:nvGrpSpPr>
        <p:grpSpPr>
          <a:xfrm>
            <a:off x="547662" y="3135218"/>
            <a:ext cx="4930868" cy="461665"/>
            <a:chOff x="547662" y="3135218"/>
            <a:chExt cx="4930868" cy="461665"/>
          </a:xfrm>
        </p:grpSpPr>
        <p:sp>
          <p:nvSpPr>
            <p:cNvPr id="20" name="矩形: 圆角 19">
              <a:extLst>
                <a:ext uri="{FF2B5EF4-FFF2-40B4-BE49-F238E27FC236}">
                  <a16:creationId xmlns:a16="http://schemas.microsoft.com/office/drawing/2014/main" id="{A7107B3A-2D45-480F-A859-A92959853603}"/>
                </a:ext>
              </a:extLst>
            </p:cNvPr>
            <p:cNvSpPr/>
            <p:nvPr/>
          </p:nvSpPr>
          <p:spPr>
            <a:xfrm>
              <a:off x="547662" y="3154680"/>
              <a:ext cx="2378418" cy="44220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钉钉进步体" panose="00020600040101010101" pitchFamily="18" charset="-122"/>
                  <a:ea typeface="钉钉进步体" panose="00020600040101010101" pitchFamily="18" charset="-122"/>
                </a:rPr>
                <a:t>斯特藩</a:t>
              </a:r>
              <a:r>
                <a:rPr lang="en-US" altLang="zh-CN" sz="1600" dirty="0">
                  <a:solidFill>
                    <a:srgbClr val="C00000"/>
                  </a:solidFill>
                  <a:latin typeface="钉钉进步体" panose="00020600040101010101" pitchFamily="18" charset="-122"/>
                  <a:ea typeface="钉钉进步体" panose="00020600040101010101" pitchFamily="18" charset="-122"/>
                </a:rPr>
                <a:t>-</a:t>
              </a:r>
              <a:r>
                <a:rPr lang="zh-CN" altLang="en-US" sz="1600" dirty="0">
                  <a:solidFill>
                    <a:srgbClr val="C00000"/>
                  </a:solidFill>
                  <a:latin typeface="钉钉进步体" panose="00020600040101010101" pitchFamily="18" charset="-122"/>
                  <a:ea typeface="钉钉进步体" panose="00020600040101010101" pitchFamily="18" charset="-122"/>
                </a:rPr>
                <a:t>玻尔兹曼定律</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DD53D35-8215-4158-A50C-7D03E7BE3C1E}"/>
                    </a:ext>
                  </a:extLst>
                </p:cNvPr>
                <p:cNvSpPr txBox="1"/>
                <p:nvPr/>
              </p:nvSpPr>
              <p:spPr>
                <a:xfrm>
                  <a:off x="3221887" y="3135218"/>
                  <a:ext cx="2256643" cy="46166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𝐵</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𝜎</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4</m:t>
                            </m:r>
                          </m:sup>
                        </m:sSup>
                      </m:oMath>
                    </m:oMathPara>
                  </a14:m>
                  <a:endParaRPr lang="en-US" altLang="zh-CN" dirty="0"/>
                </a:p>
                <a:p>
                  <a:r>
                    <a:rPr lang="zh-CN" altLang="en-US" sz="1200" dirty="0">
                      <a:latin typeface="楷体" panose="02010609060101010101" pitchFamily="49" charset="-122"/>
                      <a:ea typeface="楷体" panose="02010609060101010101" pitchFamily="49" charset="-122"/>
                    </a:rPr>
                    <a:t>其中</a:t>
                  </a:r>
                  <a14:m>
                    <m:oMath xmlns:m="http://schemas.openxmlformats.org/officeDocument/2006/math">
                      <m:r>
                        <a:rPr lang="zh-CN" altLang="en-US" sz="1200" i="1">
                          <a:latin typeface="Cambria Math" panose="02040503050406030204" pitchFamily="18" charset="0"/>
                        </a:rPr>
                        <m:t>𝜎</m:t>
                      </m:r>
                      <m:r>
                        <a:rPr lang="en-US" altLang="zh-CN" sz="1200" b="0" i="1" smtClean="0">
                          <a:latin typeface="Cambria Math" panose="02040503050406030204" pitchFamily="18" charset="0"/>
                        </a:rPr>
                        <m:t>=5.67</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10</m:t>
                          </m:r>
                        </m:e>
                        <m:sup>
                          <m:r>
                            <a:rPr lang="en-US" altLang="zh-CN" sz="1200" b="0" i="1" smtClean="0">
                              <a:latin typeface="Cambria Math" panose="02040503050406030204" pitchFamily="18" charset="0"/>
                              <a:ea typeface="Cambria Math" panose="02040503050406030204" pitchFamily="18" charset="0"/>
                            </a:rPr>
                            <m:t>−8</m:t>
                          </m:r>
                        </m:sup>
                      </m:sSup>
                      <m:r>
                        <a:rPr lang="en-US" altLang="zh-CN" sz="1200" b="0" i="1" smtClean="0">
                          <a:latin typeface="Cambria Math" panose="02040503050406030204" pitchFamily="18" charset="0"/>
                          <a:ea typeface="Cambria Math" panose="02040503050406030204" pitchFamily="18" charset="0"/>
                        </a:rPr>
                        <m:t> </m:t>
                      </m:r>
                      <m:r>
                        <m:rPr>
                          <m:sty m:val="p"/>
                        </m:rPr>
                        <a:rPr lang="en-US" altLang="zh-CN" sz="1200" i="1">
                          <a:latin typeface="Cambria Math" panose="02040503050406030204" pitchFamily="18" charset="0"/>
                          <a:ea typeface="Cambria Math" panose="02040503050406030204" pitchFamily="18" charset="0"/>
                        </a:rPr>
                        <m:t>W</m:t>
                      </m:r>
                      <m:r>
                        <a:rPr lang="en-US" altLang="zh-CN"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m:rPr>
                              <m:sty m:val="p"/>
                            </m:rPr>
                            <a:rPr lang="en-US" altLang="zh-CN" sz="1200" i="1">
                              <a:latin typeface="Cambria Math" panose="02040503050406030204" pitchFamily="18" charset="0"/>
                              <a:ea typeface="Cambria Math" panose="02040503050406030204" pitchFamily="18" charset="0"/>
                            </a:rPr>
                            <m:t>m</m:t>
                          </m:r>
                        </m:e>
                        <m:sup>
                          <m:r>
                            <a:rPr lang="en-US" altLang="zh-CN" sz="1200" b="0" i="1" smtClean="0">
                              <a:latin typeface="Cambria Math" panose="02040503050406030204" pitchFamily="18" charset="0"/>
                              <a:ea typeface="Cambria Math" panose="02040503050406030204" pitchFamily="18" charset="0"/>
                            </a:rPr>
                            <m:t>2</m:t>
                          </m:r>
                        </m:sup>
                      </m:sSup>
                      <m:r>
                        <a:rPr lang="en-US" altLang="zh-CN" sz="1200" i="1">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m:rPr>
                              <m:sty m:val="p"/>
                            </m:rPr>
                            <a:rPr lang="en-US" altLang="zh-CN" sz="1200" i="1" smtClean="0">
                              <a:latin typeface="Cambria Math" panose="02040503050406030204" pitchFamily="18" charset="0"/>
                              <a:ea typeface="Cambria Math" panose="02040503050406030204" pitchFamily="18" charset="0"/>
                            </a:rPr>
                            <m:t>K</m:t>
                          </m:r>
                        </m:e>
                        <m:sup>
                          <m:r>
                            <a:rPr lang="en-US" altLang="zh-CN" sz="1200" b="0" i="1" smtClean="0">
                              <a:latin typeface="Cambria Math" panose="02040503050406030204" pitchFamily="18" charset="0"/>
                              <a:ea typeface="Cambria Math" panose="02040503050406030204" pitchFamily="18" charset="0"/>
                            </a:rPr>
                            <m:t>4</m:t>
                          </m:r>
                        </m:sup>
                      </m:sSup>
                      <m:r>
                        <a:rPr lang="en-US" altLang="zh-CN" sz="1200" b="0" i="1" smtClean="0">
                          <a:latin typeface="Cambria Math" panose="02040503050406030204" pitchFamily="18" charset="0"/>
                          <a:ea typeface="Cambria Math" panose="02040503050406030204" pitchFamily="18" charset="0"/>
                        </a:rPr>
                        <m:t>)</m:t>
                      </m:r>
                    </m:oMath>
                  </a14:m>
                  <a:endParaRPr lang="zh-CN" altLang="en-US" sz="1200" dirty="0">
                    <a:latin typeface="楷体" panose="02010609060101010101" pitchFamily="49" charset="-122"/>
                    <a:ea typeface="楷体" panose="02010609060101010101" pitchFamily="49" charset="-122"/>
                  </a:endParaRPr>
                </a:p>
              </p:txBody>
            </p:sp>
          </mc:Choice>
          <mc:Fallback xmlns="">
            <p:sp>
              <p:nvSpPr>
                <p:cNvPr id="21" name="文本框 20">
                  <a:extLst>
                    <a:ext uri="{FF2B5EF4-FFF2-40B4-BE49-F238E27FC236}">
                      <a16:creationId xmlns:a16="http://schemas.microsoft.com/office/drawing/2014/main" id="{DDD53D35-8215-4158-A50C-7D03E7BE3C1E}"/>
                    </a:ext>
                  </a:extLst>
                </p:cNvPr>
                <p:cNvSpPr txBox="1">
                  <a:spLocks noRot="1" noChangeAspect="1" noMove="1" noResize="1" noEditPoints="1" noAdjustHandles="1" noChangeArrowheads="1" noChangeShapeType="1" noTextEdit="1"/>
                </p:cNvSpPr>
                <p:nvPr/>
              </p:nvSpPr>
              <p:spPr>
                <a:xfrm>
                  <a:off x="3221887" y="3135218"/>
                  <a:ext cx="2256643" cy="461665"/>
                </a:xfrm>
                <a:prstGeom prst="rect">
                  <a:avLst/>
                </a:prstGeom>
                <a:blipFill>
                  <a:blip r:embed="rId13"/>
                  <a:stretch>
                    <a:fillRect l="-4324" t="-2632" r="-2162" b="-19737"/>
                  </a:stretch>
                </a:blipFill>
              </p:spPr>
              <p:txBody>
                <a:bodyPr/>
                <a:lstStyle/>
                <a:p>
                  <a:r>
                    <a:rPr lang="zh-CN" altLang="en-US">
                      <a:noFill/>
                    </a:rPr>
                    <a:t> </a:t>
                  </a:r>
                </a:p>
              </p:txBody>
            </p:sp>
          </mc:Fallback>
        </mc:AlternateContent>
      </p:grpSp>
      <p:grpSp>
        <p:nvGrpSpPr>
          <p:cNvPr id="26" name="组合 25">
            <a:extLst>
              <a:ext uri="{FF2B5EF4-FFF2-40B4-BE49-F238E27FC236}">
                <a16:creationId xmlns:a16="http://schemas.microsoft.com/office/drawing/2014/main" id="{300DF901-165C-4364-9B96-F509286F719F}"/>
              </a:ext>
            </a:extLst>
          </p:cNvPr>
          <p:cNvGrpSpPr/>
          <p:nvPr/>
        </p:nvGrpSpPr>
        <p:grpSpPr>
          <a:xfrm>
            <a:off x="553179" y="4138544"/>
            <a:ext cx="4506631" cy="461665"/>
            <a:chOff x="553179" y="4128813"/>
            <a:chExt cx="4506631" cy="461665"/>
          </a:xfrm>
        </p:grpSpPr>
        <p:sp>
          <p:nvSpPr>
            <p:cNvPr id="102" name="矩形: 圆角 101">
              <a:extLst>
                <a:ext uri="{FF2B5EF4-FFF2-40B4-BE49-F238E27FC236}">
                  <a16:creationId xmlns:a16="http://schemas.microsoft.com/office/drawing/2014/main" id="{509DED3F-1AF8-4483-A744-7FCB04DB3D74}"/>
                </a:ext>
              </a:extLst>
            </p:cNvPr>
            <p:cNvSpPr/>
            <p:nvPr/>
          </p:nvSpPr>
          <p:spPr>
            <a:xfrm>
              <a:off x="553179" y="4148275"/>
              <a:ext cx="2378418" cy="442203"/>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钉钉进步体" panose="00020600040101010101" pitchFamily="18" charset="-122"/>
                  <a:ea typeface="钉钉进步体" panose="00020600040101010101" pitchFamily="18" charset="-122"/>
                </a:rPr>
                <a:t>维恩位移定律</a:t>
              </a:r>
            </a:p>
          </p:txBody>
        </p: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F6F5D3BD-CFA4-492C-A4D4-0D6FCF6A720B}"/>
                    </a:ext>
                  </a:extLst>
                </p:cNvPr>
                <p:cNvSpPr txBox="1"/>
                <p:nvPr/>
              </p:nvSpPr>
              <p:spPr>
                <a:xfrm>
                  <a:off x="3219947" y="4128813"/>
                  <a:ext cx="1839863" cy="46166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𝑇</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en-US" altLang="zh-CN" dirty="0"/>
                </a:p>
                <a:p>
                  <a:r>
                    <a:rPr lang="zh-CN" altLang="en-US" sz="1200" dirty="0">
                      <a:latin typeface="楷体" panose="02010609060101010101" pitchFamily="49" charset="-122"/>
                      <a:ea typeface="楷体" panose="02010609060101010101" pitchFamily="49" charset="-122"/>
                    </a:rPr>
                    <a:t>其中</a:t>
                  </a:r>
                  <a14:m>
                    <m:oMath xmlns:m="http://schemas.openxmlformats.org/officeDocument/2006/math">
                      <m:r>
                        <a:rPr lang="en-US" altLang="zh-CN" sz="1200" b="0" i="1" smtClean="0">
                          <a:latin typeface="Cambria Math" panose="02040503050406030204" pitchFamily="18" charset="0"/>
                        </a:rPr>
                        <m:t>𝑏</m:t>
                      </m:r>
                      <m:r>
                        <a:rPr lang="en-US" altLang="zh-CN" sz="1200" b="0" i="1" smtClean="0">
                          <a:latin typeface="Cambria Math" panose="02040503050406030204" pitchFamily="18" charset="0"/>
                        </a:rPr>
                        <m:t>=2.897×</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10</m:t>
                          </m:r>
                        </m:e>
                        <m:sup>
                          <m:r>
                            <a:rPr lang="en-US" altLang="zh-CN" sz="1200" b="0" i="1" smtClean="0">
                              <a:latin typeface="Cambria Math" panose="02040503050406030204" pitchFamily="18" charset="0"/>
                              <a:ea typeface="Cambria Math" panose="02040503050406030204" pitchFamily="18" charset="0"/>
                            </a:rPr>
                            <m:t>−3</m:t>
                          </m:r>
                        </m:sup>
                      </m:sSup>
                      <m:r>
                        <a:rPr lang="en-US" altLang="zh-CN" sz="1200" b="0" i="1" smtClean="0">
                          <a:latin typeface="Cambria Math" panose="02040503050406030204" pitchFamily="18" charset="0"/>
                          <a:ea typeface="Cambria Math" panose="02040503050406030204" pitchFamily="18" charset="0"/>
                        </a:rPr>
                        <m:t> </m:t>
                      </m:r>
                      <m:r>
                        <m:rPr>
                          <m:sty m:val="p"/>
                        </m:rPr>
                        <a:rPr lang="en-US" altLang="zh-CN" sz="1200" i="1">
                          <a:latin typeface="Cambria Math" panose="02040503050406030204" pitchFamily="18" charset="0"/>
                          <a:ea typeface="Cambria Math" panose="02040503050406030204" pitchFamily="18" charset="0"/>
                        </a:rPr>
                        <m:t>m</m:t>
                      </m:r>
                      <m:r>
                        <a:rPr lang="en-US" altLang="zh-CN" sz="1200" i="1" smtClean="0">
                          <a:latin typeface="Cambria Math" panose="02040503050406030204" pitchFamily="18" charset="0"/>
                          <a:ea typeface="Cambria Math" panose="02040503050406030204" pitchFamily="18" charset="0"/>
                        </a:rPr>
                        <m:t>·</m:t>
                      </m:r>
                      <m:r>
                        <m:rPr>
                          <m:sty m:val="p"/>
                        </m:rPr>
                        <a:rPr lang="en-US" altLang="zh-CN" sz="1200" i="1">
                          <a:latin typeface="Cambria Math" panose="02040503050406030204" pitchFamily="18" charset="0"/>
                          <a:ea typeface="Cambria Math" panose="02040503050406030204" pitchFamily="18" charset="0"/>
                        </a:rPr>
                        <m:t>K</m:t>
                      </m:r>
                    </m:oMath>
                  </a14:m>
                  <a:endParaRPr lang="zh-CN" altLang="en-US" sz="1200" dirty="0">
                    <a:latin typeface="楷体" panose="02010609060101010101" pitchFamily="49" charset="-122"/>
                    <a:ea typeface="楷体" panose="02010609060101010101" pitchFamily="49" charset="-122"/>
                  </a:endParaRPr>
                </a:p>
              </p:txBody>
            </p:sp>
          </mc:Choice>
          <mc:Fallback xmlns="">
            <p:sp>
              <p:nvSpPr>
                <p:cNvPr id="103" name="文本框 102">
                  <a:extLst>
                    <a:ext uri="{FF2B5EF4-FFF2-40B4-BE49-F238E27FC236}">
                      <a16:creationId xmlns:a16="http://schemas.microsoft.com/office/drawing/2014/main" id="{F6F5D3BD-CFA4-492C-A4D4-0D6FCF6A720B}"/>
                    </a:ext>
                  </a:extLst>
                </p:cNvPr>
                <p:cNvSpPr txBox="1">
                  <a:spLocks noRot="1" noChangeAspect="1" noMove="1" noResize="1" noEditPoints="1" noAdjustHandles="1" noChangeArrowheads="1" noChangeShapeType="1" noTextEdit="1"/>
                </p:cNvSpPr>
                <p:nvPr/>
              </p:nvSpPr>
              <p:spPr>
                <a:xfrm>
                  <a:off x="3219947" y="4128813"/>
                  <a:ext cx="1839863" cy="461665"/>
                </a:xfrm>
                <a:prstGeom prst="rect">
                  <a:avLst/>
                </a:prstGeom>
                <a:blipFill>
                  <a:blip r:embed="rId14"/>
                  <a:stretch>
                    <a:fillRect l="-4967" r="-1987" b="-1842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075882E8-71DA-4C75-B206-85C860572E0A}"/>
                  </a:ext>
                </a:extLst>
              </p:cNvPr>
              <p:cNvSpPr txBox="1"/>
              <p:nvPr/>
            </p:nvSpPr>
            <p:spPr>
              <a:xfrm>
                <a:off x="7657222" y="2280020"/>
                <a:ext cx="5650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𝜆</m:t>
                          </m:r>
                        </m:e>
                        <m:sub>
                          <m:r>
                            <a:rPr lang="en-US" altLang="zh-CN" i="1">
                              <a:solidFill>
                                <a:srgbClr val="FF0000"/>
                              </a:solidFill>
                              <a:latin typeface="Cambria Math" panose="02040503050406030204" pitchFamily="18" charset="0"/>
                            </a:rPr>
                            <m:t>𝑀</m:t>
                          </m:r>
                        </m:sub>
                      </m:sSub>
                    </m:oMath>
                  </m:oMathPara>
                </a14:m>
                <a:endParaRPr lang="zh-CN" altLang="en-US" dirty="0">
                  <a:solidFill>
                    <a:srgbClr val="FF0000"/>
                  </a:solidFill>
                </a:endParaRPr>
              </a:p>
            </p:txBody>
          </p:sp>
        </mc:Choice>
        <mc:Fallback xmlns="">
          <p:sp>
            <p:nvSpPr>
              <p:cNvPr id="104" name="文本框 103">
                <a:extLst>
                  <a:ext uri="{FF2B5EF4-FFF2-40B4-BE49-F238E27FC236}">
                    <a16:creationId xmlns:a16="http://schemas.microsoft.com/office/drawing/2014/main" id="{075882E8-71DA-4C75-B206-85C860572E0A}"/>
                  </a:ext>
                </a:extLst>
              </p:cNvPr>
              <p:cNvSpPr txBox="1">
                <a:spLocks noRot="1" noChangeAspect="1" noMove="1" noResize="1" noEditPoints="1" noAdjustHandles="1" noChangeArrowheads="1" noChangeShapeType="1" noTextEdit="1"/>
              </p:cNvSpPr>
              <p:nvPr/>
            </p:nvSpPr>
            <p:spPr>
              <a:xfrm>
                <a:off x="7657222" y="2280020"/>
                <a:ext cx="565049" cy="369332"/>
              </a:xfrm>
              <a:prstGeom prst="rect">
                <a:avLst/>
              </a:prstGeom>
              <a:blipFill>
                <a:blip r:embed="rId15"/>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2C21D415-FC45-4357-8FE7-5EDA796E8F7E}"/>
              </a:ext>
            </a:extLst>
          </p:cNvPr>
          <p:cNvSpPr txBox="1"/>
          <p:nvPr/>
        </p:nvSpPr>
        <p:spPr>
          <a:xfrm>
            <a:off x="547661" y="3650817"/>
            <a:ext cx="5137234" cy="307777"/>
          </a:xfrm>
          <a:prstGeom prst="rect">
            <a:avLst/>
          </a:prstGeom>
          <a:noFill/>
        </p:spPr>
        <p:txBody>
          <a:bodyPr wrap="square" rtlCol="0">
            <a:spAutoFit/>
          </a:bodyPr>
          <a:lstStyle/>
          <a:p>
            <a:r>
              <a:rPr lang="zh-CN" altLang="en-US" sz="1400" dirty="0">
                <a:latin typeface="仿宋" panose="02010609060101010101" pitchFamily="49" charset="-122"/>
                <a:ea typeface="仿宋" panose="02010609060101010101" pitchFamily="49" charset="-122"/>
              </a:rPr>
              <a:t>黑体的总辐出度仅与温度有关，与温度的四次方成正比。</a:t>
            </a:r>
          </a:p>
        </p:txBody>
      </p:sp>
      <p:sp>
        <p:nvSpPr>
          <p:cNvPr id="105" name="文本框 104">
            <a:extLst>
              <a:ext uri="{FF2B5EF4-FFF2-40B4-BE49-F238E27FC236}">
                <a16:creationId xmlns:a16="http://schemas.microsoft.com/office/drawing/2014/main" id="{062A1C6E-BE26-4286-B845-AE955AF5BC79}"/>
              </a:ext>
            </a:extLst>
          </p:cNvPr>
          <p:cNvSpPr txBox="1"/>
          <p:nvPr/>
        </p:nvSpPr>
        <p:spPr>
          <a:xfrm>
            <a:off x="547660" y="4658857"/>
            <a:ext cx="5771267" cy="307777"/>
          </a:xfrm>
          <a:prstGeom prst="rect">
            <a:avLst/>
          </a:prstGeom>
          <a:noFill/>
        </p:spPr>
        <p:txBody>
          <a:bodyPr wrap="square" rtlCol="0">
            <a:spAutoFit/>
          </a:bodyPr>
          <a:lstStyle/>
          <a:p>
            <a:r>
              <a:rPr lang="zh-CN" altLang="en-US" sz="1400" dirty="0">
                <a:latin typeface="仿宋" panose="02010609060101010101" pitchFamily="49" charset="-122"/>
                <a:ea typeface="仿宋" panose="02010609060101010101" pitchFamily="49" charset="-122"/>
              </a:rPr>
              <a:t>单色辐出度取峰值的波长仅与温度有关，温度升高，峰值波长向右移动。</a:t>
            </a:r>
          </a:p>
        </p:txBody>
      </p:sp>
      <p:sp>
        <p:nvSpPr>
          <p:cNvPr id="106" name="文本框 105">
            <a:extLst>
              <a:ext uri="{FF2B5EF4-FFF2-40B4-BE49-F238E27FC236}">
                <a16:creationId xmlns:a16="http://schemas.microsoft.com/office/drawing/2014/main" id="{3E3CFFFA-61F7-49A8-9170-5870D8222C11}"/>
              </a:ext>
            </a:extLst>
          </p:cNvPr>
          <p:cNvSpPr txBox="1"/>
          <p:nvPr/>
        </p:nvSpPr>
        <p:spPr>
          <a:xfrm>
            <a:off x="512717" y="5042872"/>
            <a:ext cx="11078360" cy="430887"/>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普朗克 大胆提出了 </a:t>
            </a:r>
            <a:r>
              <a:rPr lang="zh-CN" altLang="en-US" sz="1600" dirty="0">
                <a:solidFill>
                  <a:srgbClr val="C00000"/>
                </a:solidFill>
                <a:latin typeface="方正小标宋简体" panose="02000000000000000000" pitchFamily="2" charset="-122"/>
                <a:ea typeface="方正小标宋简体" panose="02000000000000000000" pitchFamily="2" charset="-122"/>
              </a:rPr>
              <a:t>能量量子化 </a:t>
            </a:r>
            <a:r>
              <a:rPr lang="zh-CN" altLang="en-US" sz="1600" dirty="0">
                <a:latin typeface="方正小标宋简体" panose="02000000000000000000" pitchFamily="2" charset="-122"/>
                <a:ea typeface="方正小标宋简体" panose="02000000000000000000" pitchFamily="2" charset="-122"/>
              </a:rPr>
              <a:t>的假设，从理论上推导出了 普朗克辐射公式，与实验结果吻合的很好。</a:t>
            </a:r>
            <a:endParaRPr lang="en-US" altLang="zh-CN" sz="1600" dirty="0">
              <a:latin typeface="方正小标宋简体" panose="02000000000000000000" pitchFamily="2" charset="-122"/>
              <a:ea typeface="方正小标宋简体" panose="02000000000000000000" pitchFamily="2" charset="-122"/>
            </a:endParaRPr>
          </a:p>
        </p:txBody>
      </p:sp>
      <p:sp>
        <p:nvSpPr>
          <p:cNvPr id="107" name="矩形 106">
            <a:extLst>
              <a:ext uri="{FF2B5EF4-FFF2-40B4-BE49-F238E27FC236}">
                <a16:creationId xmlns:a16="http://schemas.microsoft.com/office/drawing/2014/main" id="{6CA1166C-F7C5-4670-B4AE-BE993CCD7BD7}"/>
              </a:ext>
            </a:extLst>
          </p:cNvPr>
          <p:cNvSpPr/>
          <p:nvPr/>
        </p:nvSpPr>
        <p:spPr>
          <a:xfrm>
            <a:off x="553179" y="3083764"/>
            <a:ext cx="5765748" cy="881920"/>
          </a:xfrm>
          <a:prstGeom prst="rect">
            <a:avLst/>
          </a:prstGeom>
          <a:solidFill>
            <a:schemeClr val="bg1"/>
          </a:solidFill>
          <a:ln w="19050">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维恩 根据 能量按速率分布的麦克斯韦分布律提出</a:t>
            </a:r>
            <a:r>
              <a:rPr lang="zh-CN" altLang="en-US" sz="1600" u="sng" dirty="0">
                <a:solidFill>
                  <a:schemeClr val="tx1"/>
                </a:solidFill>
                <a:latin typeface="楷体" panose="02010609060101010101" pitchFamily="49" charset="-122"/>
                <a:ea typeface="楷体" panose="02010609060101010101" pitchFamily="49" charset="-122"/>
              </a:rPr>
              <a:t>维恩公式</a:t>
            </a:r>
            <a:endParaRPr lang="en-US" altLang="zh-CN" sz="1600" u="sng" dirty="0">
              <a:solidFill>
                <a:schemeClr val="tx1"/>
              </a:solidFill>
              <a:latin typeface="楷体" panose="02010609060101010101" pitchFamily="49" charset="-122"/>
              <a:ea typeface="楷体" panose="02010609060101010101" pitchFamily="49" charset="-122"/>
            </a:endParaRPr>
          </a:p>
          <a:p>
            <a:pPr algn="ctr"/>
            <a:r>
              <a:rPr lang="zh-CN" altLang="en-US" sz="1600" dirty="0">
                <a:solidFill>
                  <a:schemeClr val="tx1"/>
                </a:solidFill>
                <a:latin typeface="楷体" panose="02010609060101010101" pitchFamily="49" charset="-122"/>
                <a:ea typeface="楷体" panose="02010609060101010101" pitchFamily="49" charset="-122"/>
              </a:rPr>
              <a:t>在短波区间与实验结果较吻合，但在长波区间相差较大</a:t>
            </a:r>
          </a:p>
        </p:txBody>
      </p:sp>
      <p:sp>
        <p:nvSpPr>
          <p:cNvPr id="108" name="矩形 107">
            <a:extLst>
              <a:ext uri="{FF2B5EF4-FFF2-40B4-BE49-F238E27FC236}">
                <a16:creationId xmlns:a16="http://schemas.microsoft.com/office/drawing/2014/main" id="{A0F93A36-601F-4D19-872B-DADEBFF9D857}"/>
              </a:ext>
            </a:extLst>
          </p:cNvPr>
          <p:cNvSpPr/>
          <p:nvPr/>
        </p:nvSpPr>
        <p:spPr>
          <a:xfrm>
            <a:off x="551640" y="4081911"/>
            <a:ext cx="5765748" cy="881920"/>
          </a:xfrm>
          <a:prstGeom prst="rect">
            <a:avLst/>
          </a:prstGeom>
          <a:solidFill>
            <a:schemeClr val="bg1"/>
          </a:solidFill>
          <a:ln w="19050">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瑞利和金斯 根据 能均分定理 提出了</a:t>
            </a:r>
            <a:r>
              <a:rPr lang="zh-CN" altLang="en-US" sz="1600" u="sng" dirty="0">
                <a:solidFill>
                  <a:schemeClr val="tx1"/>
                </a:solidFill>
                <a:latin typeface="楷体" panose="02010609060101010101" pitchFamily="49" charset="-122"/>
                <a:ea typeface="楷体" panose="02010609060101010101" pitchFamily="49" charset="-122"/>
              </a:rPr>
              <a:t>瑞利</a:t>
            </a:r>
            <a:r>
              <a:rPr lang="en-US" altLang="zh-CN" sz="1600" u="sng" dirty="0">
                <a:solidFill>
                  <a:schemeClr val="tx1"/>
                </a:solidFill>
                <a:latin typeface="楷体" panose="02010609060101010101" pitchFamily="49" charset="-122"/>
                <a:ea typeface="楷体" panose="02010609060101010101" pitchFamily="49" charset="-122"/>
              </a:rPr>
              <a:t>-</a:t>
            </a:r>
            <a:r>
              <a:rPr lang="zh-CN" altLang="en-US" sz="1600" u="sng" dirty="0">
                <a:solidFill>
                  <a:schemeClr val="tx1"/>
                </a:solidFill>
                <a:latin typeface="楷体" panose="02010609060101010101" pitchFamily="49" charset="-122"/>
                <a:ea typeface="楷体" panose="02010609060101010101" pitchFamily="49" charset="-122"/>
              </a:rPr>
              <a:t>金斯公式</a:t>
            </a:r>
            <a:endParaRPr lang="en-US" altLang="zh-CN" sz="1600" dirty="0">
              <a:solidFill>
                <a:schemeClr val="tx1"/>
              </a:solidFill>
              <a:latin typeface="楷体" panose="02010609060101010101" pitchFamily="49" charset="-122"/>
              <a:ea typeface="楷体" panose="02010609060101010101" pitchFamily="49" charset="-122"/>
            </a:endParaRPr>
          </a:p>
          <a:p>
            <a:pPr algn="ctr"/>
            <a:r>
              <a:rPr lang="zh-CN" altLang="en-US" sz="1600" dirty="0">
                <a:solidFill>
                  <a:schemeClr val="tx1"/>
                </a:solidFill>
                <a:latin typeface="楷体" panose="02010609060101010101" pitchFamily="49" charset="-122"/>
                <a:ea typeface="楷体" panose="02010609060101010101" pitchFamily="49" charset="-122"/>
              </a:rPr>
              <a:t>在长波区段较为吻合，但在短波区间结论十分荒谬</a:t>
            </a:r>
            <a:endParaRPr lang="zh-CN" altLang="en-US" sz="1600" u="sng" dirty="0">
              <a:solidFill>
                <a:schemeClr val="tx1"/>
              </a:solidFill>
              <a:latin typeface="楷体" panose="02010609060101010101" pitchFamily="49" charset="-122"/>
              <a:ea typeface="楷体" panose="02010609060101010101" pitchFamily="49" charset="-122"/>
            </a:endParaRPr>
          </a:p>
        </p:txBody>
      </p:sp>
      <p:pic>
        <p:nvPicPr>
          <p:cNvPr id="28" name="图片 27">
            <a:extLst>
              <a:ext uri="{FF2B5EF4-FFF2-40B4-BE49-F238E27FC236}">
                <a16:creationId xmlns:a16="http://schemas.microsoft.com/office/drawing/2014/main" id="{7368AF9F-AF36-4177-888B-996A9BE137AC}"/>
              </a:ext>
            </a:extLst>
          </p:cNvPr>
          <p:cNvPicPr>
            <a:picLocks noChangeAspect="1"/>
          </p:cNvPicPr>
          <p:nvPr/>
        </p:nvPicPr>
        <p:blipFill>
          <a:blip r:embed="rId16"/>
          <a:stretch>
            <a:fillRect/>
          </a:stretch>
        </p:blipFill>
        <p:spPr>
          <a:xfrm>
            <a:off x="6535753" y="1359182"/>
            <a:ext cx="4862671" cy="3603195"/>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4B1B7B09-3C7B-4658-A9F5-C046C90D351F}"/>
                  </a:ext>
                </a:extLst>
              </p:cNvPr>
              <p:cNvSpPr txBox="1"/>
              <p:nvPr/>
            </p:nvSpPr>
            <p:spPr>
              <a:xfrm>
                <a:off x="8351854" y="1500720"/>
                <a:ext cx="2950371" cy="654795"/>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zh-CN" altLang="en-US" i="1" smtClean="0">
                              <a:latin typeface="Cambria Math" panose="02040503050406030204" pitchFamily="18" charset="0"/>
                            </a:rPr>
                          </m:ctrlPr>
                        </m:borderBox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𝐵</m:t>
                                  </m:r>
                                  <m:r>
                                    <a:rPr lang="zh-CN" altLang="en-US" b="0" i="1" smtClean="0">
                                      <a:latin typeface="Cambria Math" panose="02040503050406030204" pitchFamily="18" charset="0"/>
                                    </a:rPr>
                                    <m:t>𝜆</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i="1">
                                      <a:latin typeface="Cambria Math" panose="02040503050406030204" pitchFamily="18" charset="0"/>
                                    </a:rPr>
                                    <m:t>h𝑐</m:t>
                                  </m:r>
                                </m:num>
                                <m:den>
                                  <m:sSup>
                                    <m:sSupPr>
                                      <m:ctrlPr>
                                        <a:rPr lang="en-US" altLang="zh-CN" i="1">
                                          <a:latin typeface="Cambria Math" panose="02040503050406030204" pitchFamily="18" charset="0"/>
                                        </a:rPr>
                                      </m:ctrlPr>
                                    </m:sSupPr>
                                    <m:e>
                                      <m:r>
                                        <a:rPr lang="zh-CN" altLang="en-US" i="1">
                                          <a:latin typeface="Cambria Math" panose="02040503050406030204" pitchFamily="18" charset="0"/>
                                        </a:rPr>
                                        <m:t>𝜆</m:t>
                                      </m:r>
                                    </m:e>
                                    <m:sup>
                                      <m:r>
                                        <a:rPr lang="en-US" altLang="zh-CN" i="1">
                                          <a:latin typeface="Cambria Math" panose="02040503050406030204" pitchFamily="18" charset="0"/>
                                        </a:rPr>
                                        <m:t>5</m:t>
                                      </m:r>
                                    </m:sup>
                                  </m:sSup>
                                </m:den>
                              </m:f>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h𝑐</m:t>
                                      </m:r>
                                      <m:r>
                                        <a:rPr lang="en-US" altLang="zh-CN" i="1">
                                          <a:latin typeface="Cambria Math" panose="02040503050406030204" pitchFamily="18" charset="0"/>
                                        </a:rPr>
                                        <m:t>/</m:t>
                                      </m:r>
                                      <m:r>
                                        <a:rPr lang="en-US" altLang="zh-CN" i="1">
                                          <a:latin typeface="Cambria Math" panose="02040503050406030204" pitchFamily="18" charset="0"/>
                                        </a:rPr>
                                        <m:t>𝑘𝑇</m:t>
                                      </m:r>
                                      <m:r>
                                        <a:rPr lang="zh-CN" altLang="en-US" i="1">
                                          <a:latin typeface="Cambria Math" panose="02040503050406030204" pitchFamily="18" charset="0"/>
                                        </a:rPr>
                                        <m:t>𝜆</m:t>
                                      </m:r>
                                    </m:sup>
                                  </m:sSup>
                                  <m:r>
                                    <a:rPr lang="en-US" altLang="zh-CN" i="1">
                                      <a:latin typeface="Cambria Math" panose="02040503050406030204" pitchFamily="18" charset="0"/>
                                    </a:rPr>
                                    <m:t>−1</m:t>
                                  </m:r>
                                </m:den>
                              </m:f>
                            </m:e>
                          </m:eqArr>
                          <m:r>
                            <a:rPr lang="en-US" altLang="zh-CN" b="0" i="1" smtClean="0">
                              <a:latin typeface="Cambria Math" panose="02040503050406030204" pitchFamily="18" charset="0"/>
                            </a:rPr>
                            <m:t> </m:t>
                          </m:r>
                        </m:e>
                      </m:borderBox>
                    </m:oMath>
                  </m:oMathPara>
                </a14:m>
                <a:endParaRPr lang="zh-CN" altLang="en-US" dirty="0"/>
              </a:p>
            </p:txBody>
          </p:sp>
        </mc:Choice>
        <mc:Fallback xmlns="">
          <p:sp>
            <p:nvSpPr>
              <p:cNvPr id="29" name="文本框 28">
                <a:extLst>
                  <a:ext uri="{FF2B5EF4-FFF2-40B4-BE49-F238E27FC236}">
                    <a16:creationId xmlns:a16="http://schemas.microsoft.com/office/drawing/2014/main" id="{4B1B7B09-3C7B-4658-A9F5-C046C90D351F}"/>
                  </a:ext>
                </a:extLst>
              </p:cNvPr>
              <p:cNvSpPr txBox="1">
                <a:spLocks noRot="1" noChangeAspect="1" noMove="1" noResize="1" noEditPoints="1" noAdjustHandles="1" noChangeArrowheads="1" noChangeShapeType="1" noTextEdit="1"/>
              </p:cNvSpPr>
              <p:nvPr/>
            </p:nvSpPr>
            <p:spPr>
              <a:xfrm>
                <a:off x="8351854" y="1500720"/>
                <a:ext cx="2950371" cy="654795"/>
              </a:xfrm>
              <a:prstGeom prst="rect">
                <a:avLst/>
              </a:prstGeom>
              <a:blipFill>
                <a:blip r:embed="rId17"/>
                <a:stretch>
                  <a:fillRect/>
                </a:stretch>
              </a:blipFill>
            </p:spPr>
            <p:txBody>
              <a:bodyPr/>
              <a:lstStyle/>
              <a:p>
                <a:r>
                  <a:rPr lang="zh-CN" altLang="en-US">
                    <a:noFill/>
                  </a:rPr>
                  <a:t> </a:t>
                </a:r>
              </a:p>
            </p:txBody>
          </p:sp>
        </mc:Fallback>
      </mc:AlternateContent>
      <p:grpSp>
        <p:nvGrpSpPr>
          <p:cNvPr id="114" name="组合 113">
            <a:extLst>
              <a:ext uri="{FF2B5EF4-FFF2-40B4-BE49-F238E27FC236}">
                <a16:creationId xmlns:a16="http://schemas.microsoft.com/office/drawing/2014/main" id="{D1E2C3A5-808D-46C2-B65B-6C5EC6612BA0}"/>
              </a:ext>
            </a:extLst>
          </p:cNvPr>
          <p:cNvGrpSpPr/>
          <p:nvPr/>
        </p:nvGrpSpPr>
        <p:grpSpPr>
          <a:xfrm>
            <a:off x="6324444" y="3072087"/>
            <a:ext cx="5259188" cy="1880067"/>
            <a:chOff x="554396" y="3074096"/>
            <a:chExt cx="5610387" cy="1880067"/>
          </a:xfrm>
        </p:grpSpPr>
        <p:grpSp>
          <p:nvGrpSpPr>
            <p:cNvPr id="112" name="组合 111">
              <a:extLst>
                <a:ext uri="{FF2B5EF4-FFF2-40B4-BE49-F238E27FC236}">
                  <a16:creationId xmlns:a16="http://schemas.microsoft.com/office/drawing/2014/main" id="{03E9B927-81E5-4F2A-9F46-DC3D9A60CA44}"/>
                </a:ext>
              </a:extLst>
            </p:cNvPr>
            <p:cNvGrpSpPr/>
            <p:nvPr/>
          </p:nvGrpSpPr>
          <p:grpSpPr>
            <a:xfrm>
              <a:off x="554396" y="3074096"/>
              <a:ext cx="5610387" cy="1880067"/>
              <a:chOff x="554396" y="3074096"/>
              <a:chExt cx="5610387" cy="1880067"/>
            </a:xfrm>
          </p:grpSpPr>
          <p:grpSp>
            <p:nvGrpSpPr>
              <p:cNvPr id="32" name="组合 31">
                <a:extLst>
                  <a:ext uri="{FF2B5EF4-FFF2-40B4-BE49-F238E27FC236}">
                    <a16:creationId xmlns:a16="http://schemas.microsoft.com/office/drawing/2014/main" id="{C573BCC7-134C-47E4-9B00-6F12EE3BD633}"/>
                  </a:ext>
                </a:extLst>
              </p:cNvPr>
              <p:cNvGrpSpPr/>
              <p:nvPr/>
            </p:nvGrpSpPr>
            <p:grpSpPr>
              <a:xfrm>
                <a:off x="554396" y="3074096"/>
                <a:ext cx="5610387" cy="1880067"/>
                <a:chOff x="554396" y="3074096"/>
                <a:chExt cx="5610387" cy="1880067"/>
              </a:xfrm>
            </p:grpSpPr>
            <p:sp>
              <p:nvSpPr>
                <p:cNvPr id="30" name="矩形: 圆角 29">
                  <a:extLst>
                    <a:ext uri="{FF2B5EF4-FFF2-40B4-BE49-F238E27FC236}">
                      <a16:creationId xmlns:a16="http://schemas.microsoft.com/office/drawing/2014/main" id="{E506384A-B86D-452C-85BA-F3D44E98B2F0}"/>
                    </a:ext>
                  </a:extLst>
                </p:cNvPr>
                <p:cNvSpPr/>
                <p:nvPr/>
              </p:nvSpPr>
              <p:spPr>
                <a:xfrm>
                  <a:off x="554396" y="3074096"/>
                  <a:ext cx="5610387" cy="188006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53B77E46-2651-4990-A450-593B7F709FD7}"/>
                    </a:ext>
                  </a:extLst>
                </p:cNvPr>
                <p:cNvSpPr txBox="1"/>
                <p:nvPr/>
              </p:nvSpPr>
              <p:spPr>
                <a:xfrm>
                  <a:off x="2150431" y="3205247"/>
                  <a:ext cx="2430050" cy="369332"/>
                </a:xfrm>
                <a:prstGeom prst="rect">
                  <a:avLst/>
                </a:prstGeom>
                <a:noFill/>
              </p:spPr>
              <p:txBody>
                <a:bodyPr wrap="square">
                  <a:spAutoFit/>
                </a:bodyPr>
                <a:lstStyle/>
                <a:p>
                  <a:pPr algn="ctr"/>
                  <a:r>
                    <a:rPr lang="zh-CN" altLang="en-US" sz="1800" dirty="0">
                      <a:solidFill>
                        <a:srgbClr val="C00000"/>
                      </a:solidFill>
                      <a:latin typeface="汉仪文黑-85W" panose="00020600040101010101" pitchFamily="18" charset="-122"/>
                      <a:ea typeface="汉仪文黑-85W" panose="00020600040101010101" pitchFamily="18" charset="-122"/>
                    </a:rPr>
                    <a:t>能量量子化 </a:t>
                  </a:r>
                  <a:endParaRPr lang="zh-CN" altLang="en-US" dirty="0">
                    <a:latin typeface="汉仪文黑-85W" panose="00020600040101010101" pitchFamily="18" charset="-122"/>
                    <a:ea typeface="汉仪文黑-85W" panose="00020600040101010101" pitchFamily="18" charset="-122"/>
                  </a:endParaRPr>
                </a:p>
              </p:txBody>
            </p:sp>
          </p:grpSp>
          <p:cxnSp>
            <p:nvCxnSpPr>
              <p:cNvPr id="111" name="直接连接符 110">
                <a:extLst>
                  <a:ext uri="{FF2B5EF4-FFF2-40B4-BE49-F238E27FC236}">
                    <a16:creationId xmlns:a16="http://schemas.microsoft.com/office/drawing/2014/main" id="{A6B520F9-3DB0-4BF1-9F2B-6A346A425464}"/>
                  </a:ext>
                </a:extLst>
              </p:cNvPr>
              <p:cNvCxnSpPr/>
              <p:nvPr/>
            </p:nvCxnSpPr>
            <p:spPr>
              <a:xfrm>
                <a:off x="2230833" y="3596883"/>
                <a:ext cx="224911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2FB07E5-5801-4D4A-B5E4-0171F8E5B89C}"/>
                    </a:ext>
                  </a:extLst>
                </p:cNvPr>
                <p:cNvSpPr txBox="1"/>
                <p:nvPr/>
              </p:nvSpPr>
              <p:spPr>
                <a:xfrm>
                  <a:off x="771609" y="3652319"/>
                  <a:ext cx="5168368" cy="338554"/>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rPr>
                    <a:t>谐振子 只能以某个最小值</a:t>
                  </a:r>
                  <a14:m>
                    <m:oMath xmlns:m="http://schemas.openxmlformats.org/officeDocument/2006/math">
                      <m:r>
                        <a:rPr lang="zh-CN" altLang="en-US" sz="1600" i="1" smtClean="0">
                          <a:latin typeface="Cambria Math" panose="02040503050406030204" pitchFamily="18" charset="0"/>
                        </a:rPr>
                        <m:t>𝜀</m:t>
                      </m:r>
                    </m:oMath>
                  </a14:m>
                  <a:r>
                    <a:rPr lang="zh-CN" altLang="en-US" sz="1600" dirty="0">
                      <a:latin typeface="楷体" panose="02010609060101010101" pitchFamily="49" charset="-122"/>
                      <a:ea typeface="楷体" panose="02010609060101010101" pitchFamily="49" charset="-122"/>
                    </a:rPr>
                    <a:t>的整数倍 向外传递能量</a:t>
                  </a:r>
                </a:p>
              </p:txBody>
            </p:sp>
          </mc:Choice>
          <mc:Fallback xmlns="">
            <p:sp>
              <p:nvSpPr>
                <p:cNvPr id="33" name="文本框 32">
                  <a:extLst>
                    <a:ext uri="{FF2B5EF4-FFF2-40B4-BE49-F238E27FC236}">
                      <a16:creationId xmlns:a16="http://schemas.microsoft.com/office/drawing/2014/main" id="{32FB07E5-5801-4D4A-B5E4-0171F8E5B89C}"/>
                    </a:ext>
                  </a:extLst>
                </p:cNvPr>
                <p:cNvSpPr txBox="1">
                  <a:spLocks noRot="1" noChangeAspect="1" noMove="1" noResize="1" noEditPoints="1" noAdjustHandles="1" noChangeArrowheads="1" noChangeShapeType="1" noTextEdit="1"/>
                </p:cNvSpPr>
                <p:nvPr/>
              </p:nvSpPr>
              <p:spPr>
                <a:xfrm>
                  <a:off x="771609" y="3652319"/>
                  <a:ext cx="5168368" cy="338554"/>
                </a:xfrm>
                <a:prstGeom prst="rect">
                  <a:avLst/>
                </a:prstGeom>
                <a:blipFill>
                  <a:blip r:embed="rId18"/>
                  <a:stretch>
                    <a:fillRect t="-7273"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99458D53-093D-448D-9A44-C265A053A4CE}"/>
                    </a:ext>
                  </a:extLst>
                </p:cNvPr>
                <p:cNvSpPr txBox="1"/>
                <p:nvPr/>
              </p:nvSpPr>
              <p:spPr>
                <a:xfrm>
                  <a:off x="1344397" y="4048169"/>
                  <a:ext cx="4009687" cy="696088"/>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𝜀</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zh-CN" altLang="en-US" b="0" i="1" smtClean="0">
                            <a:latin typeface="Cambria Math" panose="02040503050406030204" pitchFamily="18" charset="0"/>
                          </a:rPr>
                          <m:t>𝜈</m:t>
                        </m:r>
                      </m:oMath>
                    </m:oMathPara>
                  </a14:m>
                  <a:endParaRPr lang="en-US" altLang="zh-CN" b="0" dirty="0"/>
                </a:p>
                <a:p>
                  <a:pPr>
                    <a:lnSpc>
                      <a:spcPct val="150000"/>
                    </a:lnSpc>
                  </a:pPr>
                  <a14:m>
                    <m:oMath xmlns:m="http://schemas.openxmlformats.org/officeDocument/2006/math">
                      <m:r>
                        <a:rPr lang="en-US" altLang="zh-CN" sz="1400" b="0" i="1" smtClean="0">
                          <a:latin typeface="Cambria Math" panose="02040503050406030204" pitchFamily="18" charset="0"/>
                        </a:rPr>
                        <m:t>h</m:t>
                      </m:r>
                    </m:oMath>
                  </a14:m>
                  <a:r>
                    <a:rPr lang="zh-CN" altLang="en-US" sz="1400" dirty="0">
                      <a:latin typeface="楷体" panose="02010609060101010101" pitchFamily="49" charset="-122"/>
                      <a:ea typeface="楷体" panose="02010609060101010101" pitchFamily="49" charset="-122"/>
                    </a:rPr>
                    <a:t>：普朗克常量，</a:t>
                  </a:r>
                  <a14:m>
                    <m:oMath xmlns:m="http://schemas.openxmlformats.org/officeDocument/2006/math">
                      <m:r>
                        <a:rPr lang="en-US" altLang="zh-CN" sz="1400" b="0" i="1" smtClean="0">
                          <a:latin typeface="Cambria Math" panose="02040503050406030204" pitchFamily="18" charset="0"/>
                        </a:rPr>
                        <m:t>6.63</m:t>
                      </m:r>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en-US" altLang="zh-CN" sz="1400" b="0" i="1" smtClean="0">
                              <a:latin typeface="Cambria Math" panose="02040503050406030204" pitchFamily="18" charset="0"/>
                              <a:ea typeface="Cambria Math" panose="02040503050406030204" pitchFamily="18" charset="0"/>
                            </a:rPr>
                            <m:t>10</m:t>
                          </m:r>
                        </m:e>
                        <m:sup>
                          <m:r>
                            <a:rPr lang="en-US" altLang="zh-CN" sz="1400" b="0" i="1" smtClean="0">
                              <a:latin typeface="Cambria Math" panose="02040503050406030204" pitchFamily="18" charset="0"/>
                              <a:ea typeface="Cambria Math" panose="02040503050406030204" pitchFamily="18" charset="0"/>
                            </a:rPr>
                            <m:t>−34</m:t>
                          </m:r>
                        </m:sup>
                      </m:sSup>
                      <m:r>
                        <a:rPr lang="en-US" altLang="zh-CN" sz="1400" b="0" i="1" smtClean="0">
                          <a:latin typeface="Cambria Math" panose="02040503050406030204" pitchFamily="18" charset="0"/>
                          <a:ea typeface="Cambria Math" panose="02040503050406030204" pitchFamily="18" charset="0"/>
                        </a:rPr>
                        <m:t> </m:t>
                      </m:r>
                      <m:r>
                        <m:rPr>
                          <m:sty m:val="p"/>
                        </m:rPr>
                        <a:rPr lang="en-US" altLang="zh-CN" sz="1400" i="1">
                          <a:latin typeface="Cambria Math" panose="02040503050406030204" pitchFamily="18" charset="0"/>
                          <a:ea typeface="Cambria Math" panose="02040503050406030204" pitchFamily="18" charset="0"/>
                        </a:rPr>
                        <m:t>J</m:t>
                      </m:r>
                      <m:r>
                        <a:rPr lang="en-US" altLang="zh-CN" sz="1400" i="1" smtClean="0">
                          <a:latin typeface="Cambria Math" panose="02040503050406030204" pitchFamily="18" charset="0"/>
                          <a:ea typeface="Cambria Math" panose="02040503050406030204" pitchFamily="18" charset="0"/>
                        </a:rPr>
                        <m:t>·</m:t>
                      </m:r>
                      <m:r>
                        <m:rPr>
                          <m:sty m:val="p"/>
                        </m:rPr>
                        <a:rPr lang="en-US" altLang="zh-CN" sz="1400" i="1">
                          <a:latin typeface="Cambria Math" panose="02040503050406030204" pitchFamily="18" charset="0"/>
                          <a:ea typeface="Cambria Math" panose="02040503050406030204" pitchFamily="18" charset="0"/>
                        </a:rPr>
                        <m:t>s</m:t>
                      </m:r>
                    </m:oMath>
                  </a14:m>
                  <a:r>
                    <a:rPr lang="zh-CN" altLang="en-US" sz="1400" dirty="0">
                      <a:latin typeface="楷体" panose="02010609060101010101" pitchFamily="49" charset="-122"/>
                      <a:ea typeface="楷体" panose="02010609060101010101" pitchFamily="49" charset="-122"/>
                    </a:rPr>
                    <a:t>    </a:t>
                  </a:r>
                  <a14:m>
                    <m:oMath xmlns:m="http://schemas.openxmlformats.org/officeDocument/2006/math">
                      <m:r>
                        <a:rPr lang="zh-CN" altLang="en-US" sz="1400" i="1">
                          <a:latin typeface="Cambria Math" panose="02040503050406030204" pitchFamily="18" charset="0"/>
                        </a:rPr>
                        <m:t>𝜈</m:t>
                      </m:r>
                    </m:oMath>
                  </a14:m>
                  <a:r>
                    <a:rPr lang="zh-CN" altLang="en-US" sz="1400" dirty="0">
                      <a:latin typeface="楷体" panose="02010609060101010101" pitchFamily="49" charset="-122"/>
                      <a:ea typeface="楷体" panose="02010609060101010101" pitchFamily="49" charset="-122"/>
                    </a:rPr>
                    <a:t>：谐振频率</a:t>
                  </a:r>
                </a:p>
              </p:txBody>
            </p:sp>
          </mc:Choice>
          <mc:Fallback xmlns="">
            <p:sp>
              <p:nvSpPr>
                <p:cNvPr id="113" name="文本框 112">
                  <a:extLst>
                    <a:ext uri="{FF2B5EF4-FFF2-40B4-BE49-F238E27FC236}">
                      <a16:creationId xmlns:a16="http://schemas.microsoft.com/office/drawing/2014/main" id="{99458D53-093D-448D-9A44-C265A053A4CE}"/>
                    </a:ext>
                  </a:extLst>
                </p:cNvPr>
                <p:cNvSpPr txBox="1">
                  <a:spLocks noRot="1" noChangeAspect="1" noMove="1" noResize="1" noEditPoints="1" noAdjustHandles="1" noChangeArrowheads="1" noChangeShapeType="1" noTextEdit="1"/>
                </p:cNvSpPr>
                <p:nvPr/>
              </p:nvSpPr>
              <p:spPr>
                <a:xfrm>
                  <a:off x="1344397" y="4048169"/>
                  <a:ext cx="4009687" cy="696088"/>
                </a:xfrm>
                <a:prstGeom prst="rect">
                  <a:avLst/>
                </a:prstGeom>
                <a:blipFill>
                  <a:blip r:embed="rId19"/>
                  <a:stretch>
                    <a:fillRect l="-1783" r="-8590" b="-14035"/>
                  </a:stretch>
                </a:blipFill>
              </p:spPr>
              <p:txBody>
                <a:bodyPr/>
                <a:lstStyle/>
                <a:p>
                  <a:r>
                    <a:rPr lang="zh-CN" altLang="en-US">
                      <a:noFill/>
                    </a:rPr>
                    <a:t> </a:t>
                  </a:r>
                </a:p>
              </p:txBody>
            </p:sp>
          </mc:Fallback>
        </mc:AlternateContent>
      </p:grpSp>
      <p:sp>
        <p:nvSpPr>
          <p:cNvPr id="115" name="文本框 114">
            <a:extLst>
              <a:ext uri="{FF2B5EF4-FFF2-40B4-BE49-F238E27FC236}">
                <a16:creationId xmlns:a16="http://schemas.microsoft.com/office/drawing/2014/main" id="{548ABD79-4D8C-4DF1-9EE1-057D9F0A2725}"/>
              </a:ext>
            </a:extLst>
          </p:cNvPr>
          <p:cNvSpPr txBox="1"/>
          <p:nvPr/>
        </p:nvSpPr>
        <p:spPr>
          <a:xfrm>
            <a:off x="2669596" y="762954"/>
            <a:ext cx="135928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实验规律</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116" name="文本框 115">
            <a:extLst>
              <a:ext uri="{FF2B5EF4-FFF2-40B4-BE49-F238E27FC236}">
                <a16:creationId xmlns:a16="http://schemas.microsoft.com/office/drawing/2014/main" id="{885C6260-5A4B-4B8F-871A-248830665FB5}"/>
              </a:ext>
            </a:extLst>
          </p:cNvPr>
          <p:cNvSpPr txBox="1"/>
          <p:nvPr/>
        </p:nvSpPr>
        <p:spPr>
          <a:xfrm>
            <a:off x="2667026" y="772709"/>
            <a:ext cx="156992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量子力学假设</a:t>
            </a:r>
            <a:endParaRPr lang="en-US" altLang="zh-CN" sz="1600" dirty="0">
              <a:latin typeface="方正清刻本悦宋简体" panose="02000000000000000000" pitchFamily="2" charset="-122"/>
              <a:ea typeface="方正清刻本悦宋简体" panose="02000000000000000000" pitchFamily="2" charset="-122"/>
            </a:endParaRPr>
          </a:p>
        </p:txBody>
      </p:sp>
    </p:spTree>
    <p:custDataLst>
      <p:tags r:id="rId1"/>
    </p:custDataLst>
    <p:extLst>
      <p:ext uri="{BB962C8B-B14F-4D97-AF65-F5344CB8AC3E}">
        <p14:creationId xmlns:p14="http://schemas.microsoft.com/office/powerpoint/2010/main" val="227620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9"/>
                                        </p:tgtEl>
                                        <p:attrNameLst>
                                          <p:attrName>style.visibility</p:attrName>
                                        </p:attrNameLst>
                                      </p:cBhvr>
                                      <p:to>
                                        <p:strVal val="visible"/>
                                      </p:to>
                                    </p:set>
                                    <p:animEffect transition="in" filter="fade">
                                      <p:cBhvr>
                                        <p:cTn id="23" dur="500"/>
                                        <p:tgtEl>
                                          <p:spTgt spid="119"/>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1500"/>
                            </p:stCondLst>
                            <p:childTnLst>
                              <p:par>
                                <p:cTn id="29" presetID="10" presetClass="entr" presetSubtype="0" fill="hold" nodeType="afterEffect">
                                  <p:stCondLst>
                                    <p:cond delay="50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childTnLst>
                          </p:cTn>
                        </p:par>
                        <p:par>
                          <p:cTn id="42" fill="hold">
                            <p:stCondLst>
                              <p:cond delay="500"/>
                            </p:stCondLst>
                            <p:childTnLst>
                              <p:par>
                                <p:cTn id="43" presetID="10" presetClass="entr" presetSubtype="0" fill="hold" nodeType="afterEffect">
                                  <p:stCondLst>
                                    <p:cond delay="500"/>
                                  </p:stCondLst>
                                  <p:childTnLst>
                                    <p:set>
                                      <p:cBhvr>
                                        <p:cTn id="44" dur="1" fill="hold">
                                          <p:stCondLst>
                                            <p:cond delay="0"/>
                                          </p:stCondLst>
                                        </p:cTn>
                                        <p:tgtEl>
                                          <p:spTgt spid="118"/>
                                        </p:tgtEl>
                                        <p:attrNameLst>
                                          <p:attrName>style.visibility</p:attrName>
                                        </p:attrNameLst>
                                      </p:cBhvr>
                                      <p:to>
                                        <p:strVal val="visible"/>
                                      </p:to>
                                    </p:set>
                                    <p:animEffect transition="in" filter="fade">
                                      <p:cBhvr>
                                        <p:cTn id="45" dur="500"/>
                                        <p:tgtEl>
                                          <p:spTgt spid="1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90"/>
                                        </p:tgtEl>
                                      </p:cBhvr>
                                    </p:animEffect>
                                    <p:set>
                                      <p:cBhvr>
                                        <p:cTn id="50" dur="1" fill="hold">
                                          <p:stCondLst>
                                            <p:cond delay="499"/>
                                          </p:stCondLst>
                                        </p:cTn>
                                        <p:tgtEl>
                                          <p:spTgt spid="90"/>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animEffect transition="in" filter="fade">
                                      <p:cBhvr>
                                        <p:cTn id="53" dur="500"/>
                                        <p:tgtEl>
                                          <p:spTgt spid="115"/>
                                        </p:tgtEl>
                                      </p:cBhvr>
                                    </p:animEffect>
                                  </p:childTnLst>
                                </p:cTn>
                              </p:par>
                              <p:par>
                                <p:cTn id="54" presetID="10" presetClass="entr" presetSubtype="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05"/>
                                        </p:tgtEl>
                                        <p:attrNameLst>
                                          <p:attrName>style.visibility</p:attrName>
                                        </p:attrNameLst>
                                      </p:cBhvr>
                                      <p:to>
                                        <p:strVal val="visible"/>
                                      </p:to>
                                    </p:set>
                                    <p:animEffect transition="in" filter="fade">
                                      <p:cBhvr>
                                        <p:cTn id="69" dur="500"/>
                                        <p:tgtEl>
                                          <p:spTgt spid="10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19"/>
                                        </p:tgtEl>
                                      </p:cBhvr>
                                    </p:animEffect>
                                    <p:set>
                                      <p:cBhvr>
                                        <p:cTn id="74" dur="1" fill="hold">
                                          <p:stCondLst>
                                            <p:cond delay="499"/>
                                          </p:stCondLst>
                                        </p:cTn>
                                        <p:tgtEl>
                                          <p:spTgt spid="119"/>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9"/>
                                        </p:tgtEl>
                                      </p:cBhvr>
                                    </p:animEffect>
                                    <p:set>
                                      <p:cBhvr>
                                        <p:cTn id="77" dur="1" fill="hold">
                                          <p:stCondLst>
                                            <p:cond delay="499"/>
                                          </p:stCondLst>
                                        </p:cTn>
                                        <p:tgtEl>
                                          <p:spTgt spid="9"/>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17"/>
                                        </p:tgtEl>
                                      </p:cBhvr>
                                    </p:animEffect>
                                    <p:set>
                                      <p:cBhvr>
                                        <p:cTn id="80" dur="1" fill="hold">
                                          <p:stCondLst>
                                            <p:cond delay="499"/>
                                          </p:stCondLst>
                                        </p:cTn>
                                        <p:tgtEl>
                                          <p:spTgt spid="117"/>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104"/>
                                        </p:tgtEl>
                                      </p:cBhvr>
                                    </p:animEffect>
                                    <p:set>
                                      <p:cBhvr>
                                        <p:cTn id="83" dur="1" fill="hold">
                                          <p:stCondLst>
                                            <p:cond delay="499"/>
                                          </p:stCondLst>
                                        </p:cTn>
                                        <p:tgtEl>
                                          <p:spTgt spid="104"/>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99"/>
                                        </p:tgtEl>
                                      </p:cBhvr>
                                    </p:animEffect>
                                    <p:set>
                                      <p:cBhvr>
                                        <p:cTn id="86" dur="1" fill="hold">
                                          <p:stCondLst>
                                            <p:cond delay="499"/>
                                          </p:stCondLst>
                                        </p:cTn>
                                        <p:tgtEl>
                                          <p:spTgt spid="99"/>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18"/>
                                        </p:tgtEl>
                                      </p:cBhvr>
                                    </p:animEffect>
                                    <p:set>
                                      <p:cBhvr>
                                        <p:cTn id="89" dur="1" fill="hold">
                                          <p:stCondLst>
                                            <p:cond delay="499"/>
                                          </p:stCondLst>
                                        </p:cTn>
                                        <p:tgtEl>
                                          <p:spTgt spid="118"/>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107"/>
                                        </p:tgtEl>
                                        <p:attrNameLst>
                                          <p:attrName>style.visibility</p:attrName>
                                        </p:attrNameLst>
                                      </p:cBhvr>
                                      <p:to>
                                        <p:strVal val="visible"/>
                                      </p:to>
                                    </p:set>
                                    <p:animEffect transition="in" filter="fade">
                                      <p:cBhvr>
                                        <p:cTn id="97" dur="500"/>
                                        <p:tgtEl>
                                          <p:spTgt spid="107"/>
                                        </p:tgtEl>
                                      </p:cBhvr>
                                    </p:animEffect>
                                  </p:childTnLst>
                                </p:cTn>
                              </p:par>
                            </p:childTnLst>
                          </p:cTn>
                        </p:par>
                        <p:par>
                          <p:cTn id="98" fill="hold">
                            <p:stCondLst>
                              <p:cond delay="1500"/>
                            </p:stCondLst>
                            <p:childTnLst>
                              <p:par>
                                <p:cTn id="99" presetID="10" presetClass="entr" presetSubtype="0" fill="hold" grpId="0" nodeType="after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fade">
                                      <p:cBhvr>
                                        <p:cTn id="101" dur="500"/>
                                        <p:tgtEl>
                                          <p:spTgt spid="10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06">
                                            <p:txEl>
                                              <p:pRg st="0" end="0"/>
                                            </p:txEl>
                                          </p:spTgt>
                                        </p:tgtEl>
                                        <p:attrNameLst>
                                          <p:attrName>style.visibility</p:attrName>
                                        </p:attrNameLst>
                                      </p:cBhvr>
                                      <p:to>
                                        <p:strVal val="visible"/>
                                      </p:to>
                                    </p:set>
                                    <p:animEffect transition="in" filter="fade">
                                      <p:cBhvr>
                                        <p:cTn id="106" dur="500"/>
                                        <p:tgtEl>
                                          <p:spTgt spid="106">
                                            <p:txEl>
                                              <p:pRg st="0" end="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1" nodeType="clickEffect">
                                  <p:stCondLst>
                                    <p:cond delay="0"/>
                                  </p:stCondLst>
                                  <p:childTnLst>
                                    <p:animEffect transition="out" filter="fade">
                                      <p:cBhvr>
                                        <p:cTn id="110" dur="500"/>
                                        <p:tgtEl>
                                          <p:spTgt spid="115"/>
                                        </p:tgtEl>
                                      </p:cBhvr>
                                    </p:animEffect>
                                    <p:set>
                                      <p:cBhvr>
                                        <p:cTn id="111" dur="1" fill="hold">
                                          <p:stCondLst>
                                            <p:cond delay="499"/>
                                          </p:stCondLst>
                                        </p:cTn>
                                        <p:tgtEl>
                                          <p:spTgt spid="115"/>
                                        </p:tgtEl>
                                        <p:attrNameLst>
                                          <p:attrName>style.visibility</p:attrName>
                                        </p:attrNameLst>
                                      </p:cBhvr>
                                      <p:to>
                                        <p:strVal val="hidden"/>
                                      </p:to>
                                    </p:set>
                                  </p:childTnLst>
                                </p:cTn>
                              </p:par>
                              <p:par>
                                <p:cTn id="112" presetID="10" presetClass="entr" presetSubtype="0" fill="hold" grpId="0" nodeType="withEffect">
                                  <p:stCondLst>
                                    <p:cond delay="0"/>
                                  </p:stCondLst>
                                  <p:childTnLst>
                                    <p:set>
                                      <p:cBhvr>
                                        <p:cTn id="113" dur="1" fill="hold">
                                          <p:stCondLst>
                                            <p:cond delay="0"/>
                                          </p:stCondLst>
                                        </p:cTn>
                                        <p:tgtEl>
                                          <p:spTgt spid="116"/>
                                        </p:tgtEl>
                                        <p:attrNameLst>
                                          <p:attrName>style.visibility</p:attrName>
                                        </p:attrNameLst>
                                      </p:cBhvr>
                                      <p:to>
                                        <p:strVal val="visible"/>
                                      </p:to>
                                    </p:set>
                                    <p:animEffect transition="in" filter="fade">
                                      <p:cBhvr>
                                        <p:cTn id="114" dur="500"/>
                                        <p:tgtEl>
                                          <p:spTgt spid="116"/>
                                        </p:tgtEl>
                                      </p:cBhvr>
                                    </p:animEffect>
                                  </p:childTnLst>
                                </p:cTn>
                              </p:par>
                              <p:par>
                                <p:cTn id="115" presetID="10" presetClass="exit" presetSubtype="0" fill="hold" grpId="1" nodeType="withEffect">
                                  <p:stCondLst>
                                    <p:cond delay="0"/>
                                  </p:stCondLst>
                                  <p:childTnLst>
                                    <p:animEffect transition="out" filter="fade">
                                      <p:cBhvr>
                                        <p:cTn id="116" dur="500"/>
                                        <p:tgtEl>
                                          <p:spTgt spid="107"/>
                                        </p:tgtEl>
                                      </p:cBhvr>
                                    </p:animEffect>
                                    <p:set>
                                      <p:cBhvr>
                                        <p:cTn id="117" dur="1" fill="hold">
                                          <p:stCondLst>
                                            <p:cond delay="499"/>
                                          </p:stCondLst>
                                        </p:cTn>
                                        <p:tgtEl>
                                          <p:spTgt spid="107"/>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08"/>
                                        </p:tgtEl>
                                      </p:cBhvr>
                                    </p:animEffect>
                                    <p:set>
                                      <p:cBhvr>
                                        <p:cTn id="120" dur="1" fill="hold">
                                          <p:stCondLst>
                                            <p:cond delay="499"/>
                                          </p:stCondLst>
                                        </p:cTn>
                                        <p:tgtEl>
                                          <p:spTgt spid="108"/>
                                        </p:tgtEl>
                                        <p:attrNameLst>
                                          <p:attrName>style.visibility</p:attrName>
                                        </p:attrNameLst>
                                      </p:cBhvr>
                                      <p:to>
                                        <p:strVal val="hidden"/>
                                      </p:to>
                                    </p:set>
                                  </p:childTnLst>
                                </p:cTn>
                              </p:par>
                            </p:childTnLst>
                          </p:cTn>
                        </p:par>
                        <p:par>
                          <p:cTn id="121" fill="hold">
                            <p:stCondLst>
                              <p:cond delay="500"/>
                            </p:stCondLst>
                            <p:childTnLst>
                              <p:par>
                                <p:cTn id="122" presetID="10" presetClass="entr" presetSubtype="0" fill="hold" nodeType="afterEffect">
                                  <p:stCondLst>
                                    <p:cond delay="0"/>
                                  </p:stCondLst>
                                  <p:childTnLst>
                                    <p:set>
                                      <p:cBhvr>
                                        <p:cTn id="123" dur="1" fill="hold">
                                          <p:stCondLst>
                                            <p:cond delay="0"/>
                                          </p:stCondLst>
                                        </p:cTn>
                                        <p:tgtEl>
                                          <p:spTgt spid="114"/>
                                        </p:tgtEl>
                                        <p:attrNameLst>
                                          <p:attrName>style.visibility</p:attrName>
                                        </p:attrNameLst>
                                      </p:cBhvr>
                                      <p:to>
                                        <p:strVal val="visible"/>
                                      </p:to>
                                    </p:set>
                                    <p:animEffect transition="in" filter="fade">
                                      <p:cBhvr>
                                        <p:cTn id="124" dur="500"/>
                                        <p:tgtEl>
                                          <p:spTgt spid="11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29"/>
                                        </p:tgtEl>
                                        <p:attrNameLst>
                                          <p:attrName>style.visibility</p:attrName>
                                        </p:attrNameLst>
                                      </p:cBhvr>
                                      <p:to>
                                        <p:strVal val="visible"/>
                                      </p:to>
                                    </p:set>
                                    <p:animEffect transition="in" filter="fade">
                                      <p:cBhvr>
                                        <p:cTn id="1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3" grpId="0" uiExpand="1" build="p"/>
      <p:bldP spid="90" grpId="0"/>
      <p:bldP spid="104" grpId="0"/>
      <p:bldP spid="104" grpId="1"/>
      <p:bldP spid="23" grpId="0"/>
      <p:bldP spid="105" grpId="0"/>
      <p:bldP spid="106" grpId="0" uiExpand="1" build="p"/>
      <p:bldP spid="107" grpId="0" animBg="1"/>
      <p:bldP spid="107" grpId="1" animBg="1"/>
      <p:bldP spid="108" grpId="0" animBg="1"/>
      <p:bldP spid="108" grpId="1" animBg="1"/>
      <p:bldP spid="29" grpId="0" animBg="1"/>
      <p:bldP spid="115" grpId="0"/>
      <p:bldP spid="115" grpId="1"/>
      <p:bldP spid="1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B7D3FD-5C66-4632-8C15-EA1D99CDDF29}"/>
                  </a:ext>
                </a:extLst>
              </p:cNvPr>
              <p:cNvSpPr txBox="1"/>
              <p:nvPr/>
            </p:nvSpPr>
            <p:spPr>
              <a:xfrm>
                <a:off x="507456" y="1456699"/>
                <a:ext cx="11108180" cy="42646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1.1</a:t>
                </a:r>
                <a:r>
                  <a:rPr lang="zh-CN" altLang="en-US" sz="1600" dirty="0">
                    <a:latin typeface="华文宋体" panose="02010600040101010101" pitchFamily="2" charset="-122"/>
                    <a:ea typeface="华文宋体" panose="02010600040101010101" pitchFamily="2" charset="-122"/>
                  </a:rPr>
                  <a:t>：在太阳辐射光谱中，峰值波长为</a:t>
                </a:r>
                <a14:m>
                  <m:oMath xmlns:m="http://schemas.openxmlformats.org/officeDocument/2006/math">
                    <m:sSub>
                      <m:sSubPr>
                        <m:ctrlPr>
                          <a:rPr lang="en-US" altLang="zh-CN" sz="1600" b="0" i="1" smtClean="0">
                            <a:latin typeface="Cambria Math" panose="02040503050406030204" pitchFamily="18" charset="0"/>
                            <a:ea typeface="华文宋体" panose="02010600040101010101" pitchFamily="2" charset="-122"/>
                          </a:rPr>
                        </m:ctrlPr>
                      </m:sSubPr>
                      <m:e>
                        <m:r>
                          <a:rPr lang="zh-CN" altLang="en-US" sz="1600" i="1" smtClean="0">
                            <a:latin typeface="Cambria Math" panose="02040503050406030204" pitchFamily="18" charset="0"/>
                            <a:ea typeface="华文宋体" panose="02010600040101010101" pitchFamily="2" charset="-122"/>
                          </a:rPr>
                          <m:t>𝜆</m:t>
                        </m:r>
                      </m:e>
                      <m:sub>
                        <m:r>
                          <a:rPr lang="en-US" altLang="zh-CN" sz="1600" b="0" i="1" smtClean="0">
                            <a:latin typeface="Cambria Math" panose="02040503050406030204" pitchFamily="18" charset="0"/>
                            <a:ea typeface="华文宋体" panose="02010600040101010101" pitchFamily="2" charset="-122"/>
                          </a:rPr>
                          <m:t>𝑚</m:t>
                        </m:r>
                      </m:sub>
                    </m:sSub>
                    <m:r>
                      <a:rPr lang="en-US" altLang="zh-CN" sz="1600" b="0" i="1" smtClean="0">
                        <a:latin typeface="Cambria Math" panose="02040503050406030204" pitchFamily="18" charset="0"/>
                        <a:ea typeface="华文宋体" panose="02010600040101010101" pitchFamily="2" charset="-122"/>
                      </a:rPr>
                      <m:t>=490 </m:t>
                    </m:r>
                    <m:r>
                      <m:rPr>
                        <m:sty m:val="p"/>
                      </m:rPr>
                      <a:rPr lang="en-US" altLang="zh-CN" sz="1600" i="1">
                        <a:latin typeface="Cambria Math" panose="02040503050406030204" pitchFamily="18" charset="0"/>
                        <a:ea typeface="华文宋体" panose="02010600040101010101" pitchFamily="2" charset="-122"/>
                      </a:rPr>
                      <m:t>nm</m:t>
                    </m:r>
                  </m:oMath>
                </a14:m>
                <a:r>
                  <a:rPr lang="zh-CN" altLang="en-US" sz="1600" b="0" dirty="0">
                    <a:latin typeface="华文宋体" panose="02010600040101010101" pitchFamily="2" charset="-122"/>
                    <a:ea typeface="华文宋体" panose="02010600040101010101" pitchFamily="2" charset="-122"/>
                  </a:rPr>
                  <a:t>，试估算太阳表面的温度及太阳的辐出度。（认为太阳是黑体）</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3" name="文本框 12">
                <a:extLst>
                  <a:ext uri="{FF2B5EF4-FFF2-40B4-BE49-F238E27FC236}">
                    <a16:creationId xmlns:a16="http://schemas.microsoft.com/office/drawing/2014/main" id="{5BB7D3FD-5C66-4632-8C15-EA1D99CDDF29}"/>
                  </a:ext>
                </a:extLst>
              </p:cNvPr>
              <p:cNvSpPr txBox="1">
                <a:spLocks noRot="1" noChangeAspect="1" noMove="1" noResize="1" noEditPoints="1" noAdjustHandles="1" noChangeArrowheads="1" noChangeShapeType="1" noTextEdit="1"/>
              </p:cNvSpPr>
              <p:nvPr/>
            </p:nvSpPr>
            <p:spPr>
              <a:xfrm>
                <a:off x="507456" y="1456699"/>
                <a:ext cx="11108180" cy="426463"/>
              </a:xfrm>
              <a:prstGeom prst="rect">
                <a:avLst/>
              </a:prstGeom>
              <a:blipFill>
                <a:blip r:embed="rId3"/>
                <a:stretch>
                  <a:fillRect l="-274" b="-1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5FF8B3-EA77-400B-8758-CA970920F729}"/>
                  </a:ext>
                </a:extLst>
              </p:cNvPr>
              <p:cNvSpPr txBox="1"/>
              <p:nvPr/>
            </p:nvSpPr>
            <p:spPr>
              <a:xfrm>
                <a:off x="507456" y="1883162"/>
                <a:ext cx="11108180" cy="1034642"/>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解：由维恩位移定律，</a:t>
                </a:r>
                <a14:m>
                  <m:oMath xmlns:m="http://schemas.openxmlformats.org/officeDocument/2006/math">
                    <m:r>
                      <a:rPr lang="en-US" altLang="zh-CN" sz="1600" b="0" i="1" smtClean="0">
                        <a:solidFill>
                          <a:schemeClr val="tx1"/>
                        </a:solidFill>
                        <a:latin typeface="Cambria Math" panose="02040503050406030204" pitchFamily="18" charset="0"/>
                        <a:ea typeface="楷体" panose="02010609060101010101" pitchFamily="49" charset="-122"/>
                      </a:rPr>
                      <m:t>𝑇</m:t>
                    </m:r>
                    <m:sSub>
                      <m:sSubPr>
                        <m:ctrlPr>
                          <a:rPr lang="en-US" altLang="zh-CN" sz="1600" i="1">
                            <a:latin typeface="Cambria Math" panose="02040503050406030204" pitchFamily="18" charset="0"/>
                            <a:ea typeface="华文宋体" panose="02010600040101010101" pitchFamily="2" charset="-122"/>
                          </a:rPr>
                        </m:ctrlPr>
                      </m:sSubPr>
                      <m:e>
                        <m:r>
                          <a:rPr lang="zh-CN" altLang="en-US" sz="1600" i="1">
                            <a:latin typeface="Cambria Math" panose="02040503050406030204" pitchFamily="18" charset="0"/>
                            <a:ea typeface="华文宋体" panose="02010600040101010101" pitchFamily="2" charset="-122"/>
                          </a:rPr>
                          <m:t>𝜆</m:t>
                        </m:r>
                      </m:e>
                      <m:sub>
                        <m:r>
                          <a:rPr lang="en-US" altLang="zh-CN" sz="1600" i="1">
                            <a:latin typeface="Cambria Math" panose="02040503050406030204" pitchFamily="18" charset="0"/>
                            <a:ea typeface="华文宋体" panose="02010600040101010101" pitchFamily="2" charset="-122"/>
                          </a:rPr>
                          <m:t>𝑚</m:t>
                        </m:r>
                      </m:sub>
                    </m:sSub>
                    <m:r>
                      <a:rPr lang="en-US" altLang="zh-CN" sz="1600" b="0" i="1" smtClean="0">
                        <a:latin typeface="Cambria Math" panose="02040503050406030204" pitchFamily="18" charset="0"/>
                        <a:ea typeface="华文宋体" panose="02010600040101010101" pitchFamily="2" charset="-122"/>
                      </a:rPr>
                      <m:t>=</m:t>
                    </m:r>
                    <m:r>
                      <a:rPr lang="en-US" altLang="zh-CN" sz="1600" b="0" i="1" smtClean="0">
                        <a:latin typeface="Cambria Math" panose="02040503050406030204" pitchFamily="18" charset="0"/>
                        <a:ea typeface="华文宋体" panose="02010600040101010101" pitchFamily="2" charset="-122"/>
                      </a:rPr>
                      <m:t>𝑏</m:t>
                    </m:r>
                  </m:oMath>
                </a14:m>
                <a:r>
                  <a:rPr lang="zh-CN" altLang="en-US" sz="1600" dirty="0">
                    <a:latin typeface="楷体" panose="02010609060101010101" pitchFamily="49" charset="-122"/>
                    <a:ea typeface="楷体" panose="02010609060101010101" pitchFamily="49" charset="-122"/>
                  </a:rPr>
                  <a:t>，则</a:t>
                </a:r>
                <a14:m>
                  <m:oMath xmlns:m="http://schemas.openxmlformats.org/officeDocument/2006/math">
                    <m:r>
                      <a:rPr lang="en-US" altLang="zh-CN" sz="1600" i="1">
                        <a:latin typeface="Cambria Math" panose="02040503050406030204" pitchFamily="18" charset="0"/>
                        <a:ea typeface="楷体" panose="02010609060101010101" pitchFamily="49" charset="-122"/>
                      </a:rPr>
                      <m:t>𝑇</m:t>
                    </m:r>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𝑏</m:t>
                        </m:r>
                      </m:num>
                      <m:den>
                        <m:sSub>
                          <m:sSubPr>
                            <m:ctrlPr>
                              <a:rPr lang="en-US" altLang="zh-CN" sz="1600" i="1">
                                <a:latin typeface="Cambria Math" panose="02040503050406030204" pitchFamily="18" charset="0"/>
                                <a:ea typeface="华文宋体" panose="02010600040101010101" pitchFamily="2" charset="-122"/>
                              </a:rPr>
                            </m:ctrlPr>
                          </m:sSubPr>
                          <m:e>
                            <m:r>
                              <a:rPr lang="zh-CN" altLang="en-US" sz="1600" i="1">
                                <a:latin typeface="Cambria Math" panose="02040503050406030204" pitchFamily="18" charset="0"/>
                                <a:ea typeface="华文宋体" panose="02010600040101010101" pitchFamily="2" charset="-122"/>
                              </a:rPr>
                              <m:t>𝜆</m:t>
                            </m:r>
                          </m:e>
                          <m:sub>
                            <m:r>
                              <a:rPr lang="en-US" altLang="zh-CN" sz="1600" i="1">
                                <a:latin typeface="Cambria Math" panose="02040503050406030204" pitchFamily="18" charset="0"/>
                                <a:ea typeface="华文宋体" panose="02010600040101010101" pitchFamily="2" charset="-122"/>
                              </a:rPr>
                              <m:t>𝑚</m:t>
                            </m:r>
                          </m:sub>
                        </m:sSub>
                      </m:den>
                    </m:f>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2.897</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m:t>
                            </m:r>
                          </m:sup>
                        </m:sSup>
                      </m:num>
                      <m:den>
                        <m:r>
                          <a:rPr lang="en-US" altLang="zh-CN" sz="1600" b="0" i="1" smtClean="0">
                            <a:latin typeface="Cambria Math" panose="02040503050406030204" pitchFamily="18" charset="0"/>
                            <a:ea typeface="楷体" panose="02010609060101010101" pitchFamily="49" charset="-122"/>
                          </a:rPr>
                          <m:t>490</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−9</m:t>
                            </m:r>
                          </m:sup>
                        </m:sSup>
                      </m:den>
                    </m:f>
                    <m:r>
                      <a:rPr lang="en-US" altLang="zh-CN" sz="1600" b="0" i="1" smtClean="0">
                        <a:latin typeface="Cambria Math" panose="02040503050406030204" pitchFamily="18" charset="0"/>
                        <a:ea typeface="楷体" panose="02010609060101010101" pitchFamily="49" charset="-122"/>
                      </a:rPr>
                      <m:t>=5.9</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K</m:t>
                    </m:r>
                  </m:oMath>
                </a14:m>
                <a:r>
                  <a:rPr lang="en-US" altLang="zh-CN" sz="1600" dirty="0">
                    <a:latin typeface="楷体" panose="02010609060101010101" pitchFamily="49" charset="-122"/>
                    <a:ea typeface="楷体" panose="02010609060101010101" pitchFamily="49" charset="-122"/>
                  </a:rPr>
                  <a:t>.</a:t>
                </a:r>
              </a:p>
              <a:p>
                <a:pPr>
                  <a:lnSpc>
                    <a:spcPct val="150000"/>
                  </a:lnSpc>
                </a:pP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由斯特藩</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玻尔兹曼定律，</a:t>
                </a:r>
                <a14:m>
                  <m:oMath xmlns:m="http://schemas.openxmlformats.org/officeDocument/2006/math">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𝑀</m:t>
                        </m:r>
                      </m:e>
                      <m:sub>
                        <m:r>
                          <a:rPr lang="en-US" altLang="zh-CN" sz="1600" b="0" i="1" smtClean="0">
                            <a:latin typeface="Cambria Math" panose="02040503050406030204" pitchFamily="18" charset="0"/>
                            <a:ea typeface="楷体" panose="02010609060101010101" pitchFamily="49" charset="-122"/>
                          </a:rPr>
                          <m:t>𝐵</m:t>
                        </m:r>
                      </m:sub>
                    </m:sSub>
                    <m:r>
                      <a:rPr lang="en-US" altLang="zh-CN" sz="1600" b="0" i="1" smtClean="0">
                        <a:latin typeface="Cambria Math" panose="02040503050406030204" pitchFamily="18" charset="0"/>
                        <a:ea typeface="楷体" panose="02010609060101010101" pitchFamily="49" charset="-122"/>
                      </a:rPr>
                      <m:t>=</m:t>
                    </m:r>
                    <m:r>
                      <a:rPr lang="zh-CN" altLang="en-US" sz="1600" b="0" i="1" smtClean="0">
                        <a:latin typeface="Cambria Math" panose="02040503050406030204" pitchFamily="18" charset="0"/>
                        <a:ea typeface="楷体" panose="02010609060101010101" pitchFamily="49" charset="-122"/>
                      </a:rPr>
                      <m:t>𝜎</m:t>
                    </m:r>
                    <m:sSup>
                      <m:sSupPr>
                        <m:ctrlPr>
                          <a:rPr lang="en-US" altLang="zh-CN" sz="1600" b="0" i="1" smtClean="0">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𝑇</m:t>
                        </m:r>
                      </m:e>
                      <m:sup>
                        <m:r>
                          <a:rPr lang="en-US" altLang="zh-CN" sz="1600" b="0" i="1" smtClean="0">
                            <a:latin typeface="Cambria Math" panose="02040503050406030204" pitchFamily="18" charset="0"/>
                            <a:ea typeface="楷体" panose="02010609060101010101" pitchFamily="49" charset="-122"/>
                          </a:rPr>
                          <m:t>4</m:t>
                        </m:r>
                      </m:sup>
                    </m:sSup>
                    <m:r>
                      <a:rPr lang="en-US" altLang="zh-CN" sz="1600" b="0" i="1" smtClean="0">
                        <a:latin typeface="Cambria Math" panose="02040503050406030204" pitchFamily="18" charset="0"/>
                        <a:ea typeface="楷体" panose="02010609060101010101" pitchFamily="49" charset="-122"/>
                      </a:rPr>
                      <m:t>=5.67</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−8</m:t>
                        </m:r>
                      </m:sup>
                    </m:sSup>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d>
                          <m:dPr>
                            <m:ctrlPr>
                              <a:rPr lang="en-US" altLang="zh-CN" sz="1600" b="0" i="1" smtClean="0">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楷体" panose="02010609060101010101" pitchFamily="49" charset="-122"/>
                              </a:rPr>
                              <m:t>5.9</m:t>
                            </m:r>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10</m:t>
                                </m:r>
                              </m:e>
                              <m:sup>
                                <m:r>
                                  <a:rPr lang="en-US" altLang="zh-CN" sz="1600" i="1">
                                    <a:latin typeface="Cambria Math" panose="02040503050406030204" pitchFamily="18" charset="0"/>
                                    <a:ea typeface="Cambria Math" panose="02040503050406030204" pitchFamily="18" charset="0"/>
                                  </a:rPr>
                                  <m:t>3</m:t>
                                </m:r>
                              </m:sup>
                            </m:sSup>
                          </m:e>
                        </m:d>
                      </m:e>
                      <m:sup>
                        <m:r>
                          <a:rPr lang="en-US" altLang="zh-CN" sz="1600" b="0" i="1" smtClean="0">
                            <a:latin typeface="Cambria Math" panose="02040503050406030204" pitchFamily="18" charset="0"/>
                            <a:ea typeface="Cambria Math" panose="02040503050406030204" pitchFamily="18" charset="0"/>
                          </a:rPr>
                          <m:t>4</m:t>
                        </m:r>
                      </m:sup>
                    </m:sSup>
                    <m:r>
                      <a:rPr lang="en-US" altLang="zh-CN" sz="1600" b="0" i="1" smtClean="0">
                        <a:latin typeface="Cambria Math" panose="02040503050406030204" pitchFamily="18" charset="0"/>
                        <a:ea typeface="Cambria Math" panose="02040503050406030204" pitchFamily="18" charset="0"/>
                      </a:rPr>
                      <m:t>=6.87×</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7</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W</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m:rPr>
                            <m:sty m:val="p"/>
                          </m:rPr>
                          <a:rPr lang="en-US" altLang="zh-CN" sz="1600" i="1">
                            <a:latin typeface="Cambria Math" panose="02040503050406030204" pitchFamily="18" charset="0"/>
                            <a:ea typeface="Cambria Math" panose="02040503050406030204" pitchFamily="18" charset="0"/>
                          </a:rPr>
                          <m:t>m</m:t>
                        </m:r>
                      </m:e>
                      <m:sup>
                        <m:r>
                          <a:rPr lang="en-US" altLang="zh-CN" sz="1600" b="0" i="1" smtClean="0">
                            <a:latin typeface="Cambria Math" panose="02040503050406030204" pitchFamily="18" charset="0"/>
                            <a:ea typeface="Cambria Math" panose="02040503050406030204" pitchFamily="18" charset="0"/>
                          </a:rPr>
                          <m:t>2</m:t>
                        </m:r>
                      </m:sup>
                    </m:sSup>
                  </m:oMath>
                </a14:m>
                <a:r>
                  <a:rPr lang="en-US" altLang="zh-CN" sz="1600" dirty="0">
                    <a:latin typeface="楷体" panose="02010609060101010101" pitchFamily="49" charset="-122"/>
                    <a:ea typeface="楷体" panose="02010609060101010101" pitchFamily="49" charset="-122"/>
                  </a:rPr>
                  <a:t>.</a:t>
                </a:r>
              </a:p>
            </p:txBody>
          </p:sp>
        </mc:Choice>
        <mc:Fallback xmlns="">
          <p:sp>
            <p:nvSpPr>
              <p:cNvPr id="14" name="文本框 13">
                <a:extLst>
                  <a:ext uri="{FF2B5EF4-FFF2-40B4-BE49-F238E27FC236}">
                    <a16:creationId xmlns:a16="http://schemas.microsoft.com/office/drawing/2014/main" id="{3C5FF8B3-EA77-400B-8758-CA970920F729}"/>
                  </a:ext>
                </a:extLst>
              </p:cNvPr>
              <p:cNvSpPr txBox="1">
                <a:spLocks noRot="1" noChangeAspect="1" noMove="1" noResize="1" noEditPoints="1" noAdjustHandles="1" noChangeArrowheads="1" noChangeShapeType="1" noTextEdit="1"/>
              </p:cNvSpPr>
              <p:nvPr/>
            </p:nvSpPr>
            <p:spPr>
              <a:xfrm>
                <a:off x="507456" y="1883162"/>
                <a:ext cx="11108180" cy="1034642"/>
              </a:xfrm>
              <a:prstGeom prst="rect">
                <a:avLst/>
              </a:prstGeom>
              <a:blipFill>
                <a:blip r:embed="rId4"/>
                <a:stretch>
                  <a:fillRect l="-274" b="-5882"/>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77EA955-A4B1-4645-BE77-EFADFCFEB66B}"/>
              </a:ext>
            </a:extLst>
          </p:cNvPr>
          <p:cNvSpPr txBox="1"/>
          <p:nvPr/>
        </p:nvSpPr>
        <p:spPr>
          <a:xfrm>
            <a:off x="507459" y="496110"/>
            <a:ext cx="2168286"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黑体辐射</a:t>
            </a:r>
          </a:p>
        </p:txBody>
      </p:sp>
      <p:sp>
        <p:nvSpPr>
          <p:cNvPr id="10" name="文本框 9">
            <a:extLst>
              <a:ext uri="{FF2B5EF4-FFF2-40B4-BE49-F238E27FC236}">
                <a16:creationId xmlns:a16="http://schemas.microsoft.com/office/drawing/2014/main" id="{DA87502A-9EB2-482D-914C-17D00C65CD7B}"/>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量子力学的实验基础</a:t>
            </a:r>
          </a:p>
        </p:txBody>
      </p:sp>
      <p:sp>
        <p:nvSpPr>
          <p:cNvPr id="12" name="文本框 11">
            <a:extLst>
              <a:ext uri="{FF2B5EF4-FFF2-40B4-BE49-F238E27FC236}">
                <a16:creationId xmlns:a16="http://schemas.microsoft.com/office/drawing/2014/main" id="{2D06CC14-8C1C-4B1F-8A8F-4F104C8303DB}"/>
              </a:ext>
            </a:extLst>
          </p:cNvPr>
          <p:cNvSpPr txBox="1"/>
          <p:nvPr/>
        </p:nvSpPr>
        <p:spPr>
          <a:xfrm>
            <a:off x="2669596" y="762954"/>
            <a:ext cx="1664898"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相关概念与计算</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15" name="文本框 14">
            <a:extLst>
              <a:ext uri="{FF2B5EF4-FFF2-40B4-BE49-F238E27FC236}">
                <a16:creationId xmlns:a16="http://schemas.microsoft.com/office/drawing/2014/main" id="{D5895071-FB15-43C6-B8BB-43F3781D76F9}"/>
              </a:ext>
            </a:extLst>
          </p:cNvPr>
          <p:cNvSpPr txBox="1"/>
          <p:nvPr/>
        </p:nvSpPr>
        <p:spPr>
          <a:xfrm>
            <a:off x="507456" y="3429000"/>
            <a:ext cx="11108180" cy="42646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1.2</a:t>
            </a:r>
            <a:r>
              <a:rPr lang="zh-CN" altLang="en-US" sz="1600" dirty="0">
                <a:latin typeface="华文宋体" panose="02010600040101010101" pitchFamily="2" charset="-122"/>
                <a:ea typeface="华文宋体" panose="02010600040101010101" pitchFamily="2" charset="-122"/>
              </a:rPr>
              <a:t>：对黑体加热后，总辐出度增大为原来的</a:t>
            </a:r>
            <a:r>
              <a:rPr lang="en-US" altLang="zh-CN" sz="1600" dirty="0">
                <a:latin typeface="华文宋体" panose="02010600040101010101" pitchFamily="2" charset="-122"/>
                <a:ea typeface="华文宋体" panose="02010600040101010101" pitchFamily="2" charset="-122"/>
              </a:rPr>
              <a:t>16</a:t>
            </a:r>
            <a:r>
              <a:rPr lang="zh-CN" altLang="en-US" sz="1600" dirty="0">
                <a:latin typeface="华文宋体" panose="02010600040101010101" pitchFamily="2" charset="-122"/>
                <a:ea typeface="华文宋体" panose="02010600040101010101" pitchFamily="2" charset="-122"/>
              </a:rPr>
              <a:t>倍，则黑体温度为原来的</a:t>
            </a:r>
            <a:r>
              <a:rPr lang="en-US" altLang="zh-CN" sz="1600" dirty="0">
                <a:latin typeface="华文宋体" panose="02010600040101010101" pitchFamily="2" charset="-122"/>
                <a:ea typeface="华文宋体" panose="02010600040101010101" pitchFamily="2" charset="-122"/>
              </a:rPr>
              <a:t>__</a:t>
            </a:r>
            <a:r>
              <a:rPr lang="zh-CN" altLang="en-US" sz="1600" dirty="0">
                <a:latin typeface="华文宋体" panose="02010600040101010101" pitchFamily="2" charset="-122"/>
                <a:ea typeface="华文宋体" panose="02010600040101010101" pitchFamily="2" charset="-122"/>
              </a:rPr>
              <a:t>倍，最大单色辐出度对应的波长为原来</a:t>
            </a:r>
            <a:r>
              <a:rPr lang="en-US" altLang="zh-CN" sz="1600" dirty="0">
                <a:latin typeface="华文宋体" panose="02010600040101010101" pitchFamily="2" charset="-122"/>
                <a:ea typeface="华文宋体" panose="02010600040101010101" pitchFamily="2" charset="-122"/>
              </a:rPr>
              <a:t>__</a:t>
            </a:r>
            <a:r>
              <a:rPr lang="zh-CN" altLang="en-US" sz="1600" dirty="0">
                <a:latin typeface="华文宋体" panose="02010600040101010101" pitchFamily="2" charset="-122"/>
                <a:ea typeface="华文宋体" panose="02010600040101010101" pitchFamily="2" charset="-122"/>
              </a:rPr>
              <a:t>倍。</a:t>
            </a:r>
            <a:endParaRPr lang="en-US" altLang="zh-CN" sz="1600" b="0"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D3D76B1-C9F1-44D3-A77F-53EA8664DB03}"/>
                  </a:ext>
                </a:extLst>
              </p:cNvPr>
              <p:cNvSpPr txBox="1"/>
              <p:nvPr/>
            </p:nvSpPr>
            <p:spPr>
              <a:xfrm>
                <a:off x="507456" y="4012039"/>
                <a:ext cx="11108180" cy="782330"/>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a:t>
                </a:r>
                <a:r>
                  <a:rPr lang="zh-CN" altLang="en-US" sz="1600" dirty="0">
                    <a:latin typeface="楷体" panose="02010609060101010101" pitchFamily="49" charset="-122"/>
                    <a:ea typeface="楷体" panose="02010609060101010101" pitchFamily="49" charset="-122"/>
                  </a:rPr>
                  <a:t>由斯特藩</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玻尔兹曼定律，</a:t>
                </a:r>
                <a14:m>
                  <m:oMath xmlns:m="http://schemas.openxmlformats.org/officeDocument/2006/math">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𝑀</m:t>
                        </m:r>
                      </m:e>
                      <m:sub>
                        <m:r>
                          <a:rPr lang="en-US" altLang="zh-CN" sz="1600" b="0" i="1" smtClean="0">
                            <a:latin typeface="Cambria Math" panose="02040503050406030204" pitchFamily="18" charset="0"/>
                            <a:ea typeface="楷体" panose="02010609060101010101" pitchFamily="49" charset="-122"/>
                          </a:rPr>
                          <m:t>𝐵</m:t>
                        </m:r>
                      </m:sub>
                    </m:sSub>
                    <m:r>
                      <a:rPr lang="en-US" altLang="zh-CN" sz="1600" b="0" i="1" smtClean="0">
                        <a:latin typeface="Cambria Math" panose="02040503050406030204" pitchFamily="18" charset="0"/>
                        <a:ea typeface="楷体" panose="02010609060101010101" pitchFamily="49" charset="-122"/>
                      </a:rPr>
                      <m:t>=</m:t>
                    </m:r>
                    <m:r>
                      <a:rPr lang="zh-CN" altLang="en-US" sz="1600" b="0" i="1" smtClean="0">
                        <a:latin typeface="Cambria Math" panose="02040503050406030204" pitchFamily="18" charset="0"/>
                        <a:ea typeface="楷体" panose="02010609060101010101" pitchFamily="49" charset="-122"/>
                      </a:rPr>
                      <m:t>𝜎</m:t>
                    </m:r>
                    <m:sSup>
                      <m:sSupPr>
                        <m:ctrlPr>
                          <a:rPr lang="en-US" altLang="zh-CN" sz="1600" b="0" i="1" smtClean="0">
                            <a:latin typeface="Cambria Math" panose="02040503050406030204" pitchFamily="18" charset="0"/>
                            <a:ea typeface="楷体" panose="02010609060101010101" pitchFamily="49" charset="-122"/>
                          </a:rPr>
                        </m:ctrlPr>
                      </m:sSupPr>
                      <m:e>
                        <m:r>
                          <a:rPr lang="en-US" altLang="zh-CN" sz="1600" b="0" i="1" smtClean="0">
                            <a:latin typeface="Cambria Math" panose="02040503050406030204" pitchFamily="18" charset="0"/>
                            <a:ea typeface="楷体" panose="02010609060101010101" pitchFamily="49" charset="-122"/>
                          </a:rPr>
                          <m:t>𝑇</m:t>
                        </m:r>
                      </m:e>
                      <m:sup>
                        <m:r>
                          <a:rPr lang="en-US" altLang="zh-CN" sz="1600" b="0" i="1" smtClean="0">
                            <a:latin typeface="Cambria Math" panose="02040503050406030204" pitchFamily="18" charset="0"/>
                            <a:ea typeface="楷体" panose="02010609060101010101" pitchFamily="49" charset="-122"/>
                          </a:rPr>
                          <m:t>4</m:t>
                        </m:r>
                      </m:sup>
                    </m:sSup>
                  </m:oMath>
                </a14:m>
                <a:r>
                  <a:rPr lang="zh-CN" altLang="en-US" sz="1600" dirty="0">
                    <a:latin typeface="楷体" panose="02010609060101010101" pitchFamily="49" charset="-122"/>
                    <a:ea typeface="楷体" panose="02010609060101010101" pitchFamily="49" charset="-122"/>
                  </a:rPr>
                  <a:t>，若</a:t>
                </a:r>
                <a14:m>
                  <m:oMath xmlns:m="http://schemas.openxmlformats.org/officeDocument/2006/math">
                    <m:sSub>
                      <m:sSubPr>
                        <m:ctrlPr>
                          <a:rPr lang="en-US" altLang="zh-CN" sz="1600" i="1">
                            <a:latin typeface="Cambria Math" panose="02040503050406030204" pitchFamily="18" charset="0"/>
                            <a:ea typeface="楷体" panose="02010609060101010101" pitchFamily="49" charset="-122"/>
                          </a:rPr>
                        </m:ctrlPr>
                      </m:sSubPr>
                      <m:e>
                        <m:r>
                          <a:rPr lang="en-US" altLang="zh-CN" sz="1600" i="1">
                            <a:latin typeface="Cambria Math" panose="02040503050406030204" pitchFamily="18" charset="0"/>
                            <a:ea typeface="楷体" panose="02010609060101010101" pitchFamily="49" charset="-122"/>
                          </a:rPr>
                          <m:t>𝑀</m:t>
                        </m:r>
                      </m:e>
                      <m:sub>
                        <m:r>
                          <a:rPr lang="en-US" altLang="zh-CN" sz="1600" i="1">
                            <a:latin typeface="Cambria Math" panose="02040503050406030204" pitchFamily="18" charset="0"/>
                            <a:ea typeface="楷体" panose="02010609060101010101" pitchFamily="49" charset="-122"/>
                          </a:rPr>
                          <m:t>𝐵</m:t>
                        </m:r>
                      </m:sub>
                    </m:sSub>
                  </m:oMath>
                </a14:m>
                <a:r>
                  <a:rPr lang="zh-CN" altLang="en-US" sz="1600" dirty="0">
                    <a:latin typeface="楷体" panose="02010609060101010101" pitchFamily="49" charset="-122"/>
                    <a:ea typeface="楷体" panose="02010609060101010101" pitchFamily="49" charset="-122"/>
                  </a:rPr>
                  <a:t>增大为原来的</a:t>
                </a:r>
                <a:r>
                  <a:rPr lang="en-US" altLang="zh-CN" sz="1600" dirty="0">
                    <a:latin typeface="楷体" panose="02010609060101010101" pitchFamily="49" charset="-122"/>
                    <a:ea typeface="楷体" panose="02010609060101010101" pitchFamily="49" charset="-122"/>
                  </a:rPr>
                  <a:t>16</a:t>
                </a:r>
                <a:r>
                  <a:rPr lang="zh-CN" altLang="en-US" sz="1600" dirty="0">
                    <a:latin typeface="楷体" panose="02010609060101010101" pitchFamily="49" charset="-122"/>
                    <a:ea typeface="楷体" panose="02010609060101010101" pitchFamily="49" charset="-122"/>
                  </a:rPr>
                  <a:t>倍，则</a:t>
                </a:r>
                <a14:m>
                  <m:oMath xmlns:m="http://schemas.openxmlformats.org/officeDocument/2006/math">
                    <m:r>
                      <a:rPr lang="en-US" altLang="zh-CN" sz="1600" i="1">
                        <a:latin typeface="Cambria Math" panose="02040503050406030204" pitchFamily="18" charset="0"/>
                        <a:ea typeface="楷体" panose="02010609060101010101" pitchFamily="49" charset="-122"/>
                      </a:rPr>
                      <m:t>𝑇</m:t>
                    </m:r>
                  </m:oMath>
                </a14:m>
                <a:r>
                  <a:rPr lang="zh-CN" altLang="en-US" sz="1600" dirty="0">
                    <a:latin typeface="楷体" panose="02010609060101010101" pitchFamily="49" charset="-122"/>
                    <a:ea typeface="楷体" panose="02010609060101010101" pitchFamily="49" charset="-122"/>
                  </a:rPr>
                  <a:t>增大为原来的</a:t>
                </a:r>
                <a:r>
                  <a:rPr lang="en-US" altLang="zh-CN" sz="1600" dirty="0">
                    <a:latin typeface="楷体" panose="02010609060101010101" pitchFamily="49" charset="-122"/>
                    <a:ea typeface="楷体" panose="02010609060101010101" pitchFamily="49" charset="-122"/>
                  </a:rPr>
                  <a:t>4</a:t>
                </a:r>
                <a:r>
                  <a:rPr lang="zh-CN" altLang="en-US" sz="1600" dirty="0">
                    <a:latin typeface="楷体" panose="02010609060101010101" pitchFamily="49" charset="-122"/>
                    <a:ea typeface="楷体" panose="02010609060101010101" pitchFamily="49" charset="-122"/>
                  </a:rPr>
                  <a:t>倍。</a:t>
                </a:r>
                <a:endParaRPr lang="en-US" altLang="zh-CN" sz="1600" dirty="0">
                  <a:latin typeface="楷体" panose="02010609060101010101" pitchFamily="49" charset="-122"/>
                  <a:ea typeface="楷体" panose="02010609060101010101" pitchFamily="49" charset="-122"/>
                </a:endParaRPr>
              </a:p>
              <a:p>
                <a:pPr>
                  <a:lnSpc>
                    <a:spcPct val="150000"/>
                  </a:lnSpc>
                </a:pPr>
                <a:r>
                  <a:rPr lang="zh-CN" altLang="en-US" sz="1600" dirty="0">
                    <a:latin typeface="楷体" panose="02010609060101010101" pitchFamily="49" charset="-122"/>
                    <a:ea typeface="楷体" panose="02010609060101010101" pitchFamily="49" charset="-122"/>
                  </a:rPr>
                  <a:t>    由维恩位移定律，</a:t>
                </a:r>
                <a14:m>
                  <m:oMath xmlns:m="http://schemas.openxmlformats.org/officeDocument/2006/math">
                    <m:r>
                      <a:rPr lang="en-US" altLang="zh-CN" sz="1600" i="1">
                        <a:latin typeface="Cambria Math" panose="02040503050406030204" pitchFamily="18" charset="0"/>
                        <a:ea typeface="楷体" panose="02010609060101010101" pitchFamily="49" charset="-122"/>
                      </a:rPr>
                      <m:t>𝑇</m:t>
                    </m:r>
                    <m:sSub>
                      <m:sSubPr>
                        <m:ctrlPr>
                          <a:rPr lang="en-US" altLang="zh-CN" sz="1600" i="1">
                            <a:latin typeface="Cambria Math" panose="02040503050406030204" pitchFamily="18" charset="0"/>
                            <a:ea typeface="华文宋体" panose="02010600040101010101" pitchFamily="2" charset="-122"/>
                          </a:rPr>
                        </m:ctrlPr>
                      </m:sSubPr>
                      <m:e>
                        <m:r>
                          <a:rPr lang="zh-CN" altLang="en-US" sz="1600" i="1">
                            <a:latin typeface="Cambria Math" panose="02040503050406030204" pitchFamily="18" charset="0"/>
                            <a:ea typeface="华文宋体" panose="02010600040101010101" pitchFamily="2" charset="-122"/>
                          </a:rPr>
                          <m:t>𝜆</m:t>
                        </m:r>
                      </m:e>
                      <m:sub>
                        <m:r>
                          <a:rPr lang="en-US" altLang="zh-CN" sz="1600" i="1">
                            <a:latin typeface="Cambria Math" panose="02040503050406030204" pitchFamily="18" charset="0"/>
                            <a:ea typeface="华文宋体" panose="02010600040101010101" pitchFamily="2" charset="-122"/>
                          </a:rPr>
                          <m:t>𝑚</m:t>
                        </m:r>
                      </m:sub>
                    </m:sSub>
                    <m:r>
                      <a:rPr lang="en-US" altLang="zh-CN" sz="1600" i="1">
                        <a:latin typeface="Cambria Math" panose="02040503050406030204" pitchFamily="18" charset="0"/>
                        <a:ea typeface="华文宋体" panose="02010600040101010101" pitchFamily="2" charset="-122"/>
                      </a:rPr>
                      <m:t>=</m:t>
                    </m:r>
                    <m:r>
                      <a:rPr lang="en-US" altLang="zh-CN" sz="1600" i="1">
                        <a:latin typeface="Cambria Math" panose="02040503050406030204" pitchFamily="18" charset="0"/>
                        <a:ea typeface="华文宋体" panose="02010600040101010101" pitchFamily="2" charset="-122"/>
                      </a:rPr>
                      <m:t>𝑏</m:t>
                    </m:r>
                  </m:oMath>
                </a14:m>
                <a:r>
                  <a:rPr lang="zh-CN" altLang="en-US" sz="1600" dirty="0">
                    <a:latin typeface="楷体" panose="02010609060101010101" pitchFamily="49" charset="-122"/>
                    <a:ea typeface="楷体" panose="02010609060101010101" pitchFamily="49" charset="-122"/>
                  </a:rPr>
                  <a:t>，若</a:t>
                </a:r>
                <a14:m>
                  <m:oMath xmlns:m="http://schemas.openxmlformats.org/officeDocument/2006/math">
                    <m:r>
                      <a:rPr lang="en-US" altLang="zh-CN" sz="1600" i="1">
                        <a:latin typeface="Cambria Math" panose="02040503050406030204" pitchFamily="18" charset="0"/>
                        <a:ea typeface="楷体" panose="02010609060101010101" pitchFamily="49" charset="-122"/>
                      </a:rPr>
                      <m:t>𝑇</m:t>
                    </m:r>
                  </m:oMath>
                </a14:m>
                <a:r>
                  <a:rPr lang="zh-CN" altLang="en-US" sz="1600" dirty="0">
                    <a:latin typeface="楷体" panose="02010609060101010101" pitchFamily="49" charset="-122"/>
                    <a:ea typeface="楷体" panose="02010609060101010101" pitchFamily="49" charset="-122"/>
                  </a:rPr>
                  <a:t>增大为原来的</a:t>
                </a:r>
                <a:r>
                  <a:rPr lang="en-US" altLang="zh-CN" sz="1600" dirty="0">
                    <a:latin typeface="楷体" panose="02010609060101010101" pitchFamily="49" charset="-122"/>
                    <a:ea typeface="楷体" panose="02010609060101010101" pitchFamily="49" charset="-122"/>
                  </a:rPr>
                  <a:t>4</a:t>
                </a:r>
                <a:r>
                  <a:rPr lang="zh-CN" altLang="en-US" sz="1600" dirty="0">
                    <a:latin typeface="楷体" panose="02010609060101010101" pitchFamily="49" charset="-122"/>
                    <a:ea typeface="楷体" panose="02010609060101010101" pitchFamily="49" charset="-122"/>
                  </a:rPr>
                  <a:t>倍，则</a:t>
                </a:r>
                <a14:m>
                  <m:oMath xmlns:m="http://schemas.openxmlformats.org/officeDocument/2006/math">
                    <m:sSub>
                      <m:sSubPr>
                        <m:ctrlPr>
                          <a:rPr lang="en-US" altLang="zh-CN" sz="1600" i="1">
                            <a:latin typeface="Cambria Math" panose="02040503050406030204" pitchFamily="18" charset="0"/>
                            <a:ea typeface="华文宋体" panose="02010600040101010101" pitchFamily="2" charset="-122"/>
                          </a:rPr>
                        </m:ctrlPr>
                      </m:sSubPr>
                      <m:e>
                        <m:r>
                          <a:rPr lang="zh-CN" altLang="en-US" sz="1600" i="1">
                            <a:latin typeface="Cambria Math" panose="02040503050406030204" pitchFamily="18" charset="0"/>
                            <a:ea typeface="华文宋体" panose="02010600040101010101" pitchFamily="2" charset="-122"/>
                          </a:rPr>
                          <m:t>𝜆</m:t>
                        </m:r>
                      </m:e>
                      <m:sub>
                        <m:r>
                          <a:rPr lang="en-US" altLang="zh-CN" sz="1600" i="1">
                            <a:latin typeface="Cambria Math" panose="02040503050406030204" pitchFamily="18" charset="0"/>
                            <a:ea typeface="华文宋体" panose="02010600040101010101" pitchFamily="2" charset="-122"/>
                          </a:rPr>
                          <m:t>𝑚</m:t>
                        </m:r>
                      </m:sub>
                    </m:sSub>
                  </m:oMath>
                </a14:m>
                <a:r>
                  <a:rPr lang="zh-CN" altLang="en-US" sz="1600" dirty="0">
                    <a:latin typeface="楷体" panose="02010609060101010101" pitchFamily="49" charset="-122"/>
                    <a:ea typeface="楷体" panose="02010609060101010101" pitchFamily="49" charset="-122"/>
                  </a:rPr>
                  <a:t>变为原来的</a:t>
                </a:r>
                <a:r>
                  <a:rPr lang="en-US" altLang="zh-CN" sz="1600" dirty="0">
                    <a:latin typeface="楷体" panose="02010609060101010101" pitchFamily="49" charset="-122"/>
                    <a:ea typeface="楷体" panose="02010609060101010101" pitchFamily="49" charset="-122"/>
                  </a:rPr>
                  <a:t>1/4</a:t>
                </a:r>
                <a:r>
                  <a:rPr lang="zh-CN" altLang="en-US" sz="1600" dirty="0">
                    <a:latin typeface="楷体" panose="02010609060101010101" pitchFamily="49" charset="-122"/>
                    <a:ea typeface="楷体" panose="02010609060101010101" pitchFamily="49" charset="-122"/>
                  </a:rPr>
                  <a:t>倍。</a:t>
                </a:r>
                <a:endParaRPr lang="en-US" altLang="zh-CN" sz="1600" dirty="0">
                  <a:latin typeface="楷体" panose="02010609060101010101" pitchFamily="49" charset="-122"/>
                  <a:ea typeface="楷体" panose="02010609060101010101" pitchFamily="49" charset="-122"/>
                </a:endParaRPr>
              </a:p>
            </p:txBody>
          </p:sp>
        </mc:Choice>
        <mc:Fallback xmlns="">
          <p:sp>
            <p:nvSpPr>
              <p:cNvPr id="16" name="文本框 15">
                <a:extLst>
                  <a:ext uri="{FF2B5EF4-FFF2-40B4-BE49-F238E27FC236}">
                    <a16:creationId xmlns:a16="http://schemas.microsoft.com/office/drawing/2014/main" id="{9D3D76B1-C9F1-44D3-A77F-53EA8664DB03}"/>
                  </a:ext>
                </a:extLst>
              </p:cNvPr>
              <p:cNvSpPr txBox="1">
                <a:spLocks noRot="1" noChangeAspect="1" noMove="1" noResize="1" noEditPoints="1" noAdjustHandles="1" noChangeArrowheads="1" noChangeShapeType="1" noTextEdit="1"/>
              </p:cNvSpPr>
              <p:nvPr/>
            </p:nvSpPr>
            <p:spPr>
              <a:xfrm>
                <a:off x="507456" y="4012039"/>
                <a:ext cx="11108180" cy="782330"/>
              </a:xfrm>
              <a:prstGeom prst="rect">
                <a:avLst/>
              </a:prstGeom>
              <a:blipFill>
                <a:blip r:embed="rId5"/>
                <a:stretch>
                  <a:fillRect l="-274" b="-8594"/>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91875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fade">
                                      <p:cBhvr>
                                        <p:cTn id="27" dur="500"/>
                                        <p:tgtEl>
                                          <p:spTgt spid="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1" end="1"/>
                                            </p:txEl>
                                          </p:spTgt>
                                        </p:tgtEl>
                                        <p:attrNameLst>
                                          <p:attrName>style.visibility</p:attrName>
                                        </p:attrNameLst>
                                      </p:cBhvr>
                                      <p:to>
                                        <p:strVal val="visible"/>
                                      </p:to>
                                    </p:set>
                                    <p:animEffect transition="in" filter="fade">
                                      <p:cBhvr>
                                        <p:cTn id="3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P spid="15" grpId="0"/>
      <p:bldP spid="1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6531F653-652A-4EF2-B058-9C4CAE69B66C}"/>
              </a:ext>
            </a:extLst>
          </p:cNvPr>
          <p:cNvPicPr>
            <a:picLocks noChangeAspect="1"/>
          </p:cNvPicPr>
          <p:nvPr/>
        </p:nvPicPr>
        <p:blipFill>
          <a:blip r:embed="rId4"/>
          <a:stretch>
            <a:fillRect/>
          </a:stretch>
        </p:blipFill>
        <p:spPr>
          <a:xfrm>
            <a:off x="8586879" y="4065224"/>
            <a:ext cx="3016645" cy="2084561"/>
          </a:xfrm>
          <a:prstGeom prst="rect">
            <a:avLst/>
          </a:prstGeom>
        </p:spPr>
      </p:pic>
      <p:pic>
        <p:nvPicPr>
          <p:cNvPr id="2050" name="Picture 2">
            <a:extLst>
              <a:ext uri="{FF2B5EF4-FFF2-40B4-BE49-F238E27FC236}">
                <a16:creationId xmlns:a16="http://schemas.microsoft.com/office/drawing/2014/main" id="{9419752C-0E20-4290-910D-5C4BD81EE1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394"/>
          <a:stretch/>
        </p:blipFill>
        <p:spPr bwMode="auto">
          <a:xfrm>
            <a:off x="8847274" y="1258853"/>
            <a:ext cx="2837266" cy="2955864"/>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7BD59B77-A9C0-C6D3-789B-C0E66F2A0339}"/>
              </a:ext>
            </a:extLst>
          </p:cNvPr>
          <p:cNvSpPr txBox="1"/>
          <p:nvPr/>
        </p:nvSpPr>
        <p:spPr>
          <a:xfrm>
            <a:off x="507460" y="1314720"/>
            <a:ext cx="8339814" cy="800219"/>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赫兹偶然于</a:t>
            </a:r>
            <a:r>
              <a:rPr lang="en-US" altLang="zh-CN" sz="1600" dirty="0">
                <a:latin typeface="方正小标宋简体" panose="02000000000000000000" pitchFamily="2" charset="-122"/>
                <a:ea typeface="方正小标宋简体" panose="02000000000000000000" pitchFamily="2" charset="-122"/>
              </a:rPr>
              <a:t>1887</a:t>
            </a:r>
            <a:r>
              <a:rPr lang="zh-CN" altLang="en-US" sz="1600" dirty="0">
                <a:latin typeface="方正小标宋简体" panose="02000000000000000000" pitchFamily="2" charset="-122"/>
                <a:ea typeface="方正小标宋简体" panose="02000000000000000000" pitchFamily="2" charset="-122"/>
              </a:rPr>
              <a:t>年发现了 </a:t>
            </a:r>
            <a:r>
              <a:rPr lang="zh-CN" altLang="en-US" sz="1600" dirty="0">
                <a:solidFill>
                  <a:schemeClr val="accent1"/>
                </a:solidFill>
                <a:latin typeface="方正小标宋简体" panose="02000000000000000000" pitchFamily="2" charset="-122"/>
                <a:ea typeface="方正小标宋简体" panose="02000000000000000000" pitchFamily="2" charset="-122"/>
              </a:rPr>
              <a:t>光电效应</a:t>
            </a:r>
            <a:r>
              <a:rPr lang="zh-CN" altLang="en-US" sz="1600" dirty="0">
                <a:latin typeface="方正小标宋简体" panose="02000000000000000000" pitchFamily="2" charset="-122"/>
                <a:ea typeface="方正小标宋简体" panose="02000000000000000000" pitchFamily="2" charset="-122"/>
              </a:rPr>
              <a:t>，这一现象可以用于制作 光电倍增管、光控制元件等。</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光电效应的实验电路图如图所示：</a:t>
            </a:r>
            <a:r>
              <a:rPr lang="zh-CN" altLang="en-US" sz="1400" dirty="0">
                <a:latin typeface="楷体" panose="02010609060101010101" pitchFamily="49" charset="-122"/>
                <a:ea typeface="楷体" panose="02010609060101010101" pitchFamily="49" charset="-122"/>
              </a:rPr>
              <a:t>光束照射在金属阴极表面，使表面电子溢出，形成</a:t>
            </a:r>
            <a:r>
              <a:rPr lang="zh-CN" altLang="en-US" sz="1400" dirty="0">
                <a:solidFill>
                  <a:schemeClr val="accent1"/>
                </a:solidFill>
                <a:latin typeface="楷体" panose="02010609060101010101" pitchFamily="49" charset="-122"/>
                <a:ea typeface="楷体" panose="02010609060101010101" pitchFamily="49" charset="-122"/>
              </a:rPr>
              <a:t>光电流</a:t>
            </a:r>
            <a:r>
              <a:rPr lang="zh-CN" altLang="en-US" sz="1400" dirty="0">
                <a:latin typeface="楷体" panose="02010609060101010101" pitchFamily="49" charset="-122"/>
                <a:ea typeface="楷体" panose="02010609060101010101" pitchFamily="49" charset="-122"/>
              </a:rPr>
              <a:t>。</a:t>
            </a:r>
            <a:endParaRPr lang="en-US" altLang="zh-CN" sz="1600" dirty="0">
              <a:latin typeface="楷体" panose="02010609060101010101" pitchFamily="49" charset="-122"/>
              <a:ea typeface="楷体" panose="02010609060101010101" pitchFamily="49" charset="-122"/>
            </a:endParaRPr>
          </a:p>
        </p:txBody>
      </p:sp>
      <p:sp>
        <p:nvSpPr>
          <p:cNvPr id="46" name="文本框 45">
            <a:extLst>
              <a:ext uri="{FF2B5EF4-FFF2-40B4-BE49-F238E27FC236}">
                <a16:creationId xmlns:a16="http://schemas.microsoft.com/office/drawing/2014/main" id="{00C96413-F70C-4BB1-83E2-0A083A94901A}"/>
              </a:ext>
            </a:extLst>
          </p:cNvPr>
          <p:cNvSpPr txBox="1"/>
          <p:nvPr/>
        </p:nvSpPr>
        <p:spPr>
          <a:xfrm>
            <a:off x="507459" y="496110"/>
            <a:ext cx="2168286"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光电效应</a:t>
            </a:r>
          </a:p>
        </p:txBody>
      </p:sp>
      <p:sp>
        <p:nvSpPr>
          <p:cNvPr id="47" name="文本框 46">
            <a:extLst>
              <a:ext uri="{FF2B5EF4-FFF2-40B4-BE49-F238E27FC236}">
                <a16:creationId xmlns:a16="http://schemas.microsoft.com/office/drawing/2014/main" id="{2008BA64-C332-403A-8A39-E5B47810627B}"/>
              </a:ext>
            </a:extLst>
          </p:cNvPr>
          <p:cNvSpPr txBox="1"/>
          <p:nvPr/>
        </p:nvSpPr>
        <p:spPr>
          <a:xfrm>
            <a:off x="2675745" y="775742"/>
            <a:ext cx="135928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基本概念</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15" name="矩形 14">
            <a:extLst>
              <a:ext uri="{FF2B5EF4-FFF2-40B4-BE49-F238E27FC236}">
                <a16:creationId xmlns:a16="http://schemas.microsoft.com/office/drawing/2014/main" id="{2A1465C1-37F1-4397-8856-DCFE2B007BC5}"/>
              </a:ext>
            </a:extLst>
          </p:cNvPr>
          <p:cNvSpPr/>
          <p:nvPr/>
        </p:nvSpPr>
        <p:spPr>
          <a:xfrm>
            <a:off x="9932171" y="1445354"/>
            <a:ext cx="1465462" cy="4541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solidFill>
                  <a:schemeClr val="tx1"/>
                </a:solidFill>
                <a:latin typeface="楷体" panose="02010609060101010101" pitchFamily="49" charset="-122"/>
                <a:ea typeface="楷体" panose="02010609060101010101" pitchFamily="49" charset="-122"/>
              </a:rPr>
              <a:t>1.</a:t>
            </a:r>
            <a:r>
              <a:rPr lang="zh-CN" altLang="en-US" sz="1200" dirty="0">
                <a:solidFill>
                  <a:schemeClr val="tx1"/>
                </a:solidFill>
                <a:latin typeface="楷体" panose="02010609060101010101" pitchFamily="49" charset="-122"/>
                <a:ea typeface="楷体" panose="02010609060101010101" pitchFamily="49" charset="-122"/>
              </a:rPr>
              <a:t>电子能够溢出</a:t>
            </a:r>
            <a:endParaRPr lang="en-US" altLang="zh-CN" sz="1200" dirty="0">
              <a:solidFill>
                <a:schemeClr val="tx1"/>
              </a:solidFill>
              <a:latin typeface="楷体" panose="02010609060101010101" pitchFamily="49" charset="-122"/>
              <a:ea typeface="楷体" panose="02010609060101010101" pitchFamily="49" charset="-122"/>
            </a:endParaRPr>
          </a:p>
          <a:p>
            <a:r>
              <a:rPr lang="en-US" altLang="zh-CN" sz="1200" dirty="0">
                <a:solidFill>
                  <a:schemeClr val="tx1"/>
                </a:solidFill>
                <a:latin typeface="楷体" panose="02010609060101010101" pitchFamily="49" charset="-122"/>
                <a:ea typeface="楷体" panose="02010609060101010101" pitchFamily="49" charset="-122"/>
              </a:rPr>
              <a:t>2.</a:t>
            </a:r>
            <a:r>
              <a:rPr lang="zh-CN" altLang="en-US" sz="1200" dirty="0">
                <a:solidFill>
                  <a:schemeClr val="tx1"/>
                </a:solidFill>
                <a:latin typeface="楷体" panose="02010609060101010101" pitchFamily="49" charset="-122"/>
                <a:ea typeface="楷体" panose="02010609060101010101" pitchFamily="49" charset="-122"/>
              </a:rPr>
              <a:t>电子有足够速度</a:t>
            </a:r>
          </a:p>
        </p:txBody>
      </p:sp>
      <p:grpSp>
        <p:nvGrpSpPr>
          <p:cNvPr id="77" name="组合 76">
            <a:extLst>
              <a:ext uri="{FF2B5EF4-FFF2-40B4-BE49-F238E27FC236}">
                <a16:creationId xmlns:a16="http://schemas.microsoft.com/office/drawing/2014/main" id="{9715A047-DA1F-4394-B0F0-BAEDE1B88189}"/>
              </a:ext>
            </a:extLst>
          </p:cNvPr>
          <p:cNvGrpSpPr/>
          <p:nvPr/>
        </p:nvGrpSpPr>
        <p:grpSpPr>
          <a:xfrm>
            <a:off x="547662" y="2170806"/>
            <a:ext cx="8753784" cy="553998"/>
            <a:chOff x="547662" y="2170806"/>
            <a:chExt cx="8753784" cy="553998"/>
          </a:xfrm>
        </p:grpSpPr>
        <mc:AlternateContent xmlns:mc="http://schemas.openxmlformats.org/markup-compatibility/2006" xmlns:a14="http://schemas.microsoft.com/office/drawing/2010/main">
          <mc:Choice Requires="a14">
            <p:sp>
              <p:nvSpPr>
                <p:cNvPr id="70" name="矩形: 圆角 69">
                  <a:extLst>
                    <a:ext uri="{FF2B5EF4-FFF2-40B4-BE49-F238E27FC236}">
                      <a16:creationId xmlns:a16="http://schemas.microsoft.com/office/drawing/2014/main" id="{AF7ABEEB-B23B-4131-BF4B-2C7D4CEEC4F0}"/>
                    </a:ext>
                  </a:extLst>
                </p:cNvPr>
                <p:cNvSpPr/>
                <p:nvPr/>
              </p:nvSpPr>
              <p:spPr>
                <a:xfrm>
                  <a:off x="547662" y="2204749"/>
                  <a:ext cx="1493085" cy="44220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1"/>
                      </a:solidFill>
                      <a:latin typeface="钉钉进步体" panose="00020600040101010101" pitchFamily="18" charset="-122"/>
                      <a:ea typeface="钉钉进步体" panose="00020600040101010101" pitchFamily="18" charset="-122"/>
                    </a:rPr>
                    <a:t>饱和电流</a:t>
                  </a:r>
                  <a14:m>
                    <m:oMath xmlns:m="http://schemas.openxmlformats.org/officeDocument/2006/math">
                      <m:sSub>
                        <m:sSubPr>
                          <m:ctrlPr>
                            <a:rPr lang="en-US" altLang="zh-CN" sz="1600" b="0" i="1" smtClean="0">
                              <a:solidFill>
                                <a:schemeClr val="accent1"/>
                              </a:solidFill>
                              <a:latin typeface="Cambria Math" panose="02040503050406030204" pitchFamily="18" charset="0"/>
                              <a:ea typeface="钉钉进步体" panose="00020600040101010101" pitchFamily="18" charset="-122"/>
                            </a:rPr>
                          </m:ctrlPr>
                        </m:sSubPr>
                        <m:e>
                          <m:r>
                            <a:rPr lang="en-US" altLang="zh-CN" sz="1600" b="0" i="1" smtClean="0">
                              <a:solidFill>
                                <a:schemeClr val="accent1"/>
                              </a:solidFill>
                              <a:latin typeface="Cambria Math" panose="02040503050406030204" pitchFamily="18" charset="0"/>
                              <a:ea typeface="钉钉进步体" panose="00020600040101010101" pitchFamily="18" charset="-122"/>
                            </a:rPr>
                            <m:t>𝑖</m:t>
                          </m:r>
                        </m:e>
                        <m:sub>
                          <m:r>
                            <a:rPr lang="en-US" altLang="zh-CN" sz="1600" b="0" i="1" smtClean="0">
                              <a:solidFill>
                                <a:schemeClr val="accent1"/>
                              </a:solidFill>
                              <a:latin typeface="Cambria Math" panose="02040503050406030204" pitchFamily="18" charset="0"/>
                              <a:ea typeface="钉钉进步体" panose="00020600040101010101" pitchFamily="18" charset="-122"/>
                            </a:rPr>
                            <m:t>𝑠</m:t>
                          </m:r>
                        </m:sub>
                      </m:sSub>
                    </m:oMath>
                  </a14:m>
                  <a:endParaRPr lang="zh-CN" altLang="en-US" sz="1600" dirty="0">
                    <a:solidFill>
                      <a:schemeClr val="accent1"/>
                    </a:solidFill>
                    <a:latin typeface="钉钉进步体" panose="00020600040101010101" pitchFamily="18" charset="-122"/>
                    <a:ea typeface="钉钉进步体" panose="00020600040101010101" pitchFamily="18" charset="-122"/>
                  </a:endParaRPr>
                </a:p>
              </p:txBody>
            </p:sp>
          </mc:Choice>
          <mc:Fallback xmlns="">
            <p:sp>
              <p:nvSpPr>
                <p:cNvPr id="70" name="矩形: 圆角 69">
                  <a:extLst>
                    <a:ext uri="{FF2B5EF4-FFF2-40B4-BE49-F238E27FC236}">
                      <a16:creationId xmlns:a16="http://schemas.microsoft.com/office/drawing/2014/main" id="{AF7ABEEB-B23B-4131-BF4B-2C7D4CEEC4F0}"/>
                    </a:ext>
                  </a:extLst>
                </p:cNvPr>
                <p:cNvSpPr>
                  <a:spLocks noRot="1" noChangeAspect="1" noMove="1" noResize="1" noEditPoints="1" noAdjustHandles="1" noChangeArrowheads="1" noChangeShapeType="1" noTextEdit="1"/>
                </p:cNvSpPr>
                <p:nvPr/>
              </p:nvSpPr>
              <p:spPr>
                <a:xfrm>
                  <a:off x="547662" y="2204749"/>
                  <a:ext cx="1493085" cy="442203"/>
                </a:xfrm>
                <a:prstGeom prst="roundRect">
                  <a:avLst/>
                </a:prstGeom>
                <a:blipFill>
                  <a:blip r:embed="rId6"/>
                  <a:stretch>
                    <a:fillRect b="-555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8316843-B5FF-4CA3-9AA8-B1CD153DDABB}"/>
                    </a:ext>
                  </a:extLst>
                </p:cNvPr>
                <p:cNvSpPr txBox="1"/>
                <p:nvPr/>
              </p:nvSpPr>
              <p:spPr>
                <a:xfrm>
                  <a:off x="2264805" y="2170806"/>
                  <a:ext cx="7036641" cy="553998"/>
                </a:xfrm>
                <a:prstGeom prst="rect">
                  <a:avLst/>
                </a:prstGeom>
                <a:noFill/>
              </p:spPr>
              <p:txBody>
                <a:bodyPr wrap="square" rtlCol="0">
                  <a:spAutoFit/>
                </a:bodyPr>
                <a:lstStyle/>
                <a:p>
                  <a:r>
                    <a:rPr lang="en-US" altLang="zh-CN" sz="1400" dirty="0">
                      <a:latin typeface="楷体" panose="02010609060101010101" pitchFamily="49" charset="-122"/>
                      <a:ea typeface="楷体" panose="02010609060101010101" pitchFamily="49" charset="-122"/>
                    </a:rPr>
                    <a:t>·</a:t>
                  </a:r>
                  <a:r>
                    <a:rPr lang="zh-CN" altLang="en-US" sz="1400" dirty="0">
                      <a:latin typeface="楷体" panose="02010609060101010101" pitchFamily="49" charset="-122"/>
                      <a:ea typeface="楷体" panose="02010609060101010101" pitchFamily="49" charset="-122"/>
                    </a:rPr>
                    <a:t>确保电子都具有足够的速度</a:t>
                  </a:r>
                  <a:endParaRPr lang="en-US" altLang="zh-CN" sz="1400" dirty="0">
                    <a:latin typeface="楷体" panose="02010609060101010101" pitchFamily="49" charset="-122"/>
                    <a:ea typeface="楷体" panose="02010609060101010101" pitchFamily="49" charset="-122"/>
                  </a:endParaRPr>
                </a:p>
                <a:p>
                  <a:r>
                    <a:rPr lang="zh-CN" altLang="en-US" sz="1600" dirty="0">
                      <a:latin typeface="楷体" panose="02010609060101010101" pitchFamily="49" charset="-122"/>
                      <a:ea typeface="楷体" panose="02010609060101010101" pitchFamily="49" charset="-122"/>
                    </a:rPr>
                    <a:t>单位时间内产生的光电子数目</a:t>
                  </a:r>
                  <a14:m>
                    <m:oMath xmlns:m="http://schemas.openxmlformats.org/officeDocument/2006/math">
                      <m:r>
                        <a:rPr lang="en-US" altLang="zh-CN" sz="1600" b="0" i="1" smtClean="0">
                          <a:latin typeface="Cambria Math" panose="02040503050406030204" pitchFamily="18" charset="0"/>
                          <a:ea typeface="楷体" panose="02010609060101010101" pitchFamily="49" charset="-122"/>
                        </a:rPr>
                        <m:t>𝑁</m:t>
                      </m:r>
                    </m:oMath>
                  </a14:m>
                  <a:r>
                    <a:rPr lang="zh-CN" altLang="en-US" sz="1600" dirty="0">
                      <a:latin typeface="楷体" panose="02010609060101010101" pitchFamily="49" charset="-122"/>
                      <a:ea typeface="楷体" panose="02010609060101010101" pitchFamily="49" charset="-122"/>
                    </a:rPr>
                    <a:t>（即</a:t>
                  </a:r>
                  <a:r>
                    <a:rPr lang="zh-CN" altLang="en-US" sz="1600" dirty="0">
                      <a:solidFill>
                        <a:schemeClr val="accent1"/>
                      </a:solidFill>
                      <a:latin typeface="楷体" panose="02010609060101010101" pitchFamily="49" charset="-122"/>
                      <a:ea typeface="楷体" panose="02010609060101010101" pitchFamily="49" charset="-122"/>
                    </a:rPr>
                    <a:t>饱和电流</a:t>
                  </a:r>
                  <a14:m>
                    <m:oMath xmlns:m="http://schemas.openxmlformats.org/officeDocument/2006/math">
                      <m:sSub>
                        <m:sSubPr>
                          <m:ctrlPr>
                            <a:rPr lang="en-US" altLang="zh-CN" sz="1600" b="0" i="1" smtClean="0">
                              <a:solidFill>
                                <a:schemeClr val="accent1"/>
                              </a:solidFill>
                              <a:latin typeface="Cambria Math" panose="02040503050406030204" pitchFamily="18" charset="0"/>
                              <a:ea typeface="楷体" panose="02010609060101010101" pitchFamily="49" charset="-122"/>
                            </a:rPr>
                          </m:ctrlPr>
                        </m:sSubPr>
                        <m:e>
                          <m:r>
                            <a:rPr lang="en-US" altLang="zh-CN" sz="1600" b="0" i="1" smtClean="0">
                              <a:solidFill>
                                <a:schemeClr val="accent1"/>
                              </a:solidFill>
                              <a:latin typeface="Cambria Math" panose="02040503050406030204" pitchFamily="18" charset="0"/>
                              <a:ea typeface="楷体" panose="02010609060101010101" pitchFamily="49" charset="-122"/>
                            </a:rPr>
                            <m:t>𝑖</m:t>
                          </m:r>
                        </m:e>
                        <m:sub>
                          <m:r>
                            <a:rPr lang="en-US" altLang="zh-CN" sz="1600" b="0" i="1" smtClean="0">
                              <a:solidFill>
                                <a:schemeClr val="accent1"/>
                              </a:solidFill>
                              <a:latin typeface="Cambria Math" panose="02040503050406030204" pitchFamily="18" charset="0"/>
                              <a:ea typeface="楷体" panose="02010609060101010101" pitchFamily="49" charset="-122"/>
                            </a:rPr>
                            <m:t>𝑠</m:t>
                          </m:r>
                        </m:sub>
                      </m:sSub>
                    </m:oMath>
                  </a14:m>
                  <a:r>
                    <a:rPr lang="zh-CN" altLang="en-US" sz="1600" dirty="0">
                      <a:latin typeface="楷体" panose="02010609060101010101" pitchFamily="49" charset="-122"/>
                      <a:ea typeface="楷体" panose="02010609060101010101" pitchFamily="49" charset="-122"/>
                    </a:rPr>
                    <a:t>）仅与入射光强度</a:t>
                  </a:r>
                  <a14:m>
                    <m:oMath xmlns:m="http://schemas.openxmlformats.org/officeDocument/2006/math">
                      <m:r>
                        <a:rPr lang="en-US" altLang="zh-CN" sz="1600" b="0" i="1" smtClean="0">
                          <a:latin typeface="Cambria Math" panose="02040503050406030204" pitchFamily="18" charset="0"/>
                          <a:ea typeface="楷体" panose="02010609060101010101" pitchFamily="49" charset="-122"/>
                        </a:rPr>
                        <m:t>𝐼</m:t>
                      </m:r>
                    </m:oMath>
                  </a14:m>
                  <a:r>
                    <a:rPr lang="zh-CN" altLang="en-US" sz="1600" dirty="0">
                      <a:latin typeface="楷体" panose="02010609060101010101" pitchFamily="49" charset="-122"/>
                      <a:ea typeface="楷体" panose="02010609060101010101" pitchFamily="49" charset="-122"/>
                    </a:rPr>
                    <a:t>成正比</a:t>
                  </a:r>
                </a:p>
              </p:txBody>
            </p:sp>
          </mc:Choice>
          <mc:Fallback xmlns="">
            <p:sp>
              <p:nvSpPr>
                <p:cNvPr id="16" name="文本框 15">
                  <a:extLst>
                    <a:ext uri="{FF2B5EF4-FFF2-40B4-BE49-F238E27FC236}">
                      <a16:creationId xmlns:a16="http://schemas.microsoft.com/office/drawing/2014/main" id="{C8316843-B5FF-4CA3-9AA8-B1CD153DDABB}"/>
                    </a:ext>
                  </a:extLst>
                </p:cNvPr>
                <p:cNvSpPr txBox="1">
                  <a:spLocks noRot="1" noChangeAspect="1" noMove="1" noResize="1" noEditPoints="1" noAdjustHandles="1" noChangeArrowheads="1" noChangeShapeType="1" noTextEdit="1"/>
                </p:cNvSpPr>
                <p:nvPr/>
              </p:nvSpPr>
              <p:spPr>
                <a:xfrm>
                  <a:off x="2264805" y="2170806"/>
                  <a:ext cx="7036641" cy="553998"/>
                </a:xfrm>
                <a:prstGeom prst="rect">
                  <a:avLst/>
                </a:prstGeom>
                <a:blipFill>
                  <a:blip r:embed="rId7"/>
                  <a:stretch>
                    <a:fillRect l="-520" t="-2198" b="-12088"/>
                  </a:stretch>
                </a:blipFill>
              </p:spPr>
              <p:txBody>
                <a:bodyPr/>
                <a:lstStyle/>
                <a:p>
                  <a:r>
                    <a:rPr lang="zh-CN" altLang="en-US">
                      <a:noFill/>
                    </a:rPr>
                    <a:t> </a:t>
                  </a:r>
                </a:p>
              </p:txBody>
            </p:sp>
          </mc:Fallback>
        </mc:AlternateContent>
      </p:grpSp>
      <p:grpSp>
        <p:nvGrpSpPr>
          <p:cNvPr id="23" name="组合 22">
            <a:extLst>
              <a:ext uri="{FF2B5EF4-FFF2-40B4-BE49-F238E27FC236}">
                <a16:creationId xmlns:a16="http://schemas.microsoft.com/office/drawing/2014/main" id="{2B5DC042-3EC5-4D8A-ABC0-5CBE40379C06}"/>
              </a:ext>
            </a:extLst>
          </p:cNvPr>
          <p:cNvGrpSpPr/>
          <p:nvPr/>
        </p:nvGrpSpPr>
        <p:grpSpPr>
          <a:xfrm>
            <a:off x="547662" y="2796721"/>
            <a:ext cx="8753784" cy="800219"/>
            <a:chOff x="547662" y="2874749"/>
            <a:chExt cx="8753784" cy="800219"/>
          </a:xfrm>
        </p:grpSpPr>
        <mc:AlternateContent xmlns:mc="http://schemas.openxmlformats.org/markup-compatibility/2006" xmlns:a14="http://schemas.microsoft.com/office/drawing/2010/main">
          <mc:Choice Requires="a14">
            <p:sp>
              <p:nvSpPr>
                <p:cNvPr id="73" name="矩形: 圆角 72">
                  <a:extLst>
                    <a:ext uri="{FF2B5EF4-FFF2-40B4-BE49-F238E27FC236}">
                      <a16:creationId xmlns:a16="http://schemas.microsoft.com/office/drawing/2014/main" id="{42B06C3E-42A7-4FEC-8702-0EAE01A22DD1}"/>
                    </a:ext>
                  </a:extLst>
                </p:cNvPr>
                <p:cNvSpPr/>
                <p:nvPr/>
              </p:nvSpPr>
              <p:spPr>
                <a:xfrm>
                  <a:off x="547662" y="3053756"/>
                  <a:ext cx="1493085" cy="44220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1"/>
                      </a:solidFill>
                      <a:latin typeface="钉钉进步体" panose="00020600040101010101" pitchFamily="18" charset="-122"/>
                      <a:ea typeface="钉钉进步体" panose="00020600040101010101" pitchFamily="18" charset="-122"/>
                    </a:rPr>
                    <a:t>遏止电压</a:t>
                  </a:r>
                  <a14:m>
                    <m:oMath xmlns:m="http://schemas.openxmlformats.org/officeDocument/2006/math">
                      <m:sSub>
                        <m:sSubPr>
                          <m:ctrlPr>
                            <a:rPr lang="en-US" altLang="zh-CN" sz="1600" b="0" i="1" smtClean="0">
                              <a:solidFill>
                                <a:schemeClr val="accent1"/>
                              </a:solidFill>
                              <a:latin typeface="Cambria Math" panose="02040503050406030204" pitchFamily="18" charset="0"/>
                              <a:ea typeface="钉钉进步体" panose="00020600040101010101" pitchFamily="18" charset="-122"/>
                            </a:rPr>
                          </m:ctrlPr>
                        </m:sSubPr>
                        <m:e>
                          <m:r>
                            <a:rPr lang="en-US" altLang="zh-CN" sz="1600" b="0" i="1" smtClean="0">
                              <a:solidFill>
                                <a:schemeClr val="accent1"/>
                              </a:solidFill>
                              <a:latin typeface="Cambria Math" panose="02040503050406030204" pitchFamily="18" charset="0"/>
                              <a:ea typeface="钉钉进步体" panose="00020600040101010101" pitchFamily="18" charset="-122"/>
                            </a:rPr>
                            <m:t>𝑈</m:t>
                          </m:r>
                        </m:e>
                        <m:sub>
                          <m:r>
                            <a:rPr lang="en-US" altLang="zh-CN" sz="1600" b="0" i="1" smtClean="0">
                              <a:solidFill>
                                <a:schemeClr val="accent1"/>
                              </a:solidFill>
                              <a:latin typeface="Cambria Math" panose="02040503050406030204" pitchFamily="18" charset="0"/>
                              <a:ea typeface="钉钉进步体" panose="00020600040101010101" pitchFamily="18" charset="-122"/>
                            </a:rPr>
                            <m:t>𝑎</m:t>
                          </m:r>
                        </m:sub>
                      </m:sSub>
                    </m:oMath>
                  </a14:m>
                  <a:endParaRPr lang="zh-CN" altLang="en-US" sz="1600" dirty="0">
                    <a:solidFill>
                      <a:schemeClr val="accent1"/>
                    </a:solidFill>
                    <a:latin typeface="钉钉进步体" panose="00020600040101010101" pitchFamily="18" charset="-122"/>
                    <a:ea typeface="钉钉进步体" panose="00020600040101010101" pitchFamily="18" charset="-122"/>
                  </a:endParaRPr>
                </a:p>
              </p:txBody>
            </p:sp>
          </mc:Choice>
          <mc:Fallback xmlns="">
            <p:sp>
              <p:nvSpPr>
                <p:cNvPr id="73" name="矩形: 圆角 72">
                  <a:extLst>
                    <a:ext uri="{FF2B5EF4-FFF2-40B4-BE49-F238E27FC236}">
                      <a16:creationId xmlns:a16="http://schemas.microsoft.com/office/drawing/2014/main" id="{42B06C3E-42A7-4FEC-8702-0EAE01A22DD1}"/>
                    </a:ext>
                  </a:extLst>
                </p:cNvPr>
                <p:cNvSpPr>
                  <a:spLocks noRot="1" noChangeAspect="1" noMove="1" noResize="1" noEditPoints="1" noAdjustHandles="1" noChangeArrowheads="1" noChangeShapeType="1" noTextEdit="1"/>
                </p:cNvSpPr>
                <p:nvPr/>
              </p:nvSpPr>
              <p:spPr>
                <a:xfrm>
                  <a:off x="547662" y="3053756"/>
                  <a:ext cx="1493085" cy="442203"/>
                </a:xfrm>
                <a:prstGeom prst="roundRect">
                  <a:avLst/>
                </a:prstGeom>
                <a:blipFill>
                  <a:blip r:embed="rId8"/>
                  <a:stretch>
                    <a:fillRect b="-547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23422CE-2A36-4B76-8A29-196AD7CC58EA}"/>
                    </a:ext>
                  </a:extLst>
                </p:cNvPr>
                <p:cNvSpPr txBox="1"/>
                <p:nvPr/>
              </p:nvSpPr>
              <p:spPr>
                <a:xfrm>
                  <a:off x="2264805" y="2874749"/>
                  <a:ext cx="7036641" cy="800219"/>
                </a:xfrm>
                <a:prstGeom prst="rect">
                  <a:avLst/>
                </a:prstGeom>
                <a:noFill/>
              </p:spPr>
              <p:txBody>
                <a:bodyPr wrap="square" rtlCol="0">
                  <a:spAutoFit/>
                </a:bodyPr>
                <a:lstStyle/>
                <a:p>
                  <a:r>
                    <a:rPr lang="en-US" altLang="zh-CN" sz="1400" dirty="0">
                      <a:latin typeface="楷体" panose="02010609060101010101" pitchFamily="49" charset="-122"/>
                      <a:ea typeface="楷体" panose="02010609060101010101" pitchFamily="49" charset="-122"/>
                    </a:rPr>
                    <a:t>·</a:t>
                  </a:r>
                  <a:r>
                    <a:rPr lang="zh-CN" altLang="en-US" sz="1400" dirty="0">
                      <a:latin typeface="楷体" panose="02010609060101010101" pitchFamily="49" charset="-122"/>
                      <a:ea typeface="楷体" panose="02010609060101010101" pitchFamily="49" charset="-122"/>
                    </a:rPr>
                    <a:t>确保电子都能够溢出</a:t>
                  </a:r>
                  <a:endParaRPr lang="en-US" altLang="zh-CN" sz="1400" dirty="0">
                    <a:latin typeface="楷体" panose="02010609060101010101" pitchFamily="49" charset="-122"/>
                    <a:ea typeface="楷体" panose="02010609060101010101" pitchFamily="49" charset="-122"/>
                  </a:endParaRPr>
                </a:p>
                <a:p>
                  <a:r>
                    <a:rPr lang="zh-CN" altLang="en-US" sz="1600" dirty="0">
                      <a:latin typeface="楷体" panose="02010609060101010101" pitchFamily="49" charset="-122"/>
                      <a:ea typeface="楷体" panose="02010609060101010101" pitchFamily="49" charset="-122"/>
                    </a:rPr>
                    <a:t>电子具有初动能，只有增加一定的反向</a:t>
                  </a:r>
                  <a:r>
                    <a:rPr lang="zh-CN" altLang="en-US" sz="1600" dirty="0">
                      <a:solidFill>
                        <a:schemeClr val="accent1"/>
                      </a:solidFill>
                      <a:latin typeface="楷体" panose="02010609060101010101" pitchFamily="49" charset="-122"/>
                      <a:ea typeface="楷体" panose="02010609060101010101" pitchFamily="49" charset="-122"/>
                    </a:rPr>
                    <a:t>遏止电压</a:t>
                  </a:r>
                  <a14:m>
                    <m:oMath xmlns:m="http://schemas.openxmlformats.org/officeDocument/2006/math">
                      <m:sSub>
                        <m:sSubPr>
                          <m:ctrlPr>
                            <a:rPr lang="en-US" altLang="zh-CN" sz="1600" b="0" i="1" smtClean="0">
                              <a:solidFill>
                                <a:schemeClr val="accent1"/>
                              </a:solidFill>
                              <a:latin typeface="Cambria Math" panose="02040503050406030204" pitchFamily="18" charset="0"/>
                              <a:ea typeface="钉钉进步体" panose="00020600040101010101" pitchFamily="18" charset="-122"/>
                            </a:rPr>
                          </m:ctrlPr>
                        </m:sSubPr>
                        <m:e>
                          <m:r>
                            <a:rPr lang="en-US" altLang="zh-CN" sz="1600" b="0" i="1" smtClean="0">
                              <a:solidFill>
                                <a:schemeClr val="accent1"/>
                              </a:solidFill>
                              <a:latin typeface="Cambria Math" panose="02040503050406030204" pitchFamily="18" charset="0"/>
                              <a:ea typeface="钉钉进步体" panose="00020600040101010101" pitchFamily="18" charset="-122"/>
                            </a:rPr>
                            <m:t>𝑈</m:t>
                          </m:r>
                        </m:e>
                        <m:sub>
                          <m:r>
                            <a:rPr lang="en-US" altLang="zh-CN" sz="1600" b="0" i="1" smtClean="0">
                              <a:solidFill>
                                <a:schemeClr val="accent1"/>
                              </a:solidFill>
                              <a:latin typeface="Cambria Math" panose="02040503050406030204" pitchFamily="18" charset="0"/>
                              <a:ea typeface="钉钉进步体" panose="00020600040101010101" pitchFamily="18" charset="-122"/>
                            </a:rPr>
                            <m:t>𝑎</m:t>
                          </m:r>
                        </m:sub>
                      </m:sSub>
                    </m:oMath>
                  </a14:m>
                  <a:r>
                    <a:rPr lang="zh-CN" altLang="en-US" sz="1600" dirty="0">
                      <a:latin typeface="楷体" panose="02010609060101010101" pitchFamily="49" charset="-122"/>
                      <a:ea typeface="楷体" panose="02010609060101010101" pitchFamily="49" charset="-122"/>
                    </a:rPr>
                    <a:t>才能使电子无法到达</a:t>
                  </a:r>
                  <a:endParaRPr lang="en-US" altLang="zh-CN" sz="1600" dirty="0">
                    <a:latin typeface="楷体" panose="02010609060101010101" pitchFamily="49" charset="-122"/>
                    <a:ea typeface="楷体" panose="02010609060101010101" pitchFamily="49" charset="-122"/>
                  </a:endParaRPr>
                </a:p>
                <a:p>
                  <a:r>
                    <a:rPr lang="zh-CN" altLang="en-US" sz="1600" dirty="0">
                      <a:latin typeface="楷体" panose="02010609060101010101" pitchFamily="49" charset="-122"/>
                      <a:ea typeface="楷体" panose="02010609060101010101" pitchFamily="49" charset="-122"/>
                    </a:rPr>
                    <a:t>遏止电压（最大初动能）仅与光的频率</a:t>
                  </a:r>
                  <a14:m>
                    <m:oMath xmlns:m="http://schemas.openxmlformats.org/officeDocument/2006/math">
                      <m:r>
                        <a:rPr lang="zh-CN" altLang="en-US" sz="1600" b="0" i="1" smtClean="0">
                          <a:solidFill>
                            <a:schemeClr val="tx1"/>
                          </a:solidFill>
                          <a:latin typeface="Cambria Math" panose="02040503050406030204" pitchFamily="18" charset="0"/>
                          <a:ea typeface="钉钉进步体" panose="00020600040101010101" pitchFamily="18" charset="-122"/>
                        </a:rPr>
                        <m:t>𝜈</m:t>
                      </m:r>
                    </m:oMath>
                  </a14:m>
                  <a:r>
                    <a:rPr lang="zh-CN" altLang="en-US" sz="1600" dirty="0">
                      <a:latin typeface="楷体" panose="02010609060101010101" pitchFamily="49" charset="-122"/>
                      <a:ea typeface="楷体" panose="02010609060101010101" pitchFamily="49" charset="-122"/>
                    </a:rPr>
                    <a:t>有关，与光强无关</a:t>
                  </a:r>
                </a:p>
              </p:txBody>
            </p:sp>
          </mc:Choice>
          <mc:Fallback xmlns="">
            <p:sp>
              <p:nvSpPr>
                <p:cNvPr id="74" name="文本框 73">
                  <a:extLst>
                    <a:ext uri="{FF2B5EF4-FFF2-40B4-BE49-F238E27FC236}">
                      <a16:creationId xmlns:a16="http://schemas.microsoft.com/office/drawing/2014/main" id="{F23422CE-2A36-4B76-8A29-196AD7CC58EA}"/>
                    </a:ext>
                  </a:extLst>
                </p:cNvPr>
                <p:cNvSpPr txBox="1">
                  <a:spLocks noRot="1" noChangeAspect="1" noMove="1" noResize="1" noEditPoints="1" noAdjustHandles="1" noChangeArrowheads="1" noChangeShapeType="1" noTextEdit="1"/>
                </p:cNvSpPr>
                <p:nvPr/>
              </p:nvSpPr>
              <p:spPr>
                <a:xfrm>
                  <a:off x="2264805" y="2874749"/>
                  <a:ext cx="7036641" cy="800219"/>
                </a:xfrm>
                <a:prstGeom prst="rect">
                  <a:avLst/>
                </a:prstGeom>
                <a:blipFill>
                  <a:blip r:embed="rId9"/>
                  <a:stretch>
                    <a:fillRect l="-520" t="-1527" b="-8397"/>
                  </a:stretch>
                </a:blipFill>
              </p:spPr>
              <p:txBody>
                <a:bodyPr/>
                <a:lstStyle/>
                <a:p>
                  <a:r>
                    <a:rPr lang="zh-CN" altLang="en-US">
                      <a:noFill/>
                    </a:rPr>
                    <a:t> </a:t>
                  </a:r>
                </a:p>
              </p:txBody>
            </p:sp>
          </mc:Fallback>
        </mc:AlternateContent>
      </p:grpSp>
      <p:grpSp>
        <p:nvGrpSpPr>
          <p:cNvPr id="19" name="组合 18">
            <a:extLst>
              <a:ext uri="{FF2B5EF4-FFF2-40B4-BE49-F238E27FC236}">
                <a16:creationId xmlns:a16="http://schemas.microsoft.com/office/drawing/2014/main" id="{67BE22A0-5AD0-4C0E-88BF-18A068B6D775}"/>
              </a:ext>
            </a:extLst>
          </p:cNvPr>
          <p:cNvGrpSpPr/>
          <p:nvPr/>
        </p:nvGrpSpPr>
        <p:grpSpPr>
          <a:xfrm>
            <a:off x="647952" y="3320692"/>
            <a:ext cx="8199322" cy="704235"/>
            <a:chOff x="647952" y="3429000"/>
            <a:chExt cx="8199322" cy="704235"/>
          </a:xfrm>
        </p:grpSpPr>
        <mc:AlternateContent xmlns:mc="http://schemas.openxmlformats.org/markup-compatibility/2006" xmlns:a14="http://schemas.microsoft.com/office/drawing/2010/main">
          <mc:Choice Requires="a14">
            <p:sp>
              <p:nvSpPr>
                <p:cNvPr id="75" name="矩形: 圆角 74">
                  <a:extLst>
                    <a:ext uri="{FF2B5EF4-FFF2-40B4-BE49-F238E27FC236}">
                      <a16:creationId xmlns:a16="http://schemas.microsoft.com/office/drawing/2014/main" id="{1BFD7F5D-D4EA-4520-BC36-E0025B6303ED}"/>
                    </a:ext>
                  </a:extLst>
                </p:cNvPr>
                <p:cNvSpPr/>
                <p:nvPr/>
              </p:nvSpPr>
              <p:spPr>
                <a:xfrm>
                  <a:off x="886776" y="3691032"/>
                  <a:ext cx="1493085" cy="44220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1"/>
                      </a:solidFill>
                      <a:latin typeface="钉钉进步体" panose="00020600040101010101" pitchFamily="18" charset="-122"/>
                      <a:ea typeface="钉钉进步体" panose="00020600040101010101" pitchFamily="18" charset="-122"/>
                    </a:rPr>
                    <a:t>截止频率</a:t>
                  </a:r>
                  <a14:m>
                    <m:oMath xmlns:m="http://schemas.openxmlformats.org/officeDocument/2006/math">
                      <m:sSub>
                        <m:sSubPr>
                          <m:ctrlPr>
                            <a:rPr lang="en-US" altLang="zh-CN" sz="1600" b="0" i="1" smtClean="0">
                              <a:solidFill>
                                <a:schemeClr val="accent1"/>
                              </a:solidFill>
                              <a:latin typeface="Cambria Math" panose="02040503050406030204" pitchFamily="18" charset="0"/>
                              <a:ea typeface="钉钉进步体" panose="00020600040101010101" pitchFamily="18" charset="-122"/>
                            </a:rPr>
                          </m:ctrlPr>
                        </m:sSubPr>
                        <m:e>
                          <m:r>
                            <a:rPr lang="zh-CN" altLang="en-US" sz="1600" b="0" i="1" smtClean="0">
                              <a:solidFill>
                                <a:schemeClr val="accent1"/>
                              </a:solidFill>
                              <a:latin typeface="Cambria Math" panose="02040503050406030204" pitchFamily="18" charset="0"/>
                              <a:ea typeface="钉钉进步体" panose="00020600040101010101" pitchFamily="18" charset="-122"/>
                            </a:rPr>
                            <m:t>𝜈</m:t>
                          </m:r>
                        </m:e>
                        <m:sub>
                          <m:r>
                            <a:rPr lang="en-US" altLang="zh-CN" sz="1600" b="0" i="1" smtClean="0">
                              <a:solidFill>
                                <a:schemeClr val="accent1"/>
                              </a:solidFill>
                              <a:latin typeface="Cambria Math" panose="02040503050406030204" pitchFamily="18" charset="0"/>
                              <a:ea typeface="钉钉进步体" panose="00020600040101010101" pitchFamily="18" charset="-122"/>
                            </a:rPr>
                            <m:t>0</m:t>
                          </m:r>
                        </m:sub>
                      </m:sSub>
                    </m:oMath>
                  </a14:m>
                  <a:endParaRPr lang="zh-CN" altLang="en-US" sz="1600" dirty="0">
                    <a:solidFill>
                      <a:schemeClr val="accent1"/>
                    </a:solidFill>
                    <a:latin typeface="钉钉进步体" panose="00020600040101010101" pitchFamily="18" charset="-122"/>
                    <a:ea typeface="钉钉进步体" panose="00020600040101010101" pitchFamily="18" charset="-122"/>
                  </a:endParaRPr>
                </a:p>
              </p:txBody>
            </p:sp>
          </mc:Choice>
          <mc:Fallback xmlns="">
            <p:sp>
              <p:nvSpPr>
                <p:cNvPr id="75" name="矩形: 圆角 74">
                  <a:extLst>
                    <a:ext uri="{FF2B5EF4-FFF2-40B4-BE49-F238E27FC236}">
                      <a16:creationId xmlns:a16="http://schemas.microsoft.com/office/drawing/2014/main" id="{1BFD7F5D-D4EA-4520-BC36-E0025B6303ED}"/>
                    </a:ext>
                  </a:extLst>
                </p:cNvPr>
                <p:cNvSpPr>
                  <a:spLocks noRot="1" noChangeAspect="1" noMove="1" noResize="1" noEditPoints="1" noAdjustHandles="1" noChangeArrowheads="1" noChangeShapeType="1" noTextEdit="1"/>
                </p:cNvSpPr>
                <p:nvPr/>
              </p:nvSpPr>
              <p:spPr>
                <a:xfrm>
                  <a:off x="886776" y="3691032"/>
                  <a:ext cx="1493085" cy="442203"/>
                </a:xfrm>
                <a:prstGeom prst="roundRect">
                  <a:avLst/>
                </a:prstGeom>
                <a:blipFill>
                  <a:blip r:embed="rId10"/>
                  <a:stretch>
                    <a:fillRect b="-5556"/>
                  </a:stretch>
                </a:blipFill>
                <a:ln>
                  <a:noFill/>
                </a:ln>
              </p:spPr>
              <p:txBody>
                <a:bodyPr/>
                <a:lstStyle/>
                <a:p>
                  <a:r>
                    <a:rPr lang="zh-CN" altLang="en-US">
                      <a:noFill/>
                    </a:rPr>
                    <a:t> </a:t>
                  </a:r>
                </a:p>
              </p:txBody>
            </p:sp>
          </mc:Fallback>
        </mc:AlternateContent>
        <p:sp>
          <p:nvSpPr>
            <p:cNvPr id="76" name="文本框 75">
              <a:extLst>
                <a:ext uri="{FF2B5EF4-FFF2-40B4-BE49-F238E27FC236}">
                  <a16:creationId xmlns:a16="http://schemas.microsoft.com/office/drawing/2014/main" id="{48120CF5-3220-45DF-9540-F513FFABDAE1}"/>
                </a:ext>
              </a:extLst>
            </p:cNvPr>
            <p:cNvSpPr txBox="1"/>
            <p:nvPr/>
          </p:nvSpPr>
          <p:spPr>
            <a:xfrm>
              <a:off x="2603920" y="3738783"/>
              <a:ext cx="6243354"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当光的频率低于某个截止频率时，无论光强多大，都无法产生电子</a:t>
              </a:r>
            </a:p>
          </p:txBody>
        </p:sp>
        <p:cxnSp>
          <p:nvCxnSpPr>
            <p:cNvPr id="18" name="连接符: 肘形 17">
              <a:extLst>
                <a:ext uri="{FF2B5EF4-FFF2-40B4-BE49-F238E27FC236}">
                  <a16:creationId xmlns:a16="http://schemas.microsoft.com/office/drawing/2014/main" id="{6F750181-F4F3-4D0E-BF3E-D44D2AE20724}"/>
                </a:ext>
              </a:extLst>
            </p:cNvPr>
            <p:cNvCxnSpPr>
              <a:endCxn id="75" idx="1"/>
            </p:cNvCxnSpPr>
            <p:nvPr/>
          </p:nvCxnSpPr>
          <p:spPr>
            <a:xfrm rot="16200000" flipH="1">
              <a:off x="525797" y="3551155"/>
              <a:ext cx="483134" cy="238824"/>
            </a:xfrm>
            <a:prstGeom prst="bentConnector2">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96" name="文本框 95">
            <a:extLst>
              <a:ext uri="{FF2B5EF4-FFF2-40B4-BE49-F238E27FC236}">
                <a16:creationId xmlns:a16="http://schemas.microsoft.com/office/drawing/2014/main" id="{A3B7AD27-1F61-4D0E-8B03-6F7F51D72C4C}"/>
              </a:ext>
            </a:extLst>
          </p:cNvPr>
          <p:cNvSpPr txBox="1"/>
          <p:nvPr/>
        </p:nvSpPr>
        <p:spPr>
          <a:xfrm>
            <a:off x="501403" y="4169949"/>
            <a:ext cx="8339814" cy="800219"/>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当时，光的波动性理论已卓有成效，但完全无法解释光电效应现象。</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爱因斯坦在能量量子化的假设上，提出了</a:t>
            </a:r>
            <a:r>
              <a:rPr lang="zh-CN" altLang="en-US" sz="1600" dirty="0">
                <a:solidFill>
                  <a:schemeClr val="accent1"/>
                </a:solidFill>
                <a:latin typeface="方正小标宋简体" panose="02000000000000000000" pitchFamily="2" charset="-122"/>
                <a:ea typeface="方正小标宋简体" panose="02000000000000000000" pitchFamily="2" charset="-122"/>
              </a:rPr>
              <a:t>光子假设</a:t>
            </a:r>
            <a:r>
              <a:rPr lang="zh-CN" altLang="en-US" sz="1600" dirty="0">
                <a:latin typeface="方正小标宋简体" panose="02000000000000000000" pitchFamily="2" charset="-122"/>
                <a:ea typeface="方正小标宋简体" panose="02000000000000000000" pitchFamily="2" charset="-122"/>
              </a:rPr>
              <a:t>，认为光具有粒子性。</a:t>
            </a:r>
            <a:endParaRPr lang="en-US" altLang="zh-CN" sz="1600" dirty="0">
              <a:latin typeface="方正小标宋简体" panose="02000000000000000000" pitchFamily="2" charset="-122"/>
              <a:ea typeface="方正小标宋简体" panose="02000000000000000000" pitchFamily="2" charset="-122"/>
            </a:endParaRPr>
          </a:p>
        </p:txBody>
      </p:sp>
      <p:sp>
        <p:nvSpPr>
          <p:cNvPr id="31" name="矩形 30">
            <a:extLst>
              <a:ext uri="{FF2B5EF4-FFF2-40B4-BE49-F238E27FC236}">
                <a16:creationId xmlns:a16="http://schemas.microsoft.com/office/drawing/2014/main" id="{91D41D78-ED49-4003-BBA9-CE56AFFA55B3}"/>
              </a:ext>
            </a:extLst>
          </p:cNvPr>
          <p:cNvSpPr/>
          <p:nvPr/>
        </p:nvSpPr>
        <p:spPr>
          <a:xfrm>
            <a:off x="9301446" y="4493277"/>
            <a:ext cx="290671" cy="599507"/>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0AA795F1-FFB0-4AF4-BA98-9EDA69DC0948}"/>
              </a:ext>
            </a:extLst>
          </p:cNvPr>
          <p:cNvSpPr/>
          <p:nvPr/>
        </p:nvSpPr>
        <p:spPr>
          <a:xfrm>
            <a:off x="8847273" y="5899646"/>
            <a:ext cx="290671" cy="259009"/>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B938BEA0-704E-4059-B355-E8F21A7FB6F1}"/>
              </a:ext>
            </a:extLst>
          </p:cNvPr>
          <p:cNvGrpSpPr/>
          <p:nvPr/>
        </p:nvGrpSpPr>
        <p:grpSpPr>
          <a:xfrm>
            <a:off x="550194" y="5032434"/>
            <a:ext cx="8036685" cy="891365"/>
            <a:chOff x="550194" y="5111162"/>
            <a:chExt cx="8036685" cy="891365"/>
          </a:xfrm>
        </p:grpSpPr>
        <p:grpSp>
          <p:nvGrpSpPr>
            <p:cNvPr id="98" name="组合 97">
              <a:extLst>
                <a:ext uri="{FF2B5EF4-FFF2-40B4-BE49-F238E27FC236}">
                  <a16:creationId xmlns:a16="http://schemas.microsoft.com/office/drawing/2014/main" id="{89060A6F-3CEE-49F8-9A66-C82CF17FE82D}"/>
                </a:ext>
              </a:extLst>
            </p:cNvPr>
            <p:cNvGrpSpPr/>
            <p:nvPr/>
          </p:nvGrpSpPr>
          <p:grpSpPr>
            <a:xfrm>
              <a:off x="550194" y="5118586"/>
              <a:ext cx="8036685" cy="579056"/>
              <a:chOff x="539534" y="3119925"/>
              <a:chExt cx="8036685" cy="579056"/>
            </a:xfrm>
          </p:grpSpPr>
          <p:grpSp>
            <p:nvGrpSpPr>
              <p:cNvPr id="99" name="组合 98">
                <a:extLst>
                  <a:ext uri="{FF2B5EF4-FFF2-40B4-BE49-F238E27FC236}">
                    <a16:creationId xmlns:a16="http://schemas.microsoft.com/office/drawing/2014/main" id="{4E980446-ACCF-421F-9375-5AC41A8474FA}"/>
                  </a:ext>
                </a:extLst>
              </p:cNvPr>
              <p:cNvGrpSpPr/>
              <p:nvPr/>
            </p:nvGrpSpPr>
            <p:grpSpPr>
              <a:xfrm>
                <a:off x="539534" y="3119925"/>
                <a:ext cx="8036685" cy="579056"/>
                <a:chOff x="539534" y="3119925"/>
                <a:chExt cx="8036685" cy="579056"/>
              </a:xfrm>
            </p:grpSpPr>
            <p:grpSp>
              <p:nvGrpSpPr>
                <p:cNvPr id="102" name="组合 101">
                  <a:extLst>
                    <a:ext uri="{FF2B5EF4-FFF2-40B4-BE49-F238E27FC236}">
                      <a16:creationId xmlns:a16="http://schemas.microsoft.com/office/drawing/2014/main" id="{043A2326-7AEA-41B0-A29A-BBB50A2F3E88}"/>
                    </a:ext>
                  </a:extLst>
                </p:cNvPr>
                <p:cNvGrpSpPr/>
                <p:nvPr/>
              </p:nvGrpSpPr>
              <p:grpSpPr>
                <a:xfrm>
                  <a:off x="539534" y="3119925"/>
                  <a:ext cx="8036685" cy="579056"/>
                  <a:chOff x="539534" y="3119925"/>
                  <a:chExt cx="8036685" cy="579056"/>
                </a:xfrm>
              </p:grpSpPr>
              <p:sp>
                <p:nvSpPr>
                  <p:cNvPr id="104" name="矩形: 圆角 103">
                    <a:extLst>
                      <a:ext uri="{FF2B5EF4-FFF2-40B4-BE49-F238E27FC236}">
                        <a16:creationId xmlns:a16="http://schemas.microsoft.com/office/drawing/2014/main" id="{73791A79-D076-4599-BA1E-D7C649437C4E}"/>
                      </a:ext>
                    </a:extLst>
                  </p:cNvPr>
                  <p:cNvSpPr/>
                  <p:nvPr/>
                </p:nvSpPr>
                <p:spPr>
                  <a:xfrm>
                    <a:off x="539534" y="3119925"/>
                    <a:ext cx="8036685" cy="5790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文本框 104">
                    <a:extLst>
                      <a:ext uri="{FF2B5EF4-FFF2-40B4-BE49-F238E27FC236}">
                        <a16:creationId xmlns:a16="http://schemas.microsoft.com/office/drawing/2014/main" id="{D9441732-661E-4623-B651-792DA39AF0FE}"/>
                      </a:ext>
                    </a:extLst>
                  </p:cNvPr>
                  <p:cNvSpPr txBox="1"/>
                  <p:nvPr/>
                </p:nvSpPr>
                <p:spPr>
                  <a:xfrm>
                    <a:off x="608667" y="3234301"/>
                    <a:ext cx="683603" cy="369332"/>
                  </a:xfrm>
                  <a:prstGeom prst="rect">
                    <a:avLst/>
                  </a:prstGeom>
                  <a:noFill/>
                </p:spPr>
                <p:txBody>
                  <a:bodyPr wrap="square">
                    <a:spAutoFit/>
                  </a:bodyPr>
                  <a:lstStyle/>
                  <a:p>
                    <a:pPr algn="ctr"/>
                    <a:r>
                      <a:rPr lang="zh-CN" altLang="en-US" sz="1800" dirty="0">
                        <a:solidFill>
                          <a:schemeClr val="accent1"/>
                        </a:solidFill>
                        <a:latin typeface="汉仪文黑-85W" panose="00020600040101010101" pitchFamily="18" charset="-122"/>
                        <a:ea typeface="汉仪文黑-85W" panose="00020600040101010101" pitchFamily="18" charset="-122"/>
                      </a:rPr>
                      <a:t>光子</a:t>
                    </a:r>
                    <a:endParaRPr lang="zh-CN" altLang="en-US" dirty="0">
                      <a:solidFill>
                        <a:schemeClr val="accent1"/>
                      </a:solidFill>
                      <a:latin typeface="汉仪文黑-85W" panose="00020600040101010101" pitchFamily="18" charset="-122"/>
                      <a:ea typeface="汉仪文黑-85W" panose="00020600040101010101" pitchFamily="18" charset="-122"/>
                    </a:endParaRPr>
                  </a:p>
                </p:txBody>
              </p:sp>
            </p:grpSp>
            <p:cxnSp>
              <p:nvCxnSpPr>
                <p:cNvPr id="103" name="直接连接符 102">
                  <a:extLst>
                    <a:ext uri="{FF2B5EF4-FFF2-40B4-BE49-F238E27FC236}">
                      <a16:creationId xmlns:a16="http://schemas.microsoft.com/office/drawing/2014/main" id="{568AFC16-2A93-4B20-A261-C86B9FF1F828}"/>
                    </a:ext>
                  </a:extLst>
                </p:cNvPr>
                <p:cNvCxnSpPr>
                  <a:cxnSpLocks/>
                </p:cNvCxnSpPr>
                <p:nvPr/>
              </p:nvCxnSpPr>
              <p:spPr>
                <a:xfrm flipV="1">
                  <a:off x="1361402" y="3234301"/>
                  <a:ext cx="0" cy="39960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E2036D1B-1FC5-41FA-B8E2-751AA884B66A}"/>
                      </a:ext>
                    </a:extLst>
                  </p:cNvPr>
                  <p:cNvSpPr txBox="1"/>
                  <p:nvPr/>
                </p:nvSpPr>
                <p:spPr>
                  <a:xfrm>
                    <a:off x="1580942" y="3230524"/>
                    <a:ext cx="1617366" cy="331053"/>
                  </a:xfrm>
                  <a:prstGeom prst="rect">
                    <a:avLst/>
                  </a:prstGeom>
                  <a:noFill/>
                </p:spPr>
                <p:txBody>
                  <a:bodyPr wrap="none" lIns="0" tIns="0" rIns="0" bIns="0" rtlCol="0">
                    <a:spAutoFit/>
                  </a:bodyPr>
                  <a:lstStyle/>
                  <a:p>
                    <a:pPr>
                      <a:lnSpc>
                        <a:spcPct val="150000"/>
                      </a:lnSpc>
                    </a:pPr>
                    <a:r>
                      <a:rPr lang="zh-CN" altLang="en-US" sz="1600" dirty="0">
                        <a:latin typeface="楷体" panose="02010609060101010101" pitchFamily="49" charset="-122"/>
                        <a:ea typeface="楷体" panose="02010609060101010101" pitchFamily="49" charset="-122"/>
                      </a:rPr>
                      <a:t>光子能量：</a:t>
                    </a:r>
                    <a14:m>
                      <m:oMath xmlns:m="http://schemas.openxmlformats.org/officeDocument/2006/math">
                        <m:r>
                          <a:rPr lang="zh-CN" altLang="en-US" sz="1600" i="1" smtClean="0">
                            <a:latin typeface="Cambria Math" panose="02040503050406030204" pitchFamily="18" charset="0"/>
                          </a:rPr>
                          <m:t>𝜀</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h</m:t>
                        </m:r>
                        <m:r>
                          <a:rPr lang="zh-CN" altLang="en-US" sz="1600" b="0" i="1" smtClean="0">
                            <a:latin typeface="Cambria Math" panose="02040503050406030204" pitchFamily="18" charset="0"/>
                          </a:rPr>
                          <m:t>𝜈</m:t>
                        </m:r>
                      </m:oMath>
                    </a14:m>
                    <a:endParaRPr lang="en-US" altLang="zh-CN" sz="1600" b="0" dirty="0">
                      <a:latin typeface="楷体" panose="02010609060101010101" pitchFamily="49" charset="-122"/>
                      <a:ea typeface="楷体" panose="02010609060101010101" pitchFamily="49" charset="-122"/>
                    </a:endParaRPr>
                  </a:p>
                </p:txBody>
              </p:sp>
            </mc:Choice>
            <mc:Fallback xmlns="">
              <p:sp>
                <p:nvSpPr>
                  <p:cNvPr id="101" name="文本框 100">
                    <a:extLst>
                      <a:ext uri="{FF2B5EF4-FFF2-40B4-BE49-F238E27FC236}">
                        <a16:creationId xmlns:a16="http://schemas.microsoft.com/office/drawing/2014/main" id="{E2036D1B-1FC5-41FA-B8E2-751AA884B66A}"/>
                      </a:ext>
                    </a:extLst>
                  </p:cNvPr>
                  <p:cNvSpPr txBox="1">
                    <a:spLocks noRot="1" noChangeAspect="1" noMove="1" noResize="1" noEditPoints="1" noAdjustHandles="1" noChangeArrowheads="1" noChangeShapeType="1" noTextEdit="1"/>
                  </p:cNvSpPr>
                  <p:nvPr/>
                </p:nvSpPr>
                <p:spPr>
                  <a:xfrm>
                    <a:off x="1580942" y="3230524"/>
                    <a:ext cx="1617366" cy="331053"/>
                  </a:xfrm>
                  <a:prstGeom prst="rect">
                    <a:avLst/>
                  </a:prstGeom>
                  <a:blipFill>
                    <a:blip r:embed="rId11"/>
                    <a:stretch>
                      <a:fillRect l="-7547" r="-1887" b="-3148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6750276C-A904-4A3E-85FD-44A257C39353}"/>
                    </a:ext>
                  </a:extLst>
                </p:cNvPr>
                <p:cNvSpPr txBox="1"/>
                <p:nvPr/>
              </p:nvSpPr>
              <p:spPr>
                <a:xfrm>
                  <a:off x="3497171" y="5114725"/>
                  <a:ext cx="2084353" cy="487569"/>
                </a:xfrm>
                <a:prstGeom prst="rect">
                  <a:avLst/>
                </a:prstGeom>
                <a:noFill/>
              </p:spPr>
              <p:txBody>
                <a:bodyPr wrap="square" lIns="0" tIns="0" rIns="0" bIns="0" rtlCol="0">
                  <a:spAutoFit/>
                </a:bodyPr>
                <a:lstStyle/>
                <a:p>
                  <a:pPr>
                    <a:lnSpc>
                      <a:spcPct val="150000"/>
                    </a:lnSpc>
                  </a:pPr>
                  <a:r>
                    <a:rPr lang="zh-CN" altLang="en-US" sz="1600" dirty="0">
                      <a:latin typeface="楷体" panose="02010609060101010101" pitchFamily="49" charset="-122"/>
                      <a:ea typeface="楷体" panose="02010609060101010101" pitchFamily="49" charset="-122"/>
                    </a:rPr>
                    <a:t>光子质量：</a:t>
                  </a:r>
                  <a14:m>
                    <m:oMath xmlns:m="http://schemas.openxmlformats.org/officeDocument/2006/math">
                      <m:r>
                        <a:rPr lang="en-US" altLang="zh-CN" sz="1600" i="1" smtClean="0">
                          <a:latin typeface="Cambria Math" panose="02040503050406030204" pitchFamily="18" charset="0"/>
                        </a:rPr>
                        <m:t>𝑚</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zh-CN" altLang="en-US" sz="1600" i="1">
                              <a:latin typeface="Cambria Math" panose="02040503050406030204" pitchFamily="18" charset="0"/>
                            </a:rPr>
                            <m:t>𝜀</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𝑐</m:t>
                              </m:r>
                            </m:e>
                            <m:sup>
                              <m:r>
                                <a:rPr lang="en-US" altLang="zh-CN" sz="1600" b="0" i="1" smtClean="0">
                                  <a:latin typeface="Cambria Math" panose="02040503050406030204" pitchFamily="18" charset="0"/>
                                </a:rPr>
                                <m:t>2</m:t>
                              </m:r>
                            </m:sup>
                          </m:sSup>
                        </m:den>
                      </m:f>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rPr>
                            <m:t>h</m:t>
                          </m:r>
                          <m:r>
                            <a:rPr lang="zh-CN" altLang="en-US" sz="1600" i="1">
                              <a:latin typeface="Cambria Math" panose="02040503050406030204" pitchFamily="18" charset="0"/>
                            </a:rPr>
                            <m:t>𝜈</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𝑐</m:t>
                              </m:r>
                            </m:e>
                            <m:sup>
                              <m:r>
                                <a:rPr lang="en-US" altLang="zh-CN" sz="1600" b="0" i="1" smtClean="0">
                                  <a:latin typeface="Cambria Math" panose="02040503050406030204" pitchFamily="18" charset="0"/>
                                </a:rPr>
                                <m:t>2</m:t>
                              </m:r>
                            </m:sup>
                          </m:sSup>
                        </m:den>
                      </m:f>
                    </m:oMath>
                  </a14:m>
                  <a:endParaRPr lang="en-US" altLang="zh-CN" sz="1600" b="0" dirty="0">
                    <a:latin typeface="楷体" panose="02010609060101010101" pitchFamily="49" charset="-122"/>
                    <a:ea typeface="楷体" panose="02010609060101010101" pitchFamily="49" charset="-122"/>
                  </a:endParaRPr>
                </a:p>
              </p:txBody>
            </p:sp>
          </mc:Choice>
          <mc:Fallback xmlns="">
            <p:sp>
              <p:nvSpPr>
                <p:cNvPr id="106" name="文本框 105">
                  <a:extLst>
                    <a:ext uri="{FF2B5EF4-FFF2-40B4-BE49-F238E27FC236}">
                      <a16:creationId xmlns:a16="http://schemas.microsoft.com/office/drawing/2014/main" id="{6750276C-A904-4A3E-85FD-44A257C39353}"/>
                    </a:ext>
                  </a:extLst>
                </p:cNvPr>
                <p:cNvSpPr txBox="1">
                  <a:spLocks noRot="1" noChangeAspect="1" noMove="1" noResize="1" noEditPoints="1" noAdjustHandles="1" noChangeArrowheads="1" noChangeShapeType="1" noTextEdit="1"/>
                </p:cNvSpPr>
                <p:nvPr/>
              </p:nvSpPr>
              <p:spPr>
                <a:xfrm>
                  <a:off x="3497171" y="5114725"/>
                  <a:ext cx="2084353" cy="487569"/>
                </a:xfrm>
                <a:prstGeom prst="rect">
                  <a:avLst/>
                </a:prstGeom>
                <a:blipFill>
                  <a:blip r:embed="rId12"/>
                  <a:stretch>
                    <a:fillRect l="-6140" r="-585" b="-1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26C79BEB-0D74-44AD-B832-3644725E8C43}"/>
                    </a:ext>
                  </a:extLst>
                </p:cNvPr>
                <p:cNvSpPr txBox="1"/>
                <p:nvPr/>
              </p:nvSpPr>
              <p:spPr>
                <a:xfrm>
                  <a:off x="5869727" y="5111162"/>
                  <a:ext cx="2480985" cy="487569"/>
                </a:xfrm>
                <a:prstGeom prst="rect">
                  <a:avLst/>
                </a:prstGeom>
                <a:noFill/>
              </p:spPr>
              <p:txBody>
                <a:bodyPr wrap="square" lIns="0" tIns="0" rIns="0" bIns="0" rtlCol="0">
                  <a:spAutoFit/>
                </a:bodyPr>
                <a:lstStyle/>
                <a:p>
                  <a:pPr>
                    <a:lnSpc>
                      <a:spcPct val="150000"/>
                    </a:lnSpc>
                  </a:pPr>
                  <a:r>
                    <a:rPr lang="zh-CN" altLang="en-US" sz="1600" dirty="0">
                      <a:latin typeface="楷体" panose="02010609060101010101" pitchFamily="49" charset="-122"/>
                      <a:ea typeface="楷体" panose="02010609060101010101" pitchFamily="49" charset="-122"/>
                    </a:rPr>
                    <a:t>光子动量：</a:t>
                  </a:r>
                  <a14:m>
                    <m:oMath xmlns:m="http://schemas.openxmlformats.org/officeDocument/2006/math">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𝑚𝑐</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rPr>
                            <m:t>h</m:t>
                          </m:r>
                          <m:r>
                            <a:rPr lang="zh-CN" altLang="en-US" sz="1600" i="1">
                              <a:latin typeface="Cambria Math" panose="02040503050406030204" pitchFamily="18" charset="0"/>
                            </a:rPr>
                            <m:t>𝜈</m:t>
                          </m:r>
                        </m:num>
                        <m:den>
                          <m:r>
                            <a:rPr lang="en-US" altLang="zh-CN" sz="1600" b="0" i="1" smtClean="0">
                              <a:latin typeface="Cambria Math" panose="02040503050406030204" pitchFamily="18" charset="0"/>
                            </a:rPr>
                            <m:t>𝑐</m:t>
                          </m:r>
                        </m:den>
                      </m:f>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h</m:t>
                          </m:r>
                        </m:num>
                        <m:den>
                          <m:r>
                            <a:rPr lang="zh-CN" altLang="en-US" sz="1600" b="0" i="1" smtClean="0">
                              <a:latin typeface="Cambria Math" panose="02040503050406030204" pitchFamily="18" charset="0"/>
                            </a:rPr>
                            <m:t>𝜆</m:t>
                          </m:r>
                        </m:den>
                      </m:f>
                    </m:oMath>
                  </a14:m>
                  <a:endParaRPr lang="en-US" altLang="zh-CN" sz="1600" b="0" dirty="0">
                    <a:latin typeface="楷体" panose="02010609060101010101" pitchFamily="49" charset="-122"/>
                    <a:ea typeface="楷体" panose="02010609060101010101" pitchFamily="49" charset="-122"/>
                  </a:endParaRPr>
                </a:p>
              </p:txBody>
            </p:sp>
          </mc:Choice>
          <mc:Fallback xmlns="">
            <p:sp>
              <p:nvSpPr>
                <p:cNvPr id="107" name="文本框 106">
                  <a:extLst>
                    <a:ext uri="{FF2B5EF4-FFF2-40B4-BE49-F238E27FC236}">
                      <a16:creationId xmlns:a16="http://schemas.microsoft.com/office/drawing/2014/main" id="{26C79BEB-0D74-44AD-B832-3644725E8C43}"/>
                    </a:ext>
                  </a:extLst>
                </p:cNvPr>
                <p:cNvSpPr txBox="1">
                  <a:spLocks noRot="1" noChangeAspect="1" noMove="1" noResize="1" noEditPoints="1" noAdjustHandles="1" noChangeArrowheads="1" noChangeShapeType="1" noTextEdit="1"/>
                </p:cNvSpPr>
                <p:nvPr/>
              </p:nvSpPr>
              <p:spPr>
                <a:xfrm>
                  <a:off x="5869727" y="5111162"/>
                  <a:ext cx="2480985" cy="487569"/>
                </a:xfrm>
                <a:prstGeom prst="rect">
                  <a:avLst/>
                </a:prstGeom>
                <a:blipFill>
                  <a:blip r:embed="rId13"/>
                  <a:stretch>
                    <a:fillRect l="-5160" r="-1720"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90528D89-3DE0-450D-9494-2B25BC2A3E24}"/>
                    </a:ext>
                  </a:extLst>
                </p:cNvPr>
                <p:cNvSpPr txBox="1"/>
                <p:nvPr/>
              </p:nvSpPr>
              <p:spPr>
                <a:xfrm>
                  <a:off x="680876" y="5721937"/>
                  <a:ext cx="6708311" cy="280590"/>
                </a:xfrm>
                <a:prstGeom prst="rect">
                  <a:avLst/>
                </a:prstGeom>
                <a:noFill/>
              </p:spPr>
              <p:txBody>
                <a:bodyPr wrap="none" lIns="0" tIns="0" rIns="0" bIns="0" rtlCol="0">
                  <a:spAutoFit/>
                </a:bodyPr>
                <a:lstStyle/>
                <a:p>
                  <a:pPr>
                    <a:lnSpc>
                      <a:spcPct val="150000"/>
                    </a:lnSpc>
                  </a:pPr>
                  <a14:m>
                    <m:oMath xmlns:m="http://schemas.openxmlformats.org/officeDocument/2006/math">
                      <m:r>
                        <a:rPr lang="en-US" altLang="zh-CN" sz="1400" b="0" i="1" smtClean="0">
                          <a:latin typeface="Cambria Math" panose="02040503050406030204" pitchFamily="18" charset="0"/>
                        </a:rPr>
                        <m:t>h</m:t>
                      </m:r>
                    </m:oMath>
                  </a14:m>
                  <a:r>
                    <a:rPr lang="zh-CN" altLang="en-US" sz="1400" dirty="0">
                      <a:latin typeface="楷体" panose="02010609060101010101" pitchFamily="49" charset="-122"/>
                      <a:ea typeface="楷体" panose="02010609060101010101" pitchFamily="49" charset="-122"/>
                    </a:rPr>
                    <a:t>：普朗克常量，</a:t>
                  </a:r>
                  <a14:m>
                    <m:oMath xmlns:m="http://schemas.openxmlformats.org/officeDocument/2006/math">
                      <m:r>
                        <a:rPr lang="en-US" altLang="zh-CN" sz="1400" b="0" i="1" smtClean="0">
                          <a:latin typeface="Cambria Math" panose="02040503050406030204" pitchFamily="18" charset="0"/>
                        </a:rPr>
                        <m:t>6.63</m:t>
                      </m:r>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en-US" altLang="zh-CN" sz="1400" b="0" i="1" smtClean="0">
                              <a:latin typeface="Cambria Math" panose="02040503050406030204" pitchFamily="18" charset="0"/>
                              <a:ea typeface="Cambria Math" panose="02040503050406030204" pitchFamily="18" charset="0"/>
                            </a:rPr>
                            <m:t>10</m:t>
                          </m:r>
                        </m:e>
                        <m:sup>
                          <m:r>
                            <a:rPr lang="en-US" altLang="zh-CN" sz="1400" b="0" i="1" smtClean="0">
                              <a:latin typeface="Cambria Math" panose="02040503050406030204" pitchFamily="18" charset="0"/>
                              <a:ea typeface="Cambria Math" panose="02040503050406030204" pitchFamily="18" charset="0"/>
                            </a:rPr>
                            <m:t>−34</m:t>
                          </m:r>
                        </m:sup>
                      </m:sSup>
                      <m:r>
                        <a:rPr lang="en-US" altLang="zh-CN" sz="1400" b="0" i="1" smtClean="0">
                          <a:latin typeface="Cambria Math" panose="02040503050406030204" pitchFamily="18" charset="0"/>
                          <a:ea typeface="Cambria Math" panose="02040503050406030204" pitchFamily="18" charset="0"/>
                        </a:rPr>
                        <m:t> </m:t>
                      </m:r>
                      <m:r>
                        <m:rPr>
                          <m:sty m:val="p"/>
                        </m:rPr>
                        <a:rPr lang="en-US" altLang="zh-CN" sz="1400" i="1">
                          <a:latin typeface="Cambria Math" panose="02040503050406030204" pitchFamily="18" charset="0"/>
                          <a:ea typeface="Cambria Math" panose="02040503050406030204" pitchFamily="18" charset="0"/>
                        </a:rPr>
                        <m:t>J</m:t>
                      </m:r>
                      <m:r>
                        <a:rPr lang="en-US" altLang="zh-CN" sz="1400" i="1" smtClean="0">
                          <a:latin typeface="Cambria Math" panose="02040503050406030204" pitchFamily="18" charset="0"/>
                          <a:ea typeface="Cambria Math" panose="02040503050406030204" pitchFamily="18" charset="0"/>
                        </a:rPr>
                        <m:t>·</m:t>
                      </m:r>
                      <m:r>
                        <m:rPr>
                          <m:sty m:val="p"/>
                        </m:rPr>
                        <a:rPr lang="en-US" altLang="zh-CN" sz="1400" i="1">
                          <a:latin typeface="Cambria Math" panose="02040503050406030204" pitchFamily="18" charset="0"/>
                          <a:ea typeface="Cambria Math" panose="02040503050406030204" pitchFamily="18" charset="0"/>
                        </a:rPr>
                        <m:t>s</m:t>
                      </m:r>
                    </m:oMath>
                  </a14:m>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en-US" altLang="zh-CN" sz="1400" b="0" i="1" smtClean="0">
                          <a:latin typeface="Cambria Math" panose="02040503050406030204" pitchFamily="18" charset="0"/>
                        </a:rPr>
                        <m:t>𝑐</m:t>
                      </m:r>
                    </m:oMath>
                  </a14:m>
                  <a:r>
                    <a:rPr lang="zh-CN" altLang="en-US" sz="1400" dirty="0">
                      <a:latin typeface="楷体" panose="02010609060101010101" pitchFamily="49" charset="-122"/>
                      <a:ea typeface="楷体" panose="02010609060101010101" pitchFamily="49" charset="-122"/>
                    </a:rPr>
                    <a:t>：光速</a:t>
                  </a:r>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zh-CN" altLang="en-US" sz="1400" i="1">
                          <a:latin typeface="Cambria Math" panose="02040503050406030204" pitchFamily="18" charset="0"/>
                        </a:rPr>
                        <m:t>𝜈</m:t>
                      </m:r>
                    </m:oMath>
                  </a14:m>
                  <a:r>
                    <a:rPr lang="zh-CN" altLang="en-US" sz="1400" dirty="0">
                      <a:latin typeface="楷体" panose="02010609060101010101" pitchFamily="49" charset="-122"/>
                      <a:ea typeface="楷体" panose="02010609060101010101" pitchFamily="49" charset="-122"/>
                    </a:rPr>
                    <a:t>：光波的频率</a:t>
                  </a:r>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zh-CN" altLang="en-US" sz="1400" i="1" smtClean="0">
                          <a:latin typeface="Cambria Math" panose="02040503050406030204" pitchFamily="18" charset="0"/>
                        </a:rPr>
                        <m:t>𝜆</m:t>
                      </m:r>
                    </m:oMath>
                  </a14:m>
                  <a:r>
                    <a:rPr lang="zh-CN" altLang="en-US" sz="1400" dirty="0">
                      <a:latin typeface="楷体" panose="02010609060101010101" pitchFamily="49" charset="-122"/>
                      <a:ea typeface="楷体" panose="02010609060101010101" pitchFamily="49" charset="-122"/>
                    </a:rPr>
                    <a:t>：光波的波长</a:t>
                  </a:r>
                </a:p>
              </p:txBody>
            </p:sp>
          </mc:Choice>
          <mc:Fallback xmlns="">
            <p:sp>
              <p:nvSpPr>
                <p:cNvPr id="108" name="文本框 107">
                  <a:extLst>
                    <a:ext uri="{FF2B5EF4-FFF2-40B4-BE49-F238E27FC236}">
                      <a16:creationId xmlns:a16="http://schemas.microsoft.com/office/drawing/2014/main" id="{90528D89-3DE0-450D-9494-2B25BC2A3E24}"/>
                    </a:ext>
                  </a:extLst>
                </p:cNvPr>
                <p:cNvSpPr txBox="1">
                  <a:spLocks noRot="1" noChangeAspect="1" noMove="1" noResize="1" noEditPoints="1" noAdjustHandles="1" noChangeArrowheads="1" noChangeShapeType="1" noTextEdit="1"/>
                </p:cNvSpPr>
                <p:nvPr/>
              </p:nvSpPr>
              <p:spPr>
                <a:xfrm>
                  <a:off x="680876" y="5721937"/>
                  <a:ext cx="6708311" cy="280590"/>
                </a:xfrm>
                <a:prstGeom prst="rect">
                  <a:avLst/>
                </a:prstGeom>
                <a:blipFill>
                  <a:blip r:embed="rId14"/>
                  <a:stretch>
                    <a:fillRect l="-1000" t="-2174" r="-818" b="-34783"/>
                  </a:stretch>
                </a:blipFill>
              </p:spPr>
              <p:txBody>
                <a:bodyPr/>
                <a:lstStyle/>
                <a:p>
                  <a:r>
                    <a:rPr lang="zh-CN" altLang="en-US">
                      <a:noFill/>
                    </a:rPr>
                    <a:t> </a:t>
                  </a:r>
                </a:p>
              </p:txBody>
            </p:sp>
          </mc:Fallback>
        </mc:AlternateContent>
      </p:grpSp>
      <p:sp>
        <p:nvSpPr>
          <p:cNvPr id="109" name="文本框 108">
            <a:extLst>
              <a:ext uri="{FF2B5EF4-FFF2-40B4-BE49-F238E27FC236}">
                <a16:creationId xmlns:a16="http://schemas.microsoft.com/office/drawing/2014/main" id="{6DA87FC3-B2D4-421E-81B0-2F4A86CFC839}"/>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量子力学的实验基础</a:t>
            </a:r>
          </a:p>
        </p:txBody>
      </p:sp>
      <p:sp>
        <p:nvSpPr>
          <p:cNvPr id="110" name="矩形 109">
            <a:extLst>
              <a:ext uri="{FF2B5EF4-FFF2-40B4-BE49-F238E27FC236}">
                <a16:creationId xmlns:a16="http://schemas.microsoft.com/office/drawing/2014/main" id="{356015A4-B482-4250-BCBB-CCE688F24168}"/>
              </a:ext>
            </a:extLst>
          </p:cNvPr>
          <p:cNvSpPr/>
          <p:nvPr/>
        </p:nvSpPr>
        <p:spPr>
          <a:xfrm>
            <a:off x="553179" y="2750786"/>
            <a:ext cx="8339814" cy="780220"/>
          </a:xfrm>
          <a:prstGeom prst="rect">
            <a:avLst/>
          </a:prstGeom>
          <a:solidFill>
            <a:schemeClr val="bg1"/>
          </a:solidFill>
          <a:ln w="19050">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光波的能量由光强决定，则只要金属受足够强度的光照射，或照射足够的时长</a:t>
            </a:r>
            <a:endParaRPr lang="en-US" altLang="zh-CN" sz="1600" dirty="0">
              <a:solidFill>
                <a:schemeClr val="tx1"/>
              </a:solidFill>
              <a:latin typeface="楷体" panose="02010609060101010101" pitchFamily="49" charset="-122"/>
              <a:ea typeface="楷体" panose="02010609060101010101" pitchFamily="49" charset="-122"/>
            </a:endParaRPr>
          </a:p>
          <a:p>
            <a:pPr algn="ctr"/>
            <a:r>
              <a:rPr lang="zh-CN" altLang="en-US" sz="1600" dirty="0">
                <a:solidFill>
                  <a:schemeClr val="tx1"/>
                </a:solidFill>
                <a:latin typeface="楷体" panose="02010609060101010101" pitchFamily="49" charset="-122"/>
                <a:ea typeface="楷体" panose="02010609060101010101" pitchFamily="49" charset="-122"/>
              </a:rPr>
              <a:t>光电子都能溢出金属表面，不应存在截止频率</a:t>
            </a:r>
          </a:p>
        </p:txBody>
      </p:sp>
      <p:sp>
        <p:nvSpPr>
          <p:cNvPr id="111" name="矩形 110">
            <a:extLst>
              <a:ext uri="{FF2B5EF4-FFF2-40B4-BE49-F238E27FC236}">
                <a16:creationId xmlns:a16="http://schemas.microsoft.com/office/drawing/2014/main" id="{C6FB019C-3D07-4154-8254-929352139612}"/>
              </a:ext>
            </a:extLst>
          </p:cNvPr>
          <p:cNvSpPr/>
          <p:nvPr/>
        </p:nvSpPr>
        <p:spPr>
          <a:xfrm>
            <a:off x="553179" y="2219664"/>
            <a:ext cx="8339814" cy="481840"/>
          </a:xfrm>
          <a:prstGeom prst="rect">
            <a:avLst/>
          </a:prstGeom>
          <a:solidFill>
            <a:schemeClr val="bg1"/>
          </a:solidFill>
          <a:ln w="19050">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光波的能量由光强决定，则光电子的初动能应该由光强决定</a:t>
            </a:r>
          </a:p>
        </p:txBody>
      </p:sp>
      <p:sp>
        <p:nvSpPr>
          <p:cNvPr id="112" name="矩形 111">
            <a:extLst>
              <a:ext uri="{FF2B5EF4-FFF2-40B4-BE49-F238E27FC236}">
                <a16:creationId xmlns:a16="http://schemas.microsoft.com/office/drawing/2014/main" id="{A1B05F1E-81B8-4B86-8B88-7FFDA6D3C690}"/>
              </a:ext>
            </a:extLst>
          </p:cNvPr>
          <p:cNvSpPr/>
          <p:nvPr/>
        </p:nvSpPr>
        <p:spPr>
          <a:xfrm>
            <a:off x="553179" y="3577322"/>
            <a:ext cx="8339814" cy="481091"/>
          </a:xfrm>
          <a:prstGeom prst="rect">
            <a:avLst/>
          </a:prstGeom>
          <a:solidFill>
            <a:schemeClr val="bg1"/>
          </a:solidFill>
          <a:ln w="19050">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电子吸收光波的能量是一个受迫振动过程，应当需要时间发生，而不是瞬时的</a:t>
            </a:r>
          </a:p>
        </p:txBody>
      </p:sp>
      <p:grpSp>
        <p:nvGrpSpPr>
          <p:cNvPr id="121" name="组合 120">
            <a:extLst>
              <a:ext uri="{FF2B5EF4-FFF2-40B4-BE49-F238E27FC236}">
                <a16:creationId xmlns:a16="http://schemas.microsoft.com/office/drawing/2014/main" id="{E22C8296-2361-4637-809B-FBA90F0B8296}"/>
              </a:ext>
            </a:extLst>
          </p:cNvPr>
          <p:cNvGrpSpPr/>
          <p:nvPr/>
        </p:nvGrpSpPr>
        <p:grpSpPr>
          <a:xfrm>
            <a:off x="9331240" y="3705058"/>
            <a:ext cx="1030354" cy="376436"/>
            <a:chOff x="10459917" y="4151742"/>
            <a:chExt cx="992875" cy="376436"/>
          </a:xfrm>
        </p:grpSpPr>
        <p:sp>
          <p:nvSpPr>
            <p:cNvPr id="122" name="矩形: 圆角 121">
              <a:extLst>
                <a:ext uri="{FF2B5EF4-FFF2-40B4-BE49-F238E27FC236}">
                  <a16:creationId xmlns:a16="http://schemas.microsoft.com/office/drawing/2014/main" id="{6D37707D-9D8B-4A69-9063-83AA764B76E0}"/>
                </a:ext>
              </a:extLst>
            </p:cNvPr>
            <p:cNvSpPr/>
            <p:nvPr/>
          </p:nvSpPr>
          <p:spPr>
            <a:xfrm>
              <a:off x="10479677" y="4151742"/>
              <a:ext cx="902472" cy="3719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F73DD2A4-2061-4D92-9462-6446AD549421}"/>
                    </a:ext>
                  </a:extLst>
                </p:cNvPr>
                <p:cNvSpPr txBox="1"/>
                <p:nvPr/>
              </p:nvSpPr>
              <p:spPr>
                <a:xfrm>
                  <a:off x="10459917" y="4189624"/>
                  <a:ext cx="992875"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𝐴</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h</m:t>
                        </m:r>
                        <m:sSub>
                          <m:sSubPr>
                            <m:ctrlPr>
                              <a:rPr lang="en-US" altLang="zh-CN" sz="1600" b="0" i="1" smtClean="0">
                                <a:solidFill>
                                  <a:schemeClr val="tx1"/>
                                </a:solidFill>
                                <a:latin typeface="Cambria Math" panose="02040503050406030204" pitchFamily="18" charset="0"/>
                              </a:rPr>
                            </m:ctrlPr>
                          </m:sSubPr>
                          <m:e>
                            <m:r>
                              <a:rPr lang="zh-CN" altLang="en-US" sz="1600" i="1">
                                <a:latin typeface="Cambria Math" panose="02040503050406030204" pitchFamily="18" charset="0"/>
                              </a:rPr>
                              <m:t>𝜈</m:t>
                            </m:r>
                          </m:e>
                          <m:sub>
                            <m:r>
                              <a:rPr lang="en-US" altLang="zh-CN" sz="1600" b="0" i="1" smtClean="0">
                                <a:latin typeface="Cambria Math" panose="02040503050406030204" pitchFamily="18" charset="0"/>
                              </a:rPr>
                              <m:t>0</m:t>
                            </m:r>
                          </m:sub>
                        </m:sSub>
                      </m:oMath>
                    </m:oMathPara>
                  </a14:m>
                  <a:endParaRPr lang="en-US" altLang="zh-CN" sz="1600" dirty="0">
                    <a:solidFill>
                      <a:schemeClr val="tx1"/>
                    </a:solidFill>
                  </a:endParaRPr>
                </a:p>
              </p:txBody>
            </p:sp>
          </mc:Choice>
          <mc:Fallback xmlns="">
            <p:sp>
              <p:nvSpPr>
                <p:cNvPr id="123" name="文本框 122">
                  <a:extLst>
                    <a:ext uri="{FF2B5EF4-FFF2-40B4-BE49-F238E27FC236}">
                      <a16:creationId xmlns:a16="http://schemas.microsoft.com/office/drawing/2014/main" id="{F73DD2A4-2061-4D92-9462-6446AD549421}"/>
                    </a:ext>
                  </a:extLst>
                </p:cNvPr>
                <p:cNvSpPr txBox="1">
                  <a:spLocks noRot="1" noChangeAspect="1" noMove="1" noResize="1" noEditPoints="1" noAdjustHandles="1" noChangeArrowheads="1" noChangeShapeType="1" noTextEdit="1"/>
                </p:cNvSpPr>
                <p:nvPr/>
              </p:nvSpPr>
              <p:spPr>
                <a:xfrm>
                  <a:off x="10459917" y="4189624"/>
                  <a:ext cx="992875" cy="338554"/>
                </a:xfrm>
                <a:prstGeom prst="rect">
                  <a:avLst/>
                </a:prstGeom>
                <a:blipFill>
                  <a:blip r:embed="rId1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3" name="矩形: 圆角 112">
                <a:extLst>
                  <a:ext uri="{FF2B5EF4-FFF2-40B4-BE49-F238E27FC236}">
                    <a16:creationId xmlns:a16="http://schemas.microsoft.com/office/drawing/2014/main" id="{C2480703-BC84-44A9-8BCB-E13A8D302126}"/>
                  </a:ext>
                </a:extLst>
              </p:cNvPr>
              <p:cNvSpPr/>
              <p:nvPr/>
            </p:nvSpPr>
            <p:spPr>
              <a:xfrm>
                <a:off x="9071333" y="2204749"/>
                <a:ext cx="2544303" cy="156776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400" dirty="0">
                    <a:solidFill>
                      <a:schemeClr val="tx1"/>
                    </a:solidFill>
                    <a:latin typeface="楷体" panose="02010609060101010101" pitchFamily="49" charset="-122"/>
                    <a:ea typeface="楷体" panose="02010609060101010101" pitchFamily="49" charset="-122"/>
                  </a:rPr>
                  <a:t>爱因斯坦</a:t>
                </a:r>
                <a:r>
                  <a:rPr lang="zh-CN" altLang="en-US" sz="1600" dirty="0">
                    <a:solidFill>
                      <a:schemeClr val="tx1"/>
                    </a:solidFill>
                    <a:latin typeface="汉仪文黑-85W" panose="00020600040101010101" pitchFamily="18" charset="-122"/>
                    <a:ea typeface="汉仪文黑-85W" panose="00020600040101010101" pitchFamily="18" charset="-122"/>
                  </a:rPr>
                  <a:t>光电效应方程</a:t>
                </a:r>
                <a:endParaRPr lang="en-US" altLang="zh-CN" sz="1600" dirty="0">
                  <a:solidFill>
                    <a:schemeClr val="tx1"/>
                  </a:solidFill>
                  <a:latin typeface="汉仪文黑-85W" panose="00020600040101010101" pitchFamily="18" charset="-122"/>
                  <a:ea typeface="汉仪文黑-85W" panose="00020600040101010101" pitchFamily="18" charset="-122"/>
                </a:endParaRPr>
              </a:p>
              <a:p>
                <a:pPr algn="ct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rPr>
                        <m:t>h</m:t>
                      </m:r>
                      <m:r>
                        <a:rPr lang="zh-CN" altLang="en-US" sz="1600" b="0" i="1" smtClean="0">
                          <a:solidFill>
                            <a:schemeClr val="tx1"/>
                          </a:solidFill>
                          <a:latin typeface="Cambria Math" panose="02040503050406030204" pitchFamily="18" charset="0"/>
                        </a:rPr>
                        <m:t>𝜈</m:t>
                      </m:r>
                      <m:r>
                        <a:rPr lang="en-US" altLang="zh-CN" sz="1600" b="0" i="1" smtClean="0">
                          <a:solidFill>
                            <a:schemeClr val="tx1"/>
                          </a:solidFill>
                          <a:latin typeface="Cambria Math" panose="02040503050406030204" pitchFamily="18" charset="0"/>
                        </a:rPr>
                        <m:t>=</m:t>
                      </m:r>
                      <m:f>
                        <m:fPr>
                          <m:ctrlPr>
                            <a:rPr lang="en-US" altLang="zh-CN" sz="1600" b="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1</m:t>
                          </m:r>
                        </m:num>
                        <m:den>
                          <m:r>
                            <a:rPr lang="en-US" altLang="zh-CN" sz="1600" b="0" i="1" smtClean="0">
                              <a:solidFill>
                                <a:schemeClr val="tx1"/>
                              </a:solidFill>
                              <a:latin typeface="Cambria Math" panose="02040503050406030204" pitchFamily="18" charset="0"/>
                            </a:rPr>
                            <m:t>2</m:t>
                          </m:r>
                        </m:den>
                      </m:f>
                      <m:r>
                        <a:rPr lang="en-US" altLang="zh-CN" sz="1600" b="0" i="1" smtClean="0">
                          <a:solidFill>
                            <a:schemeClr val="tx1"/>
                          </a:solidFill>
                          <a:latin typeface="Cambria Math" panose="02040503050406030204" pitchFamily="18" charset="0"/>
                        </a:rPr>
                        <m:t>𝑚</m:t>
                      </m:r>
                      <m:sSubSup>
                        <m:sSubSupPr>
                          <m:ctrlPr>
                            <a:rPr lang="en-US" altLang="zh-CN" sz="1600" b="0" i="1" smtClean="0">
                              <a:solidFill>
                                <a:schemeClr val="tx1"/>
                              </a:solidFill>
                              <a:latin typeface="Cambria Math" panose="02040503050406030204" pitchFamily="18" charset="0"/>
                            </a:rPr>
                          </m:ctrlPr>
                        </m:sSubSupPr>
                        <m:e>
                          <m:r>
                            <a:rPr lang="en-US" altLang="zh-CN" sz="1600" b="0" i="1" smtClean="0">
                              <a:solidFill>
                                <a:schemeClr val="tx1"/>
                              </a:solidFill>
                              <a:latin typeface="Cambria Math" panose="02040503050406030204" pitchFamily="18" charset="0"/>
                            </a:rPr>
                            <m:t>𝑣</m:t>
                          </m:r>
                        </m:e>
                        <m:sub>
                          <m:r>
                            <a:rPr lang="en-US" altLang="zh-CN" sz="1600" b="0" i="1" smtClean="0">
                              <a:solidFill>
                                <a:schemeClr val="tx1"/>
                              </a:solidFill>
                              <a:latin typeface="Cambria Math" panose="02040503050406030204" pitchFamily="18" charset="0"/>
                            </a:rPr>
                            <m:t>𝑚</m:t>
                          </m:r>
                        </m:sub>
                        <m:sup>
                          <m:r>
                            <a:rPr lang="en-US" altLang="zh-CN" sz="1600" b="0" i="1" smtClean="0">
                              <a:solidFill>
                                <a:schemeClr val="tx1"/>
                              </a:solidFill>
                              <a:latin typeface="Cambria Math" panose="02040503050406030204" pitchFamily="18" charset="0"/>
                            </a:rPr>
                            <m:t>2</m:t>
                          </m:r>
                        </m:sup>
                      </m:sSubSup>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m:t>
                      </m:r>
                    </m:oMath>
                  </m:oMathPara>
                </a14:m>
                <a:endParaRPr lang="en-US" altLang="zh-CN" sz="1600" dirty="0">
                  <a:solidFill>
                    <a:schemeClr val="tx1"/>
                  </a:solidFill>
                </a:endParaRPr>
              </a:p>
              <a:p>
                <a:pPr algn="ctr"/>
                <a:endParaRPr lang="zh-CN" altLang="en-US" sz="1600" dirty="0">
                  <a:solidFill>
                    <a:schemeClr val="tx1"/>
                  </a:solidFill>
                </a:endParaRPr>
              </a:p>
            </p:txBody>
          </p:sp>
        </mc:Choice>
        <mc:Fallback xmlns="">
          <p:sp>
            <p:nvSpPr>
              <p:cNvPr id="113" name="矩形: 圆角 112">
                <a:extLst>
                  <a:ext uri="{FF2B5EF4-FFF2-40B4-BE49-F238E27FC236}">
                    <a16:creationId xmlns:a16="http://schemas.microsoft.com/office/drawing/2014/main" id="{C2480703-BC84-44A9-8BCB-E13A8D302126}"/>
                  </a:ext>
                </a:extLst>
              </p:cNvPr>
              <p:cNvSpPr>
                <a:spLocks noRot="1" noChangeAspect="1" noMove="1" noResize="1" noEditPoints="1" noAdjustHandles="1" noChangeArrowheads="1" noChangeShapeType="1" noTextEdit="1"/>
              </p:cNvSpPr>
              <p:nvPr/>
            </p:nvSpPr>
            <p:spPr>
              <a:xfrm>
                <a:off x="9071333" y="2204749"/>
                <a:ext cx="2544303" cy="1567765"/>
              </a:xfrm>
              <a:prstGeom prst="roundRect">
                <a:avLst/>
              </a:prstGeom>
              <a:blipFill>
                <a:blip r:embed="rId17"/>
                <a:stretch>
                  <a:fillRect/>
                </a:stretch>
              </a:blipFill>
              <a:ln>
                <a:noFill/>
              </a:ln>
            </p:spPr>
            <p:txBody>
              <a:bodyPr/>
              <a:lstStyle/>
              <a:p>
                <a:r>
                  <a:rPr lang="zh-CN" altLang="en-US">
                    <a:noFill/>
                  </a:rPr>
                  <a:t> </a:t>
                </a:r>
              </a:p>
            </p:txBody>
          </p:sp>
        </mc:Fallback>
      </mc:AlternateContent>
      <p:grpSp>
        <p:nvGrpSpPr>
          <p:cNvPr id="42" name="组合 41">
            <a:extLst>
              <a:ext uri="{FF2B5EF4-FFF2-40B4-BE49-F238E27FC236}">
                <a16:creationId xmlns:a16="http://schemas.microsoft.com/office/drawing/2014/main" id="{06503B6F-42D5-4234-99A9-F408C71AF2D3}"/>
              </a:ext>
            </a:extLst>
          </p:cNvPr>
          <p:cNvGrpSpPr/>
          <p:nvPr/>
        </p:nvGrpSpPr>
        <p:grpSpPr>
          <a:xfrm>
            <a:off x="10747158" y="2923927"/>
            <a:ext cx="678215" cy="766909"/>
            <a:chOff x="10747158" y="3366130"/>
            <a:chExt cx="678215" cy="766909"/>
          </a:xfrm>
        </p:grpSpPr>
        <p:sp>
          <p:nvSpPr>
            <p:cNvPr id="115" name="文本框 114">
              <a:extLst>
                <a:ext uri="{FF2B5EF4-FFF2-40B4-BE49-F238E27FC236}">
                  <a16:creationId xmlns:a16="http://schemas.microsoft.com/office/drawing/2014/main" id="{D8D5FB26-403B-4481-A01B-2AE21FB26ABA}"/>
                </a:ext>
              </a:extLst>
            </p:cNvPr>
            <p:cNvSpPr txBox="1"/>
            <p:nvPr/>
          </p:nvSpPr>
          <p:spPr>
            <a:xfrm>
              <a:off x="10747158" y="3671374"/>
              <a:ext cx="678215" cy="461665"/>
            </a:xfrm>
            <a:prstGeom prst="rect">
              <a:avLst/>
            </a:prstGeom>
            <a:noFill/>
          </p:spPr>
          <p:txBody>
            <a:bodyPr wrap="square" rtlCol="0">
              <a:spAutoFit/>
            </a:bodyPr>
            <a:lstStyle/>
            <a:p>
              <a:pPr algn="r"/>
              <a:r>
                <a:rPr lang="zh-CN" altLang="en-US" sz="1200" dirty="0">
                  <a:solidFill>
                    <a:srgbClr val="C00000"/>
                  </a:solidFill>
                  <a:latin typeface="楷体" panose="02010609060101010101" pitchFamily="49" charset="-122"/>
                  <a:ea typeface="楷体" panose="02010609060101010101" pitchFamily="49" charset="-122"/>
                </a:rPr>
                <a:t>电子的</a:t>
              </a:r>
              <a:endParaRPr lang="en-US" altLang="zh-CN" sz="1200" dirty="0">
                <a:solidFill>
                  <a:srgbClr val="C00000"/>
                </a:solidFill>
                <a:latin typeface="楷体" panose="02010609060101010101" pitchFamily="49" charset="-122"/>
                <a:ea typeface="楷体" panose="02010609060101010101" pitchFamily="49" charset="-122"/>
              </a:endParaRPr>
            </a:p>
            <a:p>
              <a:pPr algn="r"/>
              <a:r>
                <a:rPr lang="zh-CN" altLang="en-US" sz="1200" dirty="0">
                  <a:solidFill>
                    <a:srgbClr val="C00000"/>
                  </a:solidFill>
                  <a:latin typeface="楷体" panose="02010609060101010101" pitchFamily="49" charset="-122"/>
                  <a:ea typeface="楷体" panose="02010609060101010101" pitchFamily="49" charset="-122"/>
                </a:rPr>
                <a:t>逸出功</a:t>
              </a:r>
            </a:p>
          </p:txBody>
        </p:sp>
        <p:sp>
          <p:nvSpPr>
            <p:cNvPr id="36" name="矩形 35">
              <a:extLst>
                <a:ext uri="{FF2B5EF4-FFF2-40B4-BE49-F238E27FC236}">
                  <a16:creationId xmlns:a16="http://schemas.microsoft.com/office/drawing/2014/main" id="{E71913E5-87F5-4509-8F99-B7D912CA6F4C}"/>
                </a:ext>
              </a:extLst>
            </p:cNvPr>
            <p:cNvSpPr/>
            <p:nvPr/>
          </p:nvSpPr>
          <p:spPr>
            <a:xfrm>
              <a:off x="10886672" y="3366130"/>
              <a:ext cx="216041" cy="264345"/>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73EA9164-9C35-4971-A5A5-2B793DEC61B1}"/>
              </a:ext>
            </a:extLst>
          </p:cNvPr>
          <p:cNvGrpSpPr/>
          <p:nvPr/>
        </p:nvGrpSpPr>
        <p:grpSpPr>
          <a:xfrm>
            <a:off x="9180871" y="2921594"/>
            <a:ext cx="967964" cy="766051"/>
            <a:chOff x="9180871" y="3363797"/>
            <a:chExt cx="967964" cy="766051"/>
          </a:xfrm>
        </p:grpSpPr>
        <p:sp>
          <p:nvSpPr>
            <p:cNvPr id="34" name="文本框 33">
              <a:extLst>
                <a:ext uri="{FF2B5EF4-FFF2-40B4-BE49-F238E27FC236}">
                  <a16:creationId xmlns:a16="http://schemas.microsoft.com/office/drawing/2014/main" id="{F4C2E751-71EE-4C51-B0EA-EF1B1E919527}"/>
                </a:ext>
              </a:extLst>
            </p:cNvPr>
            <p:cNvSpPr txBox="1"/>
            <p:nvPr/>
          </p:nvSpPr>
          <p:spPr>
            <a:xfrm>
              <a:off x="9180871" y="3668183"/>
              <a:ext cx="967964" cy="461665"/>
            </a:xfrm>
            <a:prstGeom prst="rect">
              <a:avLst/>
            </a:prstGeom>
            <a:noFill/>
          </p:spPr>
          <p:txBody>
            <a:bodyPr wrap="square" rtlCol="0">
              <a:spAutoFit/>
            </a:bodyPr>
            <a:lstStyle/>
            <a:p>
              <a:r>
                <a:rPr lang="zh-CN" altLang="en-US" sz="1200" dirty="0">
                  <a:solidFill>
                    <a:schemeClr val="accent1"/>
                  </a:solidFill>
                  <a:latin typeface="楷体" panose="02010609060101010101" pitchFamily="49" charset="-122"/>
                  <a:ea typeface="楷体" panose="02010609060101010101" pitchFamily="49" charset="-122"/>
                </a:rPr>
                <a:t>电子吸收的</a:t>
              </a:r>
              <a:endParaRPr lang="en-US" altLang="zh-CN" sz="1200" dirty="0">
                <a:solidFill>
                  <a:schemeClr val="accent1"/>
                </a:solidFill>
                <a:latin typeface="楷体" panose="02010609060101010101" pitchFamily="49" charset="-122"/>
                <a:ea typeface="楷体" panose="02010609060101010101" pitchFamily="49" charset="-122"/>
              </a:endParaRPr>
            </a:p>
            <a:p>
              <a:r>
                <a:rPr lang="zh-CN" altLang="en-US" sz="1200" dirty="0">
                  <a:solidFill>
                    <a:schemeClr val="accent1"/>
                  </a:solidFill>
                  <a:latin typeface="楷体" panose="02010609060101010101" pitchFamily="49" charset="-122"/>
                  <a:ea typeface="楷体" panose="02010609060101010101" pitchFamily="49" charset="-122"/>
                </a:rPr>
                <a:t>光子能量</a:t>
              </a:r>
            </a:p>
          </p:txBody>
        </p:sp>
        <p:sp>
          <p:nvSpPr>
            <p:cNvPr id="116" name="矩形 115">
              <a:extLst>
                <a:ext uri="{FF2B5EF4-FFF2-40B4-BE49-F238E27FC236}">
                  <a16:creationId xmlns:a16="http://schemas.microsoft.com/office/drawing/2014/main" id="{FF8D3633-28A9-4A40-9615-D8FBCCFC73F2}"/>
                </a:ext>
              </a:extLst>
            </p:cNvPr>
            <p:cNvSpPr/>
            <p:nvPr/>
          </p:nvSpPr>
          <p:spPr>
            <a:xfrm>
              <a:off x="9592117" y="3363797"/>
              <a:ext cx="299564" cy="264345"/>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E7620ACC-13FF-4C8E-AF75-F789C0AE0681}"/>
              </a:ext>
            </a:extLst>
          </p:cNvPr>
          <p:cNvGrpSpPr/>
          <p:nvPr/>
        </p:nvGrpSpPr>
        <p:grpSpPr>
          <a:xfrm>
            <a:off x="9921957" y="2790017"/>
            <a:ext cx="967964" cy="897628"/>
            <a:chOff x="9921957" y="3232220"/>
            <a:chExt cx="967964" cy="897628"/>
          </a:xfrm>
        </p:grpSpPr>
        <p:sp>
          <p:nvSpPr>
            <p:cNvPr id="114" name="文本框 113">
              <a:extLst>
                <a:ext uri="{FF2B5EF4-FFF2-40B4-BE49-F238E27FC236}">
                  <a16:creationId xmlns:a16="http://schemas.microsoft.com/office/drawing/2014/main" id="{50E7A2FA-E01E-400E-944A-DBFC450046AB}"/>
                </a:ext>
              </a:extLst>
            </p:cNvPr>
            <p:cNvSpPr txBox="1"/>
            <p:nvPr/>
          </p:nvSpPr>
          <p:spPr>
            <a:xfrm>
              <a:off x="9921957" y="3668183"/>
              <a:ext cx="967964" cy="461665"/>
            </a:xfrm>
            <a:prstGeom prst="rect">
              <a:avLst/>
            </a:prstGeom>
            <a:noFill/>
          </p:spPr>
          <p:txBody>
            <a:bodyPr wrap="square" rtlCol="0">
              <a:spAutoFit/>
            </a:bodyPr>
            <a:lstStyle/>
            <a:p>
              <a:pPr algn="ctr"/>
              <a:r>
                <a:rPr lang="zh-CN" altLang="en-US" sz="1200" dirty="0">
                  <a:solidFill>
                    <a:schemeClr val="accent1"/>
                  </a:solidFill>
                  <a:latin typeface="楷体" panose="02010609060101010101" pitchFamily="49" charset="-122"/>
                  <a:ea typeface="楷体" panose="02010609060101010101" pitchFamily="49" charset="-122"/>
                </a:rPr>
                <a:t>电子的</a:t>
              </a:r>
              <a:endParaRPr lang="en-US" altLang="zh-CN" sz="1200" dirty="0">
                <a:solidFill>
                  <a:schemeClr val="accent1"/>
                </a:solidFill>
                <a:latin typeface="楷体" panose="02010609060101010101" pitchFamily="49" charset="-122"/>
                <a:ea typeface="楷体" panose="02010609060101010101" pitchFamily="49" charset="-122"/>
              </a:endParaRPr>
            </a:p>
            <a:p>
              <a:pPr algn="ctr"/>
              <a:r>
                <a:rPr lang="zh-CN" altLang="en-US" sz="1200" dirty="0">
                  <a:solidFill>
                    <a:schemeClr val="accent1"/>
                  </a:solidFill>
                  <a:latin typeface="楷体" panose="02010609060101010101" pitchFamily="49" charset="-122"/>
                  <a:ea typeface="楷体" panose="02010609060101010101" pitchFamily="49" charset="-122"/>
                </a:rPr>
                <a:t>最大初动能</a:t>
              </a:r>
            </a:p>
          </p:txBody>
        </p:sp>
        <p:sp>
          <p:nvSpPr>
            <p:cNvPr id="117" name="矩形 116">
              <a:extLst>
                <a:ext uri="{FF2B5EF4-FFF2-40B4-BE49-F238E27FC236}">
                  <a16:creationId xmlns:a16="http://schemas.microsoft.com/office/drawing/2014/main" id="{D5B01C72-2A28-450F-A1DE-64CBABC2C890}"/>
                </a:ext>
              </a:extLst>
            </p:cNvPr>
            <p:cNvSpPr/>
            <p:nvPr/>
          </p:nvSpPr>
          <p:spPr>
            <a:xfrm>
              <a:off x="10070021" y="3232220"/>
              <a:ext cx="592592" cy="495718"/>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8" name="文本框 117">
            <a:extLst>
              <a:ext uri="{FF2B5EF4-FFF2-40B4-BE49-F238E27FC236}">
                <a16:creationId xmlns:a16="http://schemas.microsoft.com/office/drawing/2014/main" id="{32168699-9D0F-443A-B2CE-3D55505DC22B}"/>
              </a:ext>
            </a:extLst>
          </p:cNvPr>
          <p:cNvSpPr txBox="1"/>
          <p:nvPr/>
        </p:nvSpPr>
        <p:spPr>
          <a:xfrm>
            <a:off x="2669596" y="780661"/>
            <a:ext cx="135928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实验规律</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119" name="文本框 118">
            <a:extLst>
              <a:ext uri="{FF2B5EF4-FFF2-40B4-BE49-F238E27FC236}">
                <a16:creationId xmlns:a16="http://schemas.microsoft.com/office/drawing/2014/main" id="{DDF2009C-96B5-46D4-9D7C-67F3D13C73C6}"/>
              </a:ext>
            </a:extLst>
          </p:cNvPr>
          <p:cNvSpPr txBox="1"/>
          <p:nvPr/>
        </p:nvSpPr>
        <p:spPr>
          <a:xfrm>
            <a:off x="2667026" y="778956"/>
            <a:ext cx="156992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量子力学假设</a:t>
            </a:r>
            <a:endParaRPr lang="en-US" altLang="zh-CN" sz="1600" dirty="0">
              <a:latin typeface="方正清刻本悦宋简体" panose="02000000000000000000" pitchFamily="2" charset="-122"/>
              <a:ea typeface="方正清刻本悦宋简体" panose="02000000000000000000" pitchFamily="2" charset="-122"/>
            </a:endParaRPr>
          </a:p>
        </p:txBody>
      </p:sp>
    </p:spTree>
    <p:custDataLst>
      <p:tags r:id="rId1"/>
    </p:custDataLst>
    <p:extLst>
      <p:ext uri="{BB962C8B-B14F-4D97-AF65-F5344CB8AC3E}">
        <p14:creationId xmlns:p14="http://schemas.microsoft.com/office/powerpoint/2010/main" val="345443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47"/>
                                        </p:tgtEl>
                                      </p:cBhvr>
                                    </p:animEffect>
                                    <p:set>
                                      <p:cBhvr>
                                        <p:cTn id="31" dur="1" fill="hold">
                                          <p:stCondLst>
                                            <p:cond delay="499"/>
                                          </p:stCondLst>
                                        </p:cTn>
                                        <p:tgtEl>
                                          <p:spTgt spid="47"/>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42"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1000"/>
                                        <p:tgtEl>
                                          <p:spTgt spid="77"/>
                                        </p:tgtEl>
                                      </p:cBhvr>
                                    </p:animEffect>
                                    <p:anim calcmode="lin" valueType="num">
                                      <p:cBhvr>
                                        <p:cTn id="38" dur="1000" fill="hold"/>
                                        <p:tgtEl>
                                          <p:spTgt spid="77"/>
                                        </p:tgtEl>
                                        <p:attrNameLst>
                                          <p:attrName>ppt_x</p:attrName>
                                        </p:attrNameLst>
                                      </p:cBhvr>
                                      <p:tavLst>
                                        <p:tav tm="0">
                                          <p:val>
                                            <p:strVal val="#ppt_x"/>
                                          </p:val>
                                        </p:tav>
                                        <p:tav tm="100000">
                                          <p:val>
                                            <p:strVal val="#ppt_x"/>
                                          </p:val>
                                        </p:tav>
                                      </p:tavLst>
                                    </p:anim>
                                    <p:anim calcmode="lin" valueType="num">
                                      <p:cBhvr>
                                        <p:cTn id="3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1"/>
                                        </p:tgtEl>
                                      </p:cBhvr>
                                    </p:animEffect>
                                    <p:set>
                                      <p:cBhvr>
                                        <p:cTn id="49" dur="1" fill="hold">
                                          <p:stCondLst>
                                            <p:cond delay="499"/>
                                          </p:stCondLst>
                                        </p:cTn>
                                        <p:tgtEl>
                                          <p:spTgt spid="31"/>
                                        </p:tgtEl>
                                        <p:attrNameLst>
                                          <p:attrName>style.visibility</p:attrName>
                                        </p:attrNameLst>
                                      </p:cBhvr>
                                      <p:to>
                                        <p:strVal val="hidden"/>
                                      </p:to>
                                    </p:set>
                                  </p:childTnLst>
                                </p:cTn>
                              </p:par>
                              <p:par>
                                <p:cTn id="50" presetID="42"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500"/>
                                        <p:tgtEl>
                                          <p:spTgt spid="9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97"/>
                                        </p:tgtEl>
                                      </p:cBhvr>
                                    </p:animEffect>
                                    <p:set>
                                      <p:cBhvr>
                                        <p:cTn id="64" dur="1" fill="hold">
                                          <p:stCondLst>
                                            <p:cond delay="499"/>
                                          </p:stCondLst>
                                        </p:cTn>
                                        <p:tgtEl>
                                          <p:spTgt spid="97"/>
                                        </p:tgtEl>
                                        <p:attrNameLst>
                                          <p:attrName>style.visibility</p:attrName>
                                        </p:attrNameLst>
                                      </p:cBhvr>
                                      <p:to>
                                        <p:strVal val="hidden"/>
                                      </p:to>
                                    </p:set>
                                  </p:childTnLst>
                                </p:cTn>
                              </p:par>
                              <p:par>
                                <p:cTn id="65" presetID="42"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96">
                                            <p:txEl>
                                              <p:pRg st="0" end="0"/>
                                            </p:txEl>
                                          </p:spTgt>
                                        </p:tgtEl>
                                        <p:attrNameLst>
                                          <p:attrName>style.visibility</p:attrName>
                                        </p:attrNameLst>
                                      </p:cBhvr>
                                      <p:to>
                                        <p:strVal val="visible"/>
                                      </p:to>
                                    </p:set>
                                    <p:animEffect transition="in" filter="fade">
                                      <p:cBhvr>
                                        <p:cTn id="74" dur="500"/>
                                        <p:tgtEl>
                                          <p:spTgt spid="96">
                                            <p:txEl>
                                              <p:pRg st="0" end="0"/>
                                            </p:txEl>
                                          </p:spTgt>
                                        </p:tgtEl>
                                      </p:cBhvr>
                                    </p:animEffect>
                                  </p:childTnLst>
                                </p:cTn>
                              </p:par>
                            </p:childTnLst>
                          </p:cTn>
                        </p:par>
                        <p:par>
                          <p:cTn id="75" fill="hold">
                            <p:stCondLst>
                              <p:cond delay="500"/>
                            </p:stCondLst>
                            <p:childTnLst>
                              <p:par>
                                <p:cTn id="76" presetID="10" presetClass="entr" presetSubtype="0" fill="hold" grpId="0" nodeType="afterEffect">
                                  <p:stCondLst>
                                    <p:cond delay="500"/>
                                  </p:stCondLst>
                                  <p:childTnLst>
                                    <p:set>
                                      <p:cBhvr>
                                        <p:cTn id="77" dur="1" fill="hold">
                                          <p:stCondLst>
                                            <p:cond delay="0"/>
                                          </p:stCondLst>
                                        </p:cTn>
                                        <p:tgtEl>
                                          <p:spTgt spid="111"/>
                                        </p:tgtEl>
                                        <p:attrNameLst>
                                          <p:attrName>style.visibility</p:attrName>
                                        </p:attrNameLst>
                                      </p:cBhvr>
                                      <p:to>
                                        <p:strVal val="visible"/>
                                      </p:to>
                                    </p:set>
                                    <p:animEffect transition="in" filter="fade">
                                      <p:cBhvr>
                                        <p:cTn id="78" dur="500"/>
                                        <p:tgtEl>
                                          <p:spTgt spid="111"/>
                                        </p:tgtEl>
                                      </p:cBhvr>
                                    </p:animEffect>
                                  </p:childTnLst>
                                </p:cTn>
                              </p:par>
                            </p:childTnLst>
                          </p:cTn>
                        </p:par>
                        <p:par>
                          <p:cTn id="79" fill="hold">
                            <p:stCondLst>
                              <p:cond delay="1500"/>
                            </p:stCondLst>
                            <p:childTnLst>
                              <p:par>
                                <p:cTn id="80" presetID="10" presetClass="entr" presetSubtype="0" fill="hold" grpId="0" nodeType="after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fade">
                                      <p:cBhvr>
                                        <p:cTn id="82" dur="500"/>
                                        <p:tgtEl>
                                          <p:spTgt spid="110"/>
                                        </p:tgtEl>
                                      </p:cBhvr>
                                    </p:animEffect>
                                  </p:childTnLst>
                                </p:cTn>
                              </p:par>
                            </p:childTnLst>
                          </p:cTn>
                        </p:par>
                        <p:par>
                          <p:cTn id="83" fill="hold">
                            <p:stCondLst>
                              <p:cond delay="2000"/>
                            </p:stCondLst>
                            <p:childTnLst>
                              <p:par>
                                <p:cTn id="84" presetID="10" presetClass="entr" presetSubtype="0" fill="hold" grpId="0" nodeType="afterEffect">
                                  <p:stCondLst>
                                    <p:cond delay="0"/>
                                  </p:stCondLst>
                                  <p:childTnLst>
                                    <p:set>
                                      <p:cBhvr>
                                        <p:cTn id="85" dur="1" fill="hold">
                                          <p:stCondLst>
                                            <p:cond delay="0"/>
                                          </p:stCondLst>
                                        </p:cTn>
                                        <p:tgtEl>
                                          <p:spTgt spid="112"/>
                                        </p:tgtEl>
                                        <p:attrNameLst>
                                          <p:attrName>style.visibility</p:attrName>
                                        </p:attrNameLst>
                                      </p:cBhvr>
                                      <p:to>
                                        <p:strVal val="visible"/>
                                      </p:to>
                                    </p:set>
                                    <p:animEffect transition="in" filter="fade">
                                      <p:cBhvr>
                                        <p:cTn id="86" dur="500"/>
                                        <p:tgtEl>
                                          <p:spTgt spid="11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96">
                                            <p:txEl>
                                              <p:pRg st="1" end="1"/>
                                            </p:txEl>
                                          </p:spTgt>
                                        </p:tgtEl>
                                        <p:attrNameLst>
                                          <p:attrName>style.visibility</p:attrName>
                                        </p:attrNameLst>
                                      </p:cBhvr>
                                      <p:to>
                                        <p:strVal val="visible"/>
                                      </p:to>
                                    </p:set>
                                    <p:animEffect transition="in" filter="fade">
                                      <p:cBhvr>
                                        <p:cTn id="91" dur="500"/>
                                        <p:tgtEl>
                                          <p:spTgt spid="96">
                                            <p:txEl>
                                              <p:pRg st="1" end="1"/>
                                            </p:txEl>
                                          </p:spTgt>
                                        </p:tgtEl>
                                      </p:cBhvr>
                                    </p:animEffect>
                                  </p:childTnLst>
                                </p:cTn>
                              </p:par>
                            </p:childTnLst>
                          </p:cTn>
                        </p:par>
                        <p:par>
                          <p:cTn id="92" fill="hold">
                            <p:stCondLst>
                              <p:cond delay="500"/>
                            </p:stCondLst>
                            <p:childTnLst>
                              <p:par>
                                <p:cTn id="93" presetID="10" presetClass="exit" presetSubtype="0" fill="hold" grpId="1" nodeType="afterEffect">
                                  <p:stCondLst>
                                    <p:cond delay="0"/>
                                  </p:stCondLst>
                                  <p:childTnLst>
                                    <p:animEffect transition="out" filter="fade">
                                      <p:cBhvr>
                                        <p:cTn id="94" dur="500"/>
                                        <p:tgtEl>
                                          <p:spTgt spid="118"/>
                                        </p:tgtEl>
                                      </p:cBhvr>
                                    </p:animEffect>
                                    <p:set>
                                      <p:cBhvr>
                                        <p:cTn id="95" dur="1" fill="hold">
                                          <p:stCondLst>
                                            <p:cond delay="499"/>
                                          </p:stCondLst>
                                        </p:cTn>
                                        <p:tgtEl>
                                          <p:spTgt spid="118"/>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par>
                                <p:cTn id="99" presetID="42" presetClass="entr" presetSubtype="0" fill="hold"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1000"/>
                                        <p:tgtEl>
                                          <p:spTgt spid="33"/>
                                        </p:tgtEl>
                                      </p:cBhvr>
                                    </p:animEffect>
                                    <p:anim calcmode="lin" valueType="num">
                                      <p:cBhvr>
                                        <p:cTn id="102" dur="1000" fill="hold"/>
                                        <p:tgtEl>
                                          <p:spTgt spid="33"/>
                                        </p:tgtEl>
                                        <p:attrNameLst>
                                          <p:attrName>ppt_x</p:attrName>
                                        </p:attrNameLst>
                                      </p:cBhvr>
                                      <p:tavLst>
                                        <p:tav tm="0">
                                          <p:val>
                                            <p:strVal val="#ppt_x"/>
                                          </p:val>
                                        </p:tav>
                                        <p:tav tm="100000">
                                          <p:val>
                                            <p:strVal val="#ppt_x"/>
                                          </p:val>
                                        </p:tav>
                                      </p:tavLst>
                                    </p:anim>
                                    <p:anim calcmode="lin" valueType="num">
                                      <p:cBhvr>
                                        <p:cTn id="10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110"/>
                                        </p:tgtEl>
                                      </p:cBhvr>
                                    </p:animEffect>
                                    <p:set>
                                      <p:cBhvr>
                                        <p:cTn id="108" dur="1" fill="hold">
                                          <p:stCondLst>
                                            <p:cond delay="499"/>
                                          </p:stCondLst>
                                        </p:cTn>
                                        <p:tgtEl>
                                          <p:spTgt spid="110"/>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11"/>
                                        </p:tgtEl>
                                      </p:cBhvr>
                                    </p:animEffect>
                                    <p:set>
                                      <p:cBhvr>
                                        <p:cTn id="111" dur="1" fill="hold">
                                          <p:stCondLst>
                                            <p:cond delay="499"/>
                                          </p:stCondLst>
                                        </p:cTn>
                                        <p:tgtEl>
                                          <p:spTgt spid="111"/>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12"/>
                                        </p:tgtEl>
                                      </p:cBhvr>
                                    </p:animEffect>
                                    <p:set>
                                      <p:cBhvr>
                                        <p:cTn id="114" dur="1" fill="hold">
                                          <p:stCondLst>
                                            <p:cond delay="499"/>
                                          </p:stCondLst>
                                        </p:cTn>
                                        <p:tgtEl>
                                          <p:spTgt spid="112"/>
                                        </p:tgtEl>
                                        <p:attrNameLst>
                                          <p:attrName>style.visibility</p:attrName>
                                        </p:attrNameLst>
                                      </p:cBhvr>
                                      <p:to>
                                        <p:strVal val="hidden"/>
                                      </p:to>
                                    </p:set>
                                  </p:childTnLst>
                                </p:cTn>
                              </p:par>
                            </p:childTnLst>
                          </p:cTn>
                        </p:par>
                        <p:par>
                          <p:cTn id="115" fill="hold">
                            <p:stCondLst>
                              <p:cond delay="500"/>
                            </p:stCondLst>
                            <p:childTnLst>
                              <p:par>
                                <p:cTn id="116" presetID="42" presetClass="entr" presetSubtype="0" fill="hold" grpId="0" nodeType="afterEffect">
                                  <p:stCondLst>
                                    <p:cond delay="0"/>
                                  </p:stCondLst>
                                  <p:childTnLst>
                                    <p:set>
                                      <p:cBhvr>
                                        <p:cTn id="117" dur="1" fill="hold">
                                          <p:stCondLst>
                                            <p:cond delay="0"/>
                                          </p:stCondLst>
                                        </p:cTn>
                                        <p:tgtEl>
                                          <p:spTgt spid="113"/>
                                        </p:tgtEl>
                                        <p:attrNameLst>
                                          <p:attrName>style.visibility</p:attrName>
                                        </p:attrNameLst>
                                      </p:cBhvr>
                                      <p:to>
                                        <p:strVal val="visible"/>
                                      </p:to>
                                    </p:set>
                                    <p:animEffect transition="in" filter="fade">
                                      <p:cBhvr>
                                        <p:cTn id="118" dur="1000"/>
                                        <p:tgtEl>
                                          <p:spTgt spid="113"/>
                                        </p:tgtEl>
                                      </p:cBhvr>
                                    </p:animEffect>
                                    <p:anim calcmode="lin" valueType="num">
                                      <p:cBhvr>
                                        <p:cTn id="119" dur="1000" fill="hold"/>
                                        <p:tgtEl>
                                          <p:spTgt spid="113"/>
                                        </p:tgtEl>
                                        <p:attrNameLst>
                                          <p:attrName>ppt_x</p:attrName>
                                        </p:attrNameLst>
                                      </p:cBhvr>
                                      <p:tavLst>
                                        <p:tav tm="0">
                                          <p:val>
                                            <p:strVal val="#ppt_x"/>
                                          </p:val>
                                        </p:tav>
                                        <p:tav tm="100000">
                                          <p:val>
                                            <p:strVal val="#ppt_x"/>
                                          </p:val>
                                        </p:tav>
                                      </p:tavLst>
                                    </p:anim>
                                    <p:anim calcmode="lin" valueType="num">
                                      <p:cBhvr>
                                        <p:cTn id="120"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fade">
                                      <p:cBhvr>
                                        <p:cTn id="125" dur="500"/>
                                        <p:tgtEl>
                                          <p:spTgt spid="41"/>
                                        </p:tgtEl>
                                      </p:cBhvr>
                                    </p:animEffect>
                                  </p:childTnLst>
                                </p:cTn>
                              </p:par>
                            </p:childTnLst>
                          </p:cTn>
                        </p:par>
                        <p:par>
                          <p:cTn id="126" fill="hold">
                            <p:stCondLst>
                              <p:cond delay="500"/>
                            </p:stCondLst>
                            <p:childTnLst>
                              <p:par>
                                <p:cTn id="127" presetID="10" presetClass="entr" presetSubtype="0" fill="hold" nodeType="after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fade">
                                      <p:cBhvr>
                                        <p:cTn id="129" dur="500"/>
                                        <p:tgtEl>
                                          <p:spTgt spid="38"/>
                                        </p:tgtEl>
                                      </p:cBhvr>
                                    </p:animEffect>
                                  </p:childTnLst>
                                </p:cTn>
                              </p:par>
                            </p:childTnLst>
                          </p:cTn>
                        </p:par>
                        <p:par>
                          <p:cTn id="130" fill="hold">
                            <p:stCondLst>
                              <p:cond delay="1000"/>
                            </p:stCondLst>
                            <p:childTnLst>
                              <p:par>
                                <p:cTn id="131" presetID="10" presetClass="entr" presetSubtype="0" fill="hold" nodeType="after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fade">
                                      <p:cBhvr>
                                        <p:cTn id="133" dur="500"/>
                                        <p:tgtEl>
                                          <p:spTgt spid="42"/>
                                        </p:tgtEl>
                                      </p:cBhvr>
                                    </p:animEffect>
                                  </p:childTnLst>
                                </p:cTn>
                              </p:par>
                            </p:childTnLst>
                          </p:cTn>
                        </p:par>
                      </p:childTnLst>
                    </p:cTn>
                  </p:par>
                  <p:par>
                    <p:cTn id="134" fill="hold">
                      <p:stCondLst>
                        <p:cond delay="indefinite"/>
                      </p:stCondLst>
                      <p:childTnLst>
                        <p:par>
                          <p:cTn id="135" fill="hold">
                            <p:stCondLst>
                              <p:cond delay="0"/>
                            </p:stCondLst>
                            <p:childTnLst>
                              <p:par>
                                <p:cTn id="136" presetID="47" presetClass="entr" presetSubtype="0" fill="hold" nodeType="clickEffect">
                                  <p:stCondLst>
                                    <p:cond delay="0"/>
                                  </p:stCondLst>
                                  <p:childTnLst>
                                    <p:set>
                                      <p:cBhvr>
                                        <p:cTn id="137" dur="1" fill="hold">
                                          <p:stCondLst>
                                            <p:cond delay="0"/>
                                          </p:stCondLst>
                                        </p:cTn>
                                        <p:tgtEl>
                                          <p:spTgt spid="121"/>
                                        </p:tgtEl>
                                        <p:attrNameLst>
                                          <p:attrName>style.visibility</p:attrName>
                                        </p:attrNameLst>
                                      </p:cBhvr>
                                      <p:to>
                                        <p:strVal val="visible"/>
                                      </p:to>
                                    </p:set>
                                    <p:animEffect transition="in" filter="fade">
                                      <p:cBhvr>
                                        <p:cTn id="138" dur="1000"/>
                                        <p:tgtEl>
                                          <p:spTgt spid="121"/>
                                        </p:tgtEl>
                                      </p:cBhvr>
                                    </p:animEffect>
                                    <p:anim calcmode="lin" valueType="num">
                                      <p:cBhvr>
                                        <p:cTn id="139" dur="1000" fill="hold"/>
                                        <p:tgtEl>
                                          <p:spTgt spid="121"/>
                                        </p:tgtEl>
                                        <p:attrNameLst>
                                          <p:attrName>ppt_x</p:attrName>
                                        </p:attrNameLst>
                                      </p:cBhvr>
                                      <p:tavLst>
                                        <p:tav tm="0">
                                          <p:val>
                                            <p:strVal val="#ppt_x"/>
                                          </p:val>
                                        </p:tav>
                                        <p:tav tm="100000">
                                          <p:val>
                                            <p:strVal val="#ppt_x"/>
                                          </p:val>
                                        </p:tav>
                                      </p:tavLst>
                                    </p:anim>
                                    <p:anim calcmode="lin" valueType="num">
                                      <p:cBhvr>
                                        <p:cTn id="140"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p:bldP spid="15" grpId="0" animBg="1"/>
      <p:bldP spid="96" grpId="0" uiExpand="1" build="p"/>
      <p:bldP spid="31" grpId="0" animBg="1"/>
      <p:bldP spid="31" grpId="1" animBg="1"/>
      <p:bldP spid="97" grpId="0" animBg="1"/>
      <p:bldP spid="97" grpId="1" animBg="1"/>
      <p:bldP spid="110" grpId="0" animBg="1"/>
      <p:bldP spid="110" grpId="1" animBg="1"/>
      <p:bldP spid="111" grpId="0" animBg="1"/>
      <p:bldP spid="111" grpId="1" animBg="1"/>
      <p:bldP spid="112" grpId="0" animBg="1"/>
      <p:bldP spid="112" grpId="1" animBg="1"/>
      <p:bldP spid="113" grpId="0" animBg="1"/>
      <p:bldP spid="118" grpId="0"/>
      <p:bldP spid="118" grpId="1"/>
      <p:bldP spid="1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B7D3FD-5C66-4632-8C15-EA1D99CDDF29}"/>
                  </a:ext>
                </a:extLst>
              </p:cNvPr>
              <p:cNvSpPr txBox="1"/>
              <p:nvPr/>
            </p:nvSpPr>
            <p:spPr>
              <a:xfrm>
                <a:off x="507456" y="1456699"/>
                <a:ext cx="11108180" cy="795795"/>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2.1</a:t>
                </a:r>
                <a:r>
                  <a:rPr lang="zh-CN" altLang="en-US" sz="1600" dirty="0">
                    <a:latin typeface="华文宋体" panose="02010600040101010101" pitchFamily="2" charset="-122"/>
                    <a:ea typeface="华文宋体" panose="02010600040101010101" pitchFamily="2" charset="-122"/>
                  </a:rPr>
                  <a:t>：用频率为</a:t>
                </a:r>
                <a14:m>
                  <m:oMath xmlns:m="http://schemas.openxmlformats.org/officeDocument/2006/math">
                    <m:r>
                      <a:rPr lang="zh-CN" altLang="en-US" sz="1600" i="1" smtClean="0">
                        <a:latin typeface="Cambria Math" panose="02040503050406030204" pitchFamily="18" charset="0"/>
                        <a:ea typeface="华文宋体" panose="02010600040101010101" pitchFamily="2" charset="-122"/>
                      </a:rPr>
                      <m:t>𝜈</m:t>
                    </m:r>
                  </m:oMath>
                </a14:m>
                <a:r>
                  <a:rPr lang="zh-CN" altLang="en-US" sz="1600" b="0" dirty="0">
                    <a:latin typeface="华文宋体" panose="02010600040101010101" pitchFamily="2" charset="-122"/>
                    <a:ea typeface="华文宋体" panose="02010600040101010101" pitchFamily="2" charset="-122"/>
                  </a:rPr>
                  <a:t>的单色光照射某种金属，逸出光电子的最大初动能为</a:t>
                </a:r>
                <a14:m>
                  <m:oMath xmlns:m="http://schemas.openxmlformats.org/officeDocument/2006/math">
                    <m:sSub>
                      <m:sSubPr>
                        <m:ctrlPr>
                          <a:rPr lang="en-US" altLang="zh-CN" sz="1600" b="0" i="1" smtClean="0">
                            <a:latin typeface="Cambria Math" panose="02040503050406030204" pitchFamily="18" charset="0"/>
                            <a:ea typeface="华文宋体" panose="02010600040101010101" pitchFamily="2" charset="-122"/>
                          </a:rPr>
                        </m:ctrlPr>
                      </m:sSubPr>
                      <m:e>
                        <m:r>
                          <a:rPr lang="en-US" altLang="zh-CN" sz="1600" b="0" i="1" smtClean="0">
                            <a:latin typeface="Cambria Math" panose="02040503050406030204" pitchFamily="18" charset="0"/>
                            <a:ea typeface="华文宋体" panose="02010600040101010101" pitchFamily="2" charset="-122"/>
                          </a:rPr>
                          <m:t>𝐸</m:t>
                        </m:r>
                      </m:e>
                      <m:sub>
                        <m:r>
                          <a:rPr lang="en-US" altLang="zh-CN" sz="1600" b="0" i="1" smtClean="0">
                            <a:latin typeface="Cambria Math" panose="02040503050406030204" pitchFamily="18" charset="0"/>
                            <a:ea typeface="华文宋体" panose="02010600040101010101" pitchFamily="2" charset="-122"/>
                          </a:rPr>
                          <m:t>𝑘</m:t>
                        </m:r>
                      </m:sub>
                    </m:sSub>
                  </m:oMath>
                </a14:m>
                <a:r>
                  <a:rPr lang="zh-CN" altLang="en-US" sz="1600" b="0" dirty="0">
                    <a:latin typeface="华文宋体" panose="02010600040101010101" pitchFamily="2" charset="-122"/>
                    <a:ea typeface="华文宋体" panose="02010600040101010101" pitchFamily="2" charset="-122"/>
                  </a:rPr>
                  <a:t>；若改用频率为</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2</m:t>
                    </m:r>
                    <m:r>
                      <a:rPr lang="zh-CN" altLang="en-US" sz="1600" b="0" i="1" smtClean="0">
                        <a:latin typeface="Cambria Math" panose="02040503050406030204" pitchFamily="18" charset="0"/>
                        <a:ea typeface="华文宋体" panose="02010600040101010101" pitchFamily="2" charset="-122"/>
                      </a:rPr>
                      <m:t>𝜈</m:t>
                    </m:r>
                  </m:oMath>
                </a14:m>
                <a:r>
                  <a:rPr lang="zh-CN" altLang="en-US" sz="1600" b="0" dirty="0">
                    <a:latin typeface="华文宋体" panose="02010600040101010101" pitchFamily="2" charset="-122"/>
                    <a:ea typeface="华文宋体" panose="02010600040101010101" pitchFamily="2" charset="-122"/>
                  </a:rPr>
                  <a:t>的单色光照射此金属，则逸出光电子的最大初动能为？</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3" name="文本框 12">
                <a:extLst>
                  <a:ext uri="{FF2B5EF4-FFF2-40B4-BE49-F238E27FC236}">
                    <a16:creationId xmlns:a16="http://schemas.microsoft.com/office/drawing/2014/main" id="{5BB7D3FD-5C66-4632-8C15-EA1D99CDDF29}"/>
                  </a:ext>
                </a:extLst>
              </p:cNvPr>
              <p:cNvSpPr txBox="1">
                <a:spLocks noRot="1" noChangeAspect="1" noMove="1" noResize="1" noEditPoints="1" noAdjustHandles="1" noChangeArrowheads="1" noChangeShapeType="1" noTextEdit="1"/>
              </p:cNvSpPr>
              <p:nvPr/>
            </p:nvSpPr>
            <p:spPr>
              <a:xfrm>
                <a:off x="507456" y="1456699"/>
                <a:ext cx="11108180" cy="795795"/>
              </a:xfrm>
              <a:prstGeom prst="rect">
                <a:avLst/>
              </a:prstGeom>
              <a:blipFill>
                <a:blip r:embed="rId3"/>
                <a:stretch>
                  <a:fillRect l="-274" b="-9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5FF8B3-EA77-400B-8758-CA970920F729}"/>
                  </a:ext>
                </a:extLst>
              </p:cNvPr>
              <p:cNvSpPr txBox="1"/>
              <p:nvPr/>
            </p:nvSpPr>
            <p:spPr>
              <a:xfrm>
                <a:off x="507456" y="2294300"/>
                <a:ext cx="11108180" cy="412998"/>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a:t>
                </a:r>
                <a:r>
                  <a:rPr lang="zh-CN" altLang="en-US" sz="1600" dirty="0">
                    <a:latin typeface="楷体" panose="02010609060101010101" pitchFamily="49" charset="-122"/>
                    <a:ea typeface="楷体" panose="02010609060101010101" pitchFamily="49" charset="-122"/>
                  </a:rPr>
                  <a:t>：由光电效应方程，</a:t>
                </a:r>
                <a14:m>
                  <m:oMath xmlns:m="http://schemas.openxmlformats.org/officeDocument/2006/math">
                    <m:r>
                      <a:rPr lang="en-US" altLang="zh-CN" sz="1600" b="0" i="1" smtClean="0">
                        <a:latin typeface="Cambria Math" panose="02040503050406030204" pitchFamily="18" charset="0"/>
                        <a:ea typeface="楷体" panose="02010609060101010101" pitchFamily="49" charset="-122"/>
                      </a:rPr>
                      <m:t>𝐴</m:t>
                    </m:r>
                    <m:r>
                      <a:rPr lang="en-US" altLang="zh-CN" sz="1600" b="0" i="1" smtClean="0">
                        <a:latin typeface="Cambria Math" panose="02040503050406030204" pitchFamily="18" charset="0"/>
                        <a:ea typeface="楷体" panose="02010609060101010101" pitchFamily="49" charset="-122"/>
                      </a:rPr>
                      <m:t>+</m:t>
                    </m:r>
                    <m:r>
                      <a:rPr lang="en-US" altLang="zh-CN" sz="1600" b="0" i="1" smtClean="0">
                        <a:latin typeface="Cambria Math" panose="02040503050406030204" pitchFamily="18" charset="0"/>
                        <a:ea typeface="楷体" panose="02010609060101010101" pitchFamily="49" charset="-122"/>
                      </a:rPr>
                      <m:t>h</m:t>
                    </m:r>
                    <m:r>
                      <a:rPr lang="zh-CN" altLang="en-US" sz="1600" b="0" i="1" smtClean="0">
                        <a:latin typeface="Cambria Math" panose="02040503050406030204" pitchFamily="18" charset="0"/>
                        <a:ea typeface="楷体" panose="02010609060101010101" pitchFamily="49" charset="-122"/>
                      </a:rPr>
                      <m:t>𝜈</m:t>
                    </m:r>
                    <m:r>
                      <a:rPr lang="en-US" altLang="zh-CN" sz="1600" b="0" i="1" smtClean="0">
                        <a:latin typeface="Cambria Math" panose="02040503050406030204" pitchFamily="18" charset="0"/>
                        <a:ea typeface="楷体" panose="02010609060101010101" pitchFamily="49" charset="-122"/>
                      </a:rPr>
                      <m:t>=</m:t>
                    </m:r>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𝐸</m:t>
                        </m:r>
                      </m:e>
                      <m:sub>
                        <m:r>
                          <a:rPr lang="en-US" altLang="zh-CN" sz="1600" b="0" i="1" smtClean="0">
                            <a:latin typeface="Cambria Math" panose="02040503050406030204" pitchFamily="18" charset="0"/>
                            <a:ea typeface="楷体" panose="02010609060101010101" pitchFamily="49" charset="-122"/>
                          </a:rPr>
                          <m:t>𝑘</m:t>
                        </m:r>
                      </m:sub>
                    </m:sSub>
                  </m:oMath>
                </a14:m>
                <a:r>
                  <a:rPr lang="zh-CN" altLang="en-US" sz="1600" dirty="0">
                    <a:latin typeface="楷体" panose="02010609060101010101" pitchFamily="49" charset="-122"/>
                    <a:ea typeface="楷体" panose="02010609060101010101" pitchFamily="49" charset="-122"/>
                  </a:rPr>
                  <a:t>，则</a:t>
                </a:r>
                <a14:m>
                  <m:oMath xmlns:m="http://schemas.openxmlformats.org/officeDocument/2006/math">
                    <m:r>
                      <a:rPr lang="en-US" altLang="zh-CN" sz="1600" b="0" i="1" smtClean="0">
                        <a:latin typeface="Cambria Math" panose="02040503050406030204" pitchFamily="18" charset="0"/>
                        <a:ea typeface="楷体" panose="02010609060101010101" pitchFamily="49" charset="-122"/>
                      </a:rPr>
                      <m:t>𝐴</m:t>
                    </m:r>
                    <m:r>
                      <a:rPr lang="en-US" altLang="zh-CN" sz="1600" b="0" i="1" smtClean="0">
                        <a:latin typeface="Cambria Math" panose="02040503050406030204" pitchFamily="18" charset="0"/>
                        <a:ea typeface="楷体" panose="02010609060101010101" pitchFamily="49" charset="-122"/>
                      </a:rPr>
                      <m:t>=</m:t>
                    </m:r>
                    <m:sSub>
                      <m:sSubPr>
                        <m:ctrlPr>
                          <a:rPr lang="en-US" altLang="zh-CN" sz="1600" i="1">
                            <a:latin typeface="Cambria Math" panose="02040503050406030204" pitchFamily="18" charset="0"/>
                            <a:ea typeface="楷体" panose="02010609060101010101" pitchFamily="49" charset="-122"/>
                          </a:rPr>
                        </m:ctrlPr>
                      </m:sSubPr>
                      <m:e>
                        <m:r>
                          <a:rPr lang="en-US" altLang="zh-CN" sz="1600" i="1">
                            <a:latin typeface="Cambria Math" panose="02040503050406030204" pitchFamily="18" charset="0"/>
                            <a:ea typeface="楷体" panose="02010609060101010101" pitchFamily="49" charset="-122"/>
                          </a:rPr>
                          <m:t>𝐸</m:t>
                        </m:r>
                      </m:e>
                      <m:sub>
                        <m:r>
                          <a:rPr lang="en-US" altLang="zh-CN" sz="1600" i="1">
                            <a:latin typeface="Cambria Math" panose="02040503050406030204" pitchFamily="18" charset="0"/>
                            <a:ea typeface="楷体" panose="02010609060101010101" pitchFamily="49" charset="-122"/>
                          </a:rPr>
                          <m:t>𝑘</m:t>
                        </m:r>
                      </m:sub>
                    </m:sSub>
                    <m:r>
                      <a:rPr lang="en-US" altLang="zh-CN" sz="1600" b="0" i="1" smtClean="0">
                        <a:latin typeface="Cambria Math" panose="02040503050406030204" pitchFamily="18" charset="0"/>
                        <a:ea typeface="楷体" panose="02010609060101010101" pitchFamily="49" charset="-122"/>
                      </a:rPr>
                      <m:t>−</m:t>
                    </m:r>
                    <m:r>
                      <a:rPr lang="en-US" altLang="zh-CN" sz="1600" i="1">
                        <a:latin typeface="Cambria Math" panose="02040503050406030204" pitchFamily="18" charset="0"/>
                        <a:ea typeface="楷体" panose="02010609060101010101" pitchFamily="49" charset="-122"/>
                      </a:rPr>
                      <m:t>h</m:t>
                    </m:r>
                    <m:r>
                      <a:rPr lang="zh-CN" altLang="en-US" sz="1600" i="1">
                        <a:latin typeface="Cambria Math" panose="02040503050406030204" pitchFamily="18" charset="0"/>
                        <a:ea typeface="楷体" panose="02010609060101010101" pitchFamily="49" charset="-122"/>
                      </a:rPr>
                      <m:t>𝜈</m:t>
                    </m:r>
                  </m:oMath>
                </a14:m>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同种金属逸出功不变，则</a:t>
                </a:r>
                <a14:m>
                  <m:oMath xmlns:m="http://schemas.openxmlformats.org/officeDocument/2006/math">
                    <m:sSubSup>
                      <m:sSubSupPr>
                        <m:ctrlPr>
                          <a:rPr lang="en-US" altLang="zh-CN" sz="1600" b="0" i="1" smtClean="0">
                            <a:latin typeface="Cambria Math" panose="02040503050406030204" pitchFamily="18" charset="0"/>
                            <a:ea typeface="楷体" panose="02010609060101010101" pitchFamily="49" charset="-122"/>
                          </a:rPr>
                        </m:ctrlPr>
                      </m:sSubSupPr>
                      <m:e>
                        <m:r>
                          <a:rPr lang="en-US" altLang="zh-CN" sz="1600" i="1">
                            <a:latin typeface="Cambria Math" panose="02040503050406030204" pitchFamily="18" charset="0"/>
                            <a:ea typeface="楷体" panose="02010609060101010101" pitchFamily="49" charset="-122"/>
                          </a:rPr>
                          <m:t>𝐸</m:t>
                        </m:r>
                      </m:e>
                      <m:sub>
                        <m:r>
                          <a:rPr lang="en-US" altLang="zh-CN" sz="1600" i="1">
                            <a:latin typeface="Cambria Math" panose="02040503050406030204" pitchFamily="18" charset="0"/>
                            <a:ea typeface="楷体" panose="02010609060101010101" pitchFamily="49" charset="-122"/>
                          </a:rPr>
                          <m:t>𝑘</m:t>
                        </m:r>
                      </m:sub>
                      <m:sup>
                        <m:r>
                          <a:rPr lang="en-US" altLang="zh-CN" sz="1600" b="0" i="1" smtClean="0">
                            <a:latin typeface="Cambria Math" panose="02040503050406030204" pitchFamily="18" charset="0"/>
                            <a:ea typeface="楷体" panose="02010609060101010101" pitchFamily="49" charset="-122"/>
                          </a:rPr>
                          <m:t>′</m:t>
                        </m:r>
                      </m:sup>
                    </m:sSubSup>
                    <m:r>
                      <a:rPr lang="en-US" altLang="zh-CN" sz="1600" i="1">
                        <a:latin typeface="Cambria Math" panose="02040503050406030204" pitchFamily="18" charset="0"/>
                        <a:ea typeface="楷体" panose="02010609060101010101" pitchFamily="49" charset="-122"/>
                      </a:rPr>
                      <m:t>=</m:t>
                    </m:r>
                    <m:r>
                      <a:rPr lang="en-US" altLang="zh-CN" sz="1600" i="1">
                        <a:latin typeface="Cambria Math" panose="02040503050406030204" pitchFamily="18" charset="0"/>
                        <a:ea typeface="楷体" panose="02010609060101010101" pitchFamily="49" charset="-122"/>
                      </a:rPr>
                      <m:t>𝐴</m:t>
                    </m:r>
                    <m:r>
                      <a:rPr lang="en-US" altLang="zh-CN" sz="1600" b="0" i="1" smtClean="0">
                        <a:latin typeface="Cambria Math" panose="02040503050406030204" pitchFamily="18" charset="0"/>
                        <a:ea typeface="楷体" panose="02010609060101010101" pitchFamily="49" charset="-122"/>
                      </a:rPr>
                      <m:t>+2</m:t>
                    </m:r>
                    <m:r>
                      <a:rPr lang="en-US" altLang="zh-CN" sz="1600" i="1">
                        <a:latin typeface="Cambria Math" panose="02040503050406030204" pitchFamily="18" charset="0"/>
                        <a:ea typeface="楷体" panose="02010609060101010101" pitchFamily="49" charset="-122"/>
                      </a:rPr>
                      <m:t>h</m:t>
                    </m:r>
                    <m:r>
                      <a:rPr lang="zh-CN" altLang="en-US" sz="1600" i="1">
                        <a:latin typeface="Cambria Math" panose="02040503050406030204" pitchFamily="18" charset="0"/>
                        <a:ea typeface="楷体" panose="02010609060101010101" pitchFamily="49" charset="-122"/>
                      </a:rPr>
                      <m:t>𝜈</m:t>
                    </m:r>
                    <m:r>
                      <a:rPr lang="en-US" altLang="zh-CN" sz="1600" b="0" i="1" smtClean="0">
                        <a:latin typeface="Cambria Math" panose="02040503050406030204" pitchFamily="18" charset="0"/>
                        <a:ea typeface="楷体" panose="02010609060101010101" pitchFamily="49" charset="-122"/>
                      </a:rPr>
                      <m:t>=</m:t>
                    </m:r>
                    <m:sSub>
                      <m:sSubPr>
                        <m:ctrlPr>
                          <a:rPr lang="en-US" altLang="zh-CN" sz="1600" i="1">
                            <a:latin typeface="Cambria Math" panose="02040503050406030204" pitchFamily="18" charset="0"/>
                            <a:ea typeface="楷体" panose="02010609060101010101" pitchFamily="49" charset="-122"/>
                          </a:rPr>
                        </m:ctrlPr>
                      </m:sSubPr>
                      <m:e>
                        <m:r>
                          <a:rPr lang="en-US" altLang="zh-CN" sz="1600" i="1">
                            <a:latin typeface="Cambria Math" panose="02040503050406030204" pitchFamily="18" charset="0"/>
                            <a:ea typeface="楷体" panose="02010609060101010101" pitchFamily="49" charset="-122"/>
                          </a:rPr>
                          <m:t>𝐸</m:t>
                        </m:r>
                      </m:e>
                      <m:sub>
                        <m:r>
                          <a:rPr lang="en-US" altLang="zh-CN" sz="1600" i="1">
                            <a:latin typeface="Cambria Math" panose="02040503050406030204" pitchFamily="18" charset="0"/>
                            <a:ea typeface="楷体" panose="02010609060101010101" pitchFamily="49" charset="-122"/>
                          </a:rPr>
                          <m:t>𝑘</m:t>
                        </m:r>
                      </m:sub>
                    </m:sSub>
                    <m:r>
                      <a:rPr lang="en-US" altLang="zh-CN" sz="1600" i="1">
                        <a:latin typeface="Cambria Math" panose="02040503050406030204" pitchFamily="18" charset="0"/>
                        <a:ea typeface="楷体" panose="02010609060101010101" pitchFamily="49" charset="-122"/>
                      </a:rPr>
                      <m:t>−</m:t>
                    </m:r>
                    <m:r>
                      <a:rPr lang="en-US" altLang="zh-CN" sz="1600" i="1">
                        <a:latin typeface="Cambria Math" panose="02040503050406030204" pitchFamily="18" charset="0"/>
                        <a:ea typeface="楷体" panose="02010609060101010101" pitchFamily="49" charset="-122"/>
                      </a:rPr>
                      <m:t>h</m:t>
                    </m:r>
                    <m:r>
                      <a:rPr lang="zh-CN" altLang="en-US" sz="1600" i="1">
                        <a:latin typeface="Cambria Math" panose="02040503050406030204" pitchFamily="18" charset="0"/>
                        <a:ea typeface="楷体" panose="02010609060101010101" pitchFamily="49" charset="-122"/>
                      </a:rPr>
                      <m:t>𝜈</m:t>
                    </m:r>
                    <m:r>
                      <a:rPr lang="en-US" altLang="zh-CN" sz="1600" b="0" i="1" smtClean="0">
                        <a:latin typeface="Cambria Math" panose="02040503050406030204" pitchFamily="18" charset="0"/>
                        <a:ea typeface="楷体" panose="02010609060101010101" pitchFamily="49" charset="-122"/>
                      </a:rPr>
                      <m:t>+</m:t>
                    </m:r>
                    <m:r>
                      <a:rPr lang="en-US" altLang="zh-CN" sz="1600" i="1">
                        <a:latin typeface="Cambria Math" panose="02040503050406030204" pitchFamily="18" charset="0"/>
                        <a:ea typeface="楷体" panose="02010609060101010101" pitchFamily="49" charset="-122"/>
                      </a:rPr>
                      <m:t>2</m:t>
                    </m:r>
                    <m:r>
                      <a:rPr lang="en-US" altLang="zh-CN" sz="1600" i="1">
                        <a:latin typeface="Cambria Math" panose="02040503050406030204" pitchFamily="18" charset="0"/>
                        <a:ea typeface="楷体" panose="02010609060101010101" pitchFamily="49" charset="-122"/>
                      </a:rPr>
                      <m:t>h</m:t>
                    </m:r>
                    <m:r>
                      <a:rPr lang="zh-CN" altLang="en-US" sz="1600" i="1">
                        <a:latin typeface="Cambria Math" panose="02040503050406030204" pitchFamily="18" charset="0"/>
                        <a:ea typeface="楷体" panose="02010609060101010101" pitchFamily="49" charset="-122"/>
                      </a:rPr>
                      <m:t>𝜈</m:t>
                    </m:r>
                    <m:r>
                      <a:rPr lang="en-US" altLang="zh-CN" sz="1600" b="0" i="1" smtClean="0">
                        <a:latin typeface="Cambria Math" panose="02040503050406030204" pitchFamily="18" charset="0"/>
                        <a:ea typeface="楷体" panose="02010609060101010101" pitchFamily="49" charset="-122"/>
                      </a:rPr>
                      <m:t>=</m:t>
                    </m:r>
                    <m:sSub>
                      <m:sSubPr>
                        <m:ctrlPr>
                          <a:rPr lang="en-US" altLang="zh-CN" sz="1600" i="1">
                            <a:latin typeface="Cambria Math" panose="02040503050406030204" pitchFamily="18" charset="0"/>
                            <a:ea typeface="楷体" panose="02010609060101010101" pitchFamily="49" charset="-122"/>
                          </a:rPr>
                        </m:ctrlPr>
                      </m:sSubPr>
                      <m:e>
                        <m:r>
                          <a:rPr lang="en-US" altLang="zh-CN" sz="1600" i="1">
                            <a:latin typeface="Cambria Math" panose="02040503050406030204" pitchFamily="18" charset="0"/>
                            <a:ea typeface="楷体" panose="02010609060101010101" pitchFamily="49" charset="-122"/>
                          </a:rPr>
                          <m:t>𝐸</m:t>
                        </m:r>
                      </m:e>
                      <m:sub>
                        <m:r>
                          <a:rPr lang="en-US" altLang="zh-CN" sz="1600" i="1">
                            <a:latin typeface="Cambria Math" panose="02040503050406030204" pitchFamily="18" charset="0"/>
                            <a:ea typeface="楷体" panose="02010609060101010101" pitchFamily="49" charset="-122"/>
                          </a:rPr>
                          <m:t>𝑘</m:t>
                        </m:r>
                      </m:sub>
                    </m:sSub>
                    <m:r>
                      <a:rPr lang="en-US" altLang="zh-CN" sz="1600" b="0" i="1" smtClean="0">
                        <a:latin typeface="Cambria Math" panose="02040503050406030204" pitchFamily="18" charset="0"/>
                        <a:ea typeface="楷体" panose="02010609060101010101" pitchFamily="49" charset="-122"/>
                      </a:rPr>
                      <m:t>+</m:t>
                    </m:r>
                    <m:r>
                      <a:rPr lang="en-US" altLang="zh-CN" sz="1600" i="1">
                        <a:latin typeface="Cambria Math" panose="02040503050406030204" pitchFamily="18" charset="0"/>
                        <a:ea typeface="楷体" panose="02010609060101010101" pitchFamily="49" charset="-122"/>
                      </a:rPr>
                      <m:t>h</m:t>
                    </m:r>
                    <m:r>
                      <a:rPr lang="zh-CN" altLang="en-US" sz="1600" i="1">
                        <a:latin typeface="Cambria Math" panose="02040503050406030204" pitchFamily="18" charset="0"/>
                        <a:ea typeface="楷体" panose="02010609060101010101" pitchFamily="49" charset="-122"/>
                      </a:rPr>
                      <m:t>𝜈</m:t>
                    </m:r>
                  </m:oMath>
                </a14:m>
                <a:r>
                  <a:rPr lang="en-US" altLang="zh-CN" sz="1600" dirty="0">
                    <a:latin typeface="楷体" panose="02010609060101010101" pitchFamily="49" charset="-122"/>
                    <a:ea typeface="楷体" panose="02010609060101010101" pitchFamily="49" charset="-122"/>
                  </a:rPr>
                  <a:t>.</a:t>
                </a:r>
              </a:p>
            </p:txBody>
          </p:sp>
        </mc:Choice>
        <mc:Fallback xmlns="">
          <p:sp>
            <p:nvSpPr>
              <p:cNvPr id="14" name="文本框 13">
                <a:extLst>
                  <a:ext uri="{FF2B5EF4-FFF2-40B4-BE49-F238E27FC236}">
                    <a16:creationId xmlns:a16="http://schemas.microsoft.com/office/drawing/2014/main" id="{3C5FF8B3-EA77-400B-8758-CA970920F729}"/>
                  </a:ext>
                </a:extLst>
              </p:cNvPr>
              <p:cNvSpPr txBox="1">
                <a:spLocks noRot="1" noChangeAspect="1" noMove="1" noResize="1" noEditPoints="1" noAdjustHandles="1" noChangeArrowheads="1" noChangeShapeType="1" noTextEdit="1"/>
              </p:cNvSpPr>
              <p:nvPr/>
            </p:nvSpPr>
            <p:spPr>
              <a:xfrm>
                <a:off x="507456" y="2294300"/>
                <a:ext cx="11108180" cy="412998"/>
              </a:xfrm>
              <a:prstGeom prst="rect">
                <a:avLst/>
              </a:prstGeom>
              <a:blipFill>
                <a:blip r:embed="rId4"/>
                <a:stretch>
                  <a:fillRect l="-274" b="-1617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77EA955-A4B1-4645-BE77-EFADFCFEB66B}"/>
              </a:ext>
            </a:extLst>
          </p:cNvPr>
          <p:cNvSpPr txBox="1"/>
          <p:nvPr/>
        </p:nvSpPr>
        <p:spPr>
          <a:xfrm>
            <a:off x="507459" y="496110"/>
            <a:ext cx="2168286"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光电效应</a:t>
            </a:r>
          </a:p>
        </p:txBody>
      </p:sp>
      <p:sp>
        <p:nvSpPr>
          <p:cNvPr id="10" name="文本框 9">
            <a:extLst>
              <a:ext uri="{FF2B5EF4-FFF2-40B4-BE49-F238E27FC236}">
                <a16:creationId xmlns:a16="http://schemas.microsoft.com/office/drawing/2014/main" id="{DA87502A-9EB2-482D-914C-17D00C65CD7B}"/>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量子力学的实验基础</a:t>
            </a:r>
          </a:p>
        </p:txBody>
      </p:sp>
      <p:sp>
        <p:nvSpPr>
          <p:cNvPr id="12" name="文本框 11">
            <a:extLst>
              <a:ext uri="{FF2B5EF4-FFF2-40B4-BE49-F238E27FC236}">
                <a16:creationId xmlns:a16="http://schemas.microsoft.com/office/drawing/2014/main" id="{6DC78C37-BDD0-4935-BB05-61ACDD093CCB}"/>
              </a:ext>
            </a:extLst>
          </p:cNvPr>
          <p:cNvSpPr txBox="1"/>
          <p:nvPr/>
        </p:nvSpPr>
        <p:spPr>
          <a:xfrm>
            <a:off x="2669596" y="762954"/>
            <a:ext cx="1664898"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相关概念与计算</a:t>
            </a:r>
            <a:endParaRPr lang="en-US" altLang="zh-CN" sz="1600" dirty="0">
              <a:latin typeface="方正清刻本悦宋简体" panose="02000000000000000000" pitchFamily="2" charset="-122"/>
              <a:ea typeface="方正清刻本悦宋简体" panose="02000000000000000000" pitchFamily="2"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931015B-EF3F-4557-9C66-75DCA406B3B5}"/>
                  </a:ext>
                </a:extLst>
              </p:cNvPr>
              <p:cNvSpPr txBox="1"/>
              <p:nvPr/>
            </p:nvSpPr>
            <p:spPr>
              <a:xfrm>
                <a:off x="507456" y="3147878"/>
                <a:ext cx="11108180" cy="1165127"/>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2.2</a:t>
                </a:r>
                <a:r>
                  <a:rPr lang="zh-CN" altLang="en-US" sz="1600" dirty="0">
                    <a:latin typeface="华文宋体" panose="02010600040101010101" pitchFamily="2" charset="-122"/>
                    <a:ea typeface="华文宋体" panose="02010600040101010101" pitchFamily="2" charset="-122"/>
                  </a:rPr>
                  <a:t>：一共轴系统的横截面如图，其中</a:t>
                </a:r>
                <a14:m>
                  <m:oMath xmlns:m="http://schemas.openxmlformats.org/officeDocument/2006/math">
                    <m:sSub>
                      <m:sSubPr>
                        <m:ctrlPr>
                          <a:rPr lang="en-US" altLang="zh-CN" sz="1600" b="0" i="1" smtClean="0">
                            <a:latin typeface="Cambria Math" panose="02040503050406030204" pitchFamily="18" charset="0"/>
                            <a:ea typeface="华文宋体" panose="02010600040101010101" pitchFamily="2" charset="-122"/>
                          </a:rPr>
                        </m:ctrlPr>
                      </m:sSubPr>
                      <m:e>
                        <m:r>
                          <a:rPr lang="en-US" altLang="zh-CN" sz="1600" b="0" i="1" smtClean="0">
                            <a:latin typeface="Cambria Math" panose="02040503050406030204" pitchFamily="18" charset="0"/>
                            <a:ea typeface="华文宋体" panose="02010600040101010101" pitchFamily="2" charset="-122"/>
                          </a:rPr>
                          <m:t>𝑟</m:t>
                        </m:r>
                      </m:e>
                      <m:sub>
                        <m:r>
                          <a:rPr lang="en-US" altLang="zh-CN" sz="1600" b="0" i="1" smtClean="0">
                            <a:latin typeface="Cambria Math" panose="02040503050406030204" pitchFamily="18" charset="0"/>
                            <a:ea typeface="华文宋体" panose="02010600040101010101" pitchFamily="2" charset="-122"/>
                          </a:rPr>
                          <m:t>1</m:t>
                        </m:r>
                      </m:sub>
                    </m:sSub>
                    <m:r>
                      <a:rPr lang="en-US" altLang="zh-CN" sz="1600" b="0" i="1" smtClean="0">
                        <a:latin typeface="Cambria Math" panose="02040503050406030204" pitchFamily="18" charset="0"/>
                        <a:ea typeface="华文宋体" panose="02010600040101010101" pitchFamily="2" charset="-122"/>
                      </a:rPr>
                      <m:t>=0.6</m:t>
                    </m:r>
                    <m:r>
                      <m:rPr>
                        <m:sty m:val="p"/>
                      </m:rPr>
                      <a:rPr lang="en-US" altLang="zh-CN" sz="1600" i="1">
                        <a:latin typeface="Cambria Math" panose="02040503050406030204" pitchFamily="18" charset="0"/>
                        <a:ea typeface="华文宋体" panose="02010600040101010101" pitchFamily="2" charset="-122"/>
                      </a:rPr>
                      <m:t>cm</m:t>
                    </m:r>
                    <m:r>
                      <a:rPr lang="en-US" altLang="zh-CN" sz="1600" b="0" i="1" smtClean="0">
                        <a:latin typeface="Cambria Math" panose="02040503050406030204" pitchFamily="18" charset="0"/>
                        <a:ea typeface="华文宋体" panose="02010600040101010101" pitchFamily="2" charset="-122"/>
                      </a:rPr>
                      <m:t>,</m:t>
                    </m:r>
                    <m:sSub>
                      <m:sSubPr>
                        <m:ctrlPr>
                          <a:rPr lang="en-US" altLang="zh-CN" sz="1600" b="0" i="1" smtClean="0">
                            <a:latin typeface="Cambria Math" panose="02040503050406030204" pitchFamily="18" charset="0"/>
                            <a:ea typeface="华文宋体" panose="02010600040101010101" pitchFamily="2" charset="-122"/>
                          </a:rPr>
                        </m:ctrlPr>
                      </m:sSubPr>
                      <m:e>
                        <m:r>
                          <a:rPr lang="en-US" altLang="zh-CN" sz="1600" b="0" i="1" smtClean="0">
                            <a:latin typeface="Cambria Math" panose="02040503050406030204" pitchFamily="18" charset="0"/>
                            <a:ea typeface="华文宋体" panose="02010600040101010101" pitchFamily="2" charset="-122"/>
                          </a:rPr>
                          <m:t>𝑟</m:t>
                        </m:r>
                      </m:e>
                      <m:sub>
                        <m:r>
                          <a:rPr lang="en-US" altLang="zh-CN" sz="1600" b="0" i="1" smtClean="0">
                            <a:latin typeface="Cambria Math" panose="02040503050406030204" pitchFamily="18" charset="0"/>
                            <a:ea typeface="华文宋体" panose="02010600040101010101" pitchFamily="2" charset="-122"/>
                          </a:rPr>
                          <m:t>2</m:t>
                        </m:r>
                      </m:sub>
                    </m:sSub>
                    <m:r>
                      <a:rPr lang="en-US" altLang="zh-CN" sz="1600" b="0" i="1" smtClean="0">
                        <a:latin typeface="Cambria Math" panose="02040503050406030204" pitchFamily="18" charset="0"/>
                        <a:ea typeface="华文宋体" panose="02010600040101010101" pitchFamily="2" charset="-122"/>
                      </a:rPr>
                      <m:t>=1</m:t>
                    </m:r>
                    <m:r>
                      <m:rPr>
                        <m:sty m:val="p"/>
                      </m:rPr>
                      <a:rPr lang="en-US" altLang="zh-CN" sz="1600" i="1">
                        <a:latin typeface="Cambria Math" panose="02040503050406030204" pitchFamily="18" charset="0"/>
                        <a:ea typeface="华文宋体" panose="02010600040101010101" pitchFamily="2" charset="-122"/>
                      </a:rPr>
                      <m:t>cm</m:t>
                    </m:r>
                  </m:oMath>
                </a14:m>
                <a:r>
                  <a:rPr lang="zh-CN" altLang="en-US" sz="1600" b="0" dirty="0">
                    <a:latin typeface="华文宋体" panose="02010600040101010101" pitchFamily="2" charset="-122"/>
                    <a:ea typeface="华文宋体" panose="02010600040101010101" pitchFamily="2" charset="-122"/>
                  </a:rPr>
                  <a:t>，钠棒、铝膜的长度均为</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𝐿</m:t>
                    </m:r>
                    <m:r>
                      <a:rPr lang="en-US" altLang="zh-CN" sz="1600" b="0" i="1" smtClean="0">
                        <a:latin typeface="Cambria Math" panose="02040503050406030204" pitchFamily="18" charset="0"/>
                        <a:ea typeface="华文宋体" panose="02010600040101010101" pitchFamily="2" charset="-122"/>
                      </a:rPr>
                      <m:t>=20</m:t>
                    </m:r>
                    <m:r>
                      <m:rPr>
                        <m:sty m:val="p"/>
                      </m:rPr>
                      <a:rPr lang="en-US" altLang="zh-CN" sz="1600" i="1">
                        <a:latin typeface="Cambria Math" panose="02040503050406030204" pitchFamily="18" charset="0"/>
                        <a:ea typeface="华文宋体" panose="02010600040101010101" pitchFamily="2" charset="-122"/>
                      </a:rPr>
                      <m:t>cm</m:t>
                    </m:r>
                  </m:oMath>
                </a14:m>
                <a:r>
                  <a:rPr lang="zh-CN" altLang="en-US" sz="1600" b="0" dirty="0">
                    <a:latin typeface="华文宋体" panose="02010600040101010101" pitchFamily="2" charset="-122"/>
                    <a:ea typeface="华文宋体" panose="02010600040101010101" pitchFamily="2" charset="-122"/>
                  </a:rPr>
                  <a:t>。</a:t>
                </a:r>
                <a:endParaRPr lang="en-US" altLang="zh-CN" sz="1600" b="0" dirty="0">
                  <a:latin typeface="华文宋体" panose="02010600040101010101" pitchFamily="2" charset="-122"/>
                  <a:ea typeface="华文宋体" panose="02010600040101010101" pitchFamily="2" charset="-122"/>
                </a:endParaRPr>
              </a:p>
              <a:p>
                <a:pPr>
                  <a:lnSpc>
                    <a:spcPct val="150000"/>
                  </a:lnSpc>
                </a:pPr>
                <a:r>
                  <a:rPr lang="zh-CN" altLang="en-US" sz="1600" b="0" dirty="0">
                    <a:latin typeface="华文宋体" panose="02010600040101010101" pitchFamily="2" charset="-122"/>
                    <a:ea typeface="华文宋体" panose="02010600040101010101" pitchFamily="2" charset="-122"/>
                  </a:rPr>
                  <a:t>整个系统置于真空中，忽略边缘效应。用</a:t>
                </a:r>
                <a14:m>
                  <m:oMath xmlns:m="http://schemas.openxmlformats.org/officeDocument/2006/math">
                    <m:r>
                      <a:rPr lang="zh-CN" altLang="en-US" sz="1600" b="0" i="1" smtClean="0">
                        <a:latin typeface="Cambria Math" panose="02040503050406030204" pitchFamily="18" charset="0"/>
                        <a:ea typeface="华文宋体" panose="02010600040101010101" pitchFamily="2" charset="-122"/>
                      </a:rPr>
                      <m:t>𝜆</m:t>
                    </m:r>
                    <m:r>
                      <a:rPr lang="en-US" altLang="zh-CN" sz="1600" b="0" i="1" smtClean="0">
                        <a:latin typeface="Cambria Math" panose="02040503050406030204" pitchFamily="18" charset="0"/>
                        <a:ea typeface="华文宋体" panose="02010600040101010101" pitchFamily="2" charset="-122"/>
                      </a:rPr>
                      <m:t>=300 </m:t>
                    </m:r>
                    <m:r>
                      <m:rPr>
                        <m:sty m:val="p"/>
                      </m:rPr>
                      <a:rPr lang="en-US" altLang="zh-CN" sz="1600" i="1">
                        <a:latin typeface="Cambria Math" panose="02040503050406030204" pitchFamily="18" charset="0"/>
                        <a:ea typeface="华文宋体" panose="02010600040101010101" pitchFamily="2" charset="-122"/>
                      </a:rPr>
                      <m:t>nm</m:t>
                    </m:r>
                  </m:oMath>
                </a14:m>
                <a:r>
                  <a:rPr lang="zh-CN" altLang="en-US" sz="1600" b="0" dirty="0">
                    <a:latin typeface="华文宋体" panose="02010600040101010101" pitchFamily="2" charset="-122"/>
                    <a:ea typeface="华文宋体" panose="02010600040101010101" pitchFamily="2" charset="-122"/>
                  </a:rPr>
                  <a:t>的单色光照射系统，求平衡时钠棒所带电量。</a:t>
                </a:r>
                <a:endParaRPr lang="en-US" altLang="zh-CN" sz="1600" b="0" dirty="0">
                  <a:latin typeface="华文宋体" panose="02010600040101010101" pitchFamily="2" charset="-122"/>
                  <a:ea typeface="华文宋体" panose="02010600040101010101" pitchFamily="2" charset="-122"/>
                </a:endParaRPr>
              </a:p>
              <a:p>
                <a:pPr>
                  <a:lnSpc>
                    <a:spcPct val="150000"/>
                  </a:lnSpc>
                </a:pPr>
                <a:r>
                  <a:rPr lang="zh-CN" altLang="en-US" sz="1600" dirty="0">
                    <a:latin typeface="华文宋体" panose="02010600040101010101" pitchFamily="2" charset="-122"/>
                    <a:ea typeface="华文宋体" panose="02010600040101010101" pitchFamily="2" charset="-122"/>
                  </a:rPr>
                  <a:t>（钠的红限波长为</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540</m:t>
                    </m:r>
                    <m:r>
                      <m:rPr>
                        <m:sty m:val="p"/>
                      </m:rPr>
                      <a:rPr lang="en-US" altLang="zh-CN" sz="1600" i="1">
                        <a:latin typeface="Cambria Math" panose="02040503050406030204" pitchFamily="18" charset="0"/>
                        <a:ea typeface="华文宋体" panose="02010600040101010101" pitchFamily="2" charset="-122"/>
                      </a:rPr>
                      <m:t>nm</m:t>
                    </m:r>
                  </m:oMath>
                </a14:m>
                <a:r>
                  <a:rPr lang="zh-CN" altLang="en-US" sz="1600" dirty="0">
                    <a:latin typeface="华文宋体" panose="02010600040101010101" pitchFamily="2" charset="-122"/>
                    <a:ea typeface="华文宋体" panose="02010600040101010101" pitchFamily="2" charset="-122"/>
                  </a:rPr>
                  <a:t>，铝的红限波长为</a:t>
                </a:r>
                <a14:m>
                  <m:oMath xmlns:m="http://schemas.openxmlformats.org/officeDocument/2006/math">
                    <m:r>
                      <a:rPr lang="en-US" altLang="zh-CN" sz="1600" b="0" i="1" smtClean="0">
                        <a:latin typeface="Cambria Math" panose="02040503050406030204" pitchFamily="18" charset="0"/>
                        <a:ea typeface="华文宋体" panose="02010600040101010101" pitchFamily="2" charset="-122"/>
                      </a:rPr>
                      <m:t>296</m:t>
                    </m:r>
                    <m:r>
                      <m:rPr>
                        <m:sty m:val="p"/>
                      </m:rPr>
                      <a:rPr lang="en-US" altLang="zh-CN" sz="1600" i="1">
                        <a:latin typeface="Cambria Math" panose="02040503050406030204" pitchFamily="18" charset="0"/>
                        <a:ea typeface="华文宋体" panose="02010600040101010101" pitchFamily="2" charset="-122"/>
                      </a:rPr>
                      <m:t>nm</m:t>
                    </m:r>
                  </m:oMath>
                </a14:m>
                <a:r>
                  <a:rPr lang="zh-CN" altLang="en-US" sz="1600" dirty="0">
                    <a:latin typeface="华文宋体" panose="02010600040101010101" pitchFamily="2" charset="-122"/>
                    <a:ea typeface="华文宋体" panose="02010600040101010101" pitchFamily="2" charset="-122"/>
                  </a:rPr>
                  <a:t>，铝膜半透明）</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5" name="文本框 14">
                <a:extLst>
                  <a:ext uri="{FF2B5EF4-FFF2-40B4-BE49-F238E27FC236}">
                    <a16:creationId xmlns:a16="http://schemas.microsoft.com/office/drawing/2014/main" id="{F931015B-EF3F-4557-9C66-75DCA406B3B5}"/>
                  </a:ext>
                </a:extLst>
              </p:cNvPr>
              <p:cNvSpPr txBox="1">
                <a:spLocks noRot="1" noChangeAspect="1" noMove="1" noResize="1" noEditPoints="1" noAdjustHandles="1" noChangeArrowheads="1" noChangeShapeType="1" noTextEdit="1"/>
              </p:cNvSpPr>
              <p:nvPr/>
            </p:nvSpPr>
            <p:spPr>
              <a:xfrm>
                <a:off x="507456" y="3147878"/>
                <a:ext cx="11108180" cy="1165127"/>
              </a:xfrm>
              <a:prstGeom prst="rect">
                <a:avLst/>
              </a:prstGeom>
              <a:blipFill>
                <a:blip r:embed="rId5"/>
                <a:stretch>
                  <a:fillRect l="-274" b="-572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2FE3065-666A-4738-9C77-3D2535E31CE0}"/>
              </a:ext>
            </a:extLst>
          </p:cNvPr>
          <p:cNvPicPr>
            <a:picLocks noChangeAspect="1"/>
          </p:cNvPicPr>
          <p:nvPr/>
        </p:nvPicPr>
        <p:blipFill rotWithShape="1">
          <a:blip r:embed="rId6">
            <a:extLst>
              <a:ext uri="{28A0092B-C50C-407E-A947-70E740481C1C}">
                <a14:useLocalDpi xmlns:a14="http://schemas.microsoft.com/office/drawing/2010/main" val="0"/>
              </a:ext>
            </a:extLst>
          </a:blip>
          <a:srcRect l="31937" t="34364" r="20494" b="33746"/>
          <a:stretch/>
        </p:blipFill>
        <p:spPr>
          <a:xfrm>
            <a:off x="9568206" y="3080213"/>
            <a:ext cx="1866509" cy="2232115"/>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B19B7F3-A529-4C6D-9D9E-6A3125F9FDAE}"/>
                  </a:ext>
                </a:extLst>
              </p:cNvPr>
              <p:cNvSpPr txBox="1"/>
              <p:nvPr/>
            </p:nvSpPr>
            <p:spPr>
              <a:xfrm>
                <a:off x="507455" y="4313005"/>
                <a:ext cx="11260748" cy="1568956"/>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a:t>
                </a:r>
                <a:r>
                  <a:rPr lang="zh-CN" altLang="en-US" sz="1600" dirty="0">
                    <a:latin typeface="楷体" panose="02010609060101010101" pitchFamily="49" charset="-122"/>
                    <a:ea typeface="楷体" panose="02010609060101010101" pitchFamily="49" charset="-122"/>
                  </a:rPr>
                  <a:t>：波长小于红限波长才能产生光电效应，故铝不产生光电效应。由光电效应方程，</a:t>
                </a:r>
                <a14:m>
                  <m:oMath xmlns:m="http://schemas.openxmlformats.org/officeDocument/2006/math">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h𝑐</m:t>
                        </m:r>
                      </m:num>
                      <m:den>
                        <m:sSub>
                          <m:sSubPr>
                            <m:ctrlPr>
                              <a:rPr lang="en-US" altLang="zh-CN" sz="1600" b="0" i="1" smtClean="0">
                                <a:latin typeface="Cambria Math" panose="02040503050406030204" pitchFamily="18" charset="0"/>
                                <a:ea typeface="华文宋体" panose="02010600040101010101" pitchFamily="2" charset="-122"/>
                              </a:rPr>
                            </m:ctrlPr>
                          </m:sSubPr>
                          <m:e>
                            <m:r>
                              <a:rPr lang="zh-CN" altLang="en-US" sz="1600" i="1">
                                <a:latin typeface="Cambria Math" panose="02040503050406030204" pitchFamily="18" charset="0"/>
                                <a:ea typeface="华文宋体" panose="02010600040101010101" pitchFamily="2" charset="-122"/>
                              </a:rPr>
                              <m:t>𝜆</m:t>
                            </m:r>
                          </m:e>
                          <m:sub>
                            <m:r>
                              <m:rPr>
                                <m:sty m:val="p"/>
                              </m:rPr>
                              <a:rPr lang="en-US" altLang="zh-CN" sz="1600" b="0" i="0" smtClean="0">
                                <a:latin typeface="Cambria Math" panose="02040503050406030204" pitchFamily="18" charset="0"/>
                                <a:ea typeface="华文宋体" panose="02010600040101010101" pitchFamily="2" charset="-122"/>
                              </a:rPr>
                              <m:t>Na</m:t>
                            </m:r>
                          </m:sub>
                        </m:sSub>
                      </m:den>
                    </m:f>
                    <m:r>
                      <a:rPr lang="en-US" altLang="zh-CN" sz="1600" i="1">
                        <a:latin typeface="Cambria Math" panose="02040503050406030204" pitchFamily="18" charset="0"/>
                        <a:ea typeface="楷体" panose="02010609060101010101" pitchFamily="49" charset="-122"/>
                      </a:rPr>
                      <m:t>+</m:t>
                    </m:r>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𝐸</m:t>
                        </m:r>
                      </m:e>
                      <m:sub>
                        <m:r>
                          <a:rPr lang="en-US" altLang="zh-CN" sz="1600" b="0" i="1" smtClean="0">
                            <a:latin typeface="Cambria Math" panose="02040503050406030204" pitchFamily="18" charset="0"/>
                            <a:ea typeface="楷体" panose="02010609060101010101" pitchFamily="49" charset="-122"/>
                          </a:rPr>
                          <m:t>𝑘</m:t>
                        </m:r>
                      </m:sub>
                    </m:sSub>
                    <m:r>
                      <a:rPr lang="en-US" altLang="zh-CN" sz="1600" i="1">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h𝑐</m:t>
                        </m:r>
                      </m:num>
                      <m:den>
                        <m:r>
                          <a:rPr lang="zh-CN" altLang="en-US" sz="1600" i="1">
                            <a:latin typeface="Cambria Math" panose="02040503050406030204" pitchFamily="18" charset="0"/>
                            <a:ea typeface="华文宋体" panose="02010600040101010101" pitchFamily="2" charset="-122"/>
                          </a:rPr>
                          <m:t>𝜆</m:t>
                        </m:r>
                      </m:den>
                    </m:f>
                  </m:oMath>
                </a14:m>
                <a:r>
                  <a:rPr lang="en-US" altLang="zh-CN" sz="1600" dirty="0">
                    <a:latin typeface="楷体" panose="02010609060101010101" pitchFamily="49" charset="-122"/>
                    <a:ea typeface="楷体" panose="02010609060101010101" pitchFamily="49" charset="-122"/>
                  </a:rPr>
                  <a:t>.</a:t>
                </a:r>
              </a:p>
              <a:p>
                <a:pPr>
                  <a:lnSpc>
                    <a:spcPct val="150000"/>
                  </a:lnSpc>
                </a:pP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当铝</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钠间的电势差</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Δ</m:t>
                    </m:r>
                    <m:r>
                      <a:rPr lang="en-US" altLang="zh-CN" sz="1600" i="1">
                        <a:latin typeface="Cambria Math" panose="02040503050406030204" pitchFamily="18" charset="0"/>
                        <a:ea typeface="Cambria Math" panose="02040503050406030204" pitchFamily="18" charset="0"/>
                      </a:rPr>
                      <m:t>𝑈</m:t>
                    </m:r>
                  </m:oMath>
                </a14:m>
                <a:r>
                  <a:rPr lang="zh-CN" altLang="en-US" sz="1600" dirty="0">
                    <a:latin typeface="楷体" panose="02010609060101010101" pitchFamily="49" charset="-122"/>
                    <a:ea typeface="楷体" panose="02010609060101010101" pitchFamily="49" charset="-122"/>
                  </a:rPr>
                  <a:t>达到：</a:t>
                </a:r>
                <a14:m>
                  <m:oMath xmlns:m="http://schemas.openxmlformats.org/officeDocument/2006/math">
                    <m:sSub>
                      <m:sSubPr>
                        <m:ctrlPr>
                          <a:rPr lang="en-US" altLang="zh-CN" sz="1600" i="1">
                            <a:latin typeface="Cambria Math" panose="02040503050406030204" pitchFamily="18" charset="0"/>
                            <a:ea typeface="楷体" panose="02010609060101010101" pitchFamily="49" charset="-122"/>
                          </a:rPr>
                        </m:ctrlPr>
                      </m:sSubPr>
                      <m:e>
                        <m:r>
                          <a:rPr lang="en-US" altLang="zh-CN" sz="1600" i="1">
                            <a:latin typeface="Cambria Math" panose="02040503050406030204" pitchFamily="18" charset="0"/>
                            <a:ea typeface="楷体" panose="02010609060101010101" pitchFamily="49" charset="-122"/>
                          </a:rPr>
                          <m:t>𝐸</m:t>
                        </m:r>
                      </m:e>
                      <m:sub>
                        <m:r>
                          <a:rPr lang="en-US" altLang="zh-CN" sz="1600" i="1">
                            <a:latin typeface="Cambria Math" panose="02040503050406030204" pitchFamily="18" charset="0"/>
                            <a:ea typeface="楷体" panose="02010609060101010101" pitchFamily="49" charset="-122"/>
                          </a:rPr>
                          <m:t>𝑘</m:t>
                        </m:r>
                      </m:sub>
                    </m:sSub>
                    <m:r>
                      <a:rPr lang="en-US" altLang="zh-CN" sz="1600" i="1">
                        <a:latin typeface="Cambria Math" panose="02040503050406030204" pitchFamily="18" charset="0"/>
                        <a:ea typeface="楷体" panose="02010609060101010101" pitchFamily="49" charset="-122"/>
                      </a:rPr>
                      <m:t>=</m:t>
                    </m:r>
                    <m:r>
                      <a:rPr lang="en-US" altLang="zh-CN" sz="1600" b="0" i="1" smtClean="0">
                        <a:latin typeface="Cambria Math" panose="02040503050406030204" pitchFamily="18" charset="0"/>
                        <a:ea typeface="楷体" panose="02010609060101010101" pitchFamily="49" charset="-122"/>
                      </a:rPr>
                      <m:t>𝑒</m:t>
                    </m:r>
                    <m:r>
                      <m:rPr>
                        <m:sty m:val="p"/>
                      </m:rPr>
                      <a:rPr lang="el-GR" altLang="zh-CN" sz="1600" b="0" i="1" smtClean="0">
                        <a:latin typeface="Cambria Math" panose="02040503050406030204" pitchFamily="18" charset="0"/>
                        <a:ea typeface="Cambria Math" panose="02040503050406030204" pitchFamily="18" charset="0"/>
                      </a:rPr>
                      <m:t>Δ</m:t>
                    </m:r>
                    <m:r>
                      <a:rPr lang="en-US" altLang="zh-CN" sz="1600" b="0" i="1" smtClean="0">
                        <a:latin typeface="Cambria Math" panose="02040503050406030204" pitchFamily="18" charset="0"/>
                        <a:ea typeface="Cambria Math" panose="02040503050406030204" pitchFamily="18" charset="0"/>
                      </a:rPr>
                      <m:t>𝑈</m:t>
                    </m:r>
                  </m:oMath>
                </a14:m>
                <a:r>
                  <a:rPr lang="zh-CN" altLang="en-US" sz="1600" dirty="0">
                    <a:latin typeface="楷体" panose="02010609060101010101" pitchFamily="49" charset="-122"/>
                    <a:ea typeface="楷体" panose="02010609060101010101" pitchFamily="49" charset="-122"/>
                  </a:rPr>
                  <a:t> 时，系统平衡。</a:t>
                </a:r>
                <a:endParaRPr lang="en-US" altLang="zh-CN" sz="1600" dirty="0">
                  <a:latin typeface="楷体" panose="02010609060101010101" pitchFamily="49" charset="-122"/>
                  <a:ea typeface="楷体" panose="02010609060101010101" pitchFamily="49" charset="-122"/>
                </a:endParaRPr>
              </a:p>
              <a:p>
                <a:pPr>
                  <a:lnSpc>
                    <a:spcPct val="150000"/>
                  </a:lnSpc>
                </a:pP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则由高斯定理，铝</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钠间的场强</a:t>
                </a:r>
                <a14:m>
                  <m:oMath xmlns:m="http://schemas.openxmlformats.org/officeDocument/2006/math">
                    <m:r>
                      <a:rPr lang="en-US" altLang="zh-CN" sz="1600" b="0" i="1" smtClean="0">
                        <a:latin typeface="Cambria Math" panose="02040503050406030204" pitchFamily="18" charset="0"/>
                        <a:ea typeface="楷体" panose="02010609060101010101" pitchFamily="49" charset="-122"/>
                      </a:rPr>
                      <m:t>𝐸</m:t>
                    </m:r>
                    <m:r>
                      <a:rPr lang="en-US" altLang="zh-CN" sz="1600" b="0" i="1" smtClean="0">
                        <a:latin typeface="Cambria Math" panose="02040503050406030204" pitchFamily="18" charset="0"/>
                        <a:ea typeface="楷体" panose="02010609060101010101" pitchFamily="49" charset="-122"/>
                      </a:rPr>
                      <m:t>=</m:t>
                    </m:r>
                    <m:f>
                      <m:fPr>
                        <m:ctrlPr>
                          <a:rPr lang="en-US" altLang="zh-CN" sz="1600" b="0" i="1" smtClean="0">
                            <a:latin typeface="Cambria Math" panose="02040503050406030204" pitchFamily="18" charset="0"/>
                            <a:ea typeface="楷体" panose="02010609060101010101" pitchFamily="49" charset="-122"/>
                          </a:rPr>
                        </m:ctrlPr>
                      </m:fPr>
                      <m:num>
                        <m:r>
                          <a:rPr lang="en-US" altLang="zh-CN" sz="1600" b="0" i="1" smtClean="0">
                            <a:latin typeface="Cambria Math" panose="02040503050406030204" pitchFamily="18" charset="0"/>
                            <a:ea typeface="楷体" panose="02010609060101010101" pitchFamily="49" charset="-122"/>
                          </a:rPr>
                          <m:t>𝑄</m:t>
                        </m:r>
                      </m:num>
                      <m:den>
                        <m:r>
                          <a:rPr lang="en-US" altLang="zh-CN" sz="1600" b="0" i="1" smtClean="0">
                            <a:latin typeface="Cambria Math" panose="02040503050406030204" pitchFamily="18" charset="0"/>
                            <a:ea typeface="楷体" panose="02010609060101010101" pitchFamily="49" charset="-122"/>
                          </a:rPr>
                          <m:t>2</m:t>
                        </m:r>
                        <m:r>
                          <a:rPr lang="zh-CN" altLang="en-US" sz="1600" b="0" i="1" smtClean="0">
                            <a:latin typeface="Cambria Math" panose="02040503050406030204" pitchFamily="18" charset="0"/>
                            <a:ea typeface="楷体" panose="02010609060101010101" pitchFamily="49" charset="-122"/>
                          </a:rPr>
                          <m:t>𝜋</m:t>
                        </m:r>
                        <m:sSub>
                          <m:sSubPr>
                            <m:ctrlPr>
                              <a:rPr lang="en-US" altLang="zh-CN" sz="1600" b="0" i="1" smtClean="0">
                                <a:latin typeface="Cambria Math" panose="02040503050406030204" pitchFamily="18" charset="0"/>
                                <a:ea typeface="楷体" panose="02010609060101010101" pitchFamily="49" charset="-122"/>
                              </a:rPr>
                            </m:ctrlPr>
                          </m:sSubPr>
                          <m:e>
                            <m:r>
                              <a:rPr lang="zh-CN" altLang="en-US" sz="1600" b="0" i="1" smtClean="0">
                                <a:latin typeface="Cambria Math" panose="02040503050406030204" pitchFamily="18" charset="0"/>
                                <a:ea typeface="楷体" panose="02010609060101010101" pitchFamily="49" charset="-122"/>
                              </a:rPr>
                              <m:t>𝜀</m:t>
                            </m:r>
                          </m:e>
                          <m:sub>
                            <m:r>
                              <a:rPr lang="en-US" altLang="zh-CN" sz="1600" b="0" i="1" smtClean="0">
                                <a:latin typeface="Cambria Math" panose="02040503050406030204" pitchFamily="18" charset="0"/>
                                <a:ea typeface="楷体" panose="02010609060101010101" pitchFamily="49" charset="-122"/>
                              </a:rPr>
                              <m:t>0</m:t>
                            </m:r>
                          </m:sub>
                        </m:sSub>
                        <m:r>
                          <a:rPr lang="en-US" altLang="zh-CN" sz="1600" b="0" i="1" smtClean="0">
                            <a:latin typeface="Cambria Math" panose="02040503050406030204" pitchFamily="18" charset="0"/>
                            <a:ea typeface="楷体" panose="02010609060101010101" pitchFamily="49" charset="-122"/>
                          </a:rPr>
                          <m:t>𝑙𝑟</m:t>
                        </m:r>
                      </m:den>
                    </m:f>
                  </m:oMath>
                </a14:m>
                <a:r>
                  <a:rPr lang="zh-CN" altLang="en-US" sz="1600" dirty="0">
                    <a:latin typeface="楷体" panose="02010609060101010101" pitchFamily="49" charset="-122"/>
                    <a:ea typeface="楷体" panose="02010609060101010101" pitchFamily="49" charset="-122"/>
                  </a:rPr>
                  <a:t>，则</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Δ</m:t>
                    </m:r>
                    <m:r>
                      <a:rPr lang="en-US" altLang="zh-CN" sz="1600" i="1">
                        <a:latin typeface="Cambria Math" panose="02040503050406030204" pitchFamily="18" charset="0"/>
                        <a:ea typeface="Cambria Math" panose="02040503050406030204" pitchFamily="18" charset="0"/>
                      </a:rPr>
                      <m:t>𝑈</m:t>
                    </m:r>
                    <m:r>
                      <a:rPr lang="en-US" altLang="zh-CN" sz="1600" b="0" i="1" smtClean="0">
                        <a:latin typeface="Cambria Math" panose="02040503050406030204" pitchFamily="18" charset="0"/>
                        <a:ea typeface="Cambria Math" panose="02040503050406030204" pitchFamily="18" charset="0"/>
                      </a:rPr>
                      <m:t>=</m:t>
                    </m:r>
                    <m:nary>
                      <m:naryPr>
                        <m:ctrlPr>
                          <a:rPr lang="en-US" altLang="zh-CN" sz="1600" b="0" i="1" smtClean="0">
                            <a:latin typeface="Cambria Math" panose="02040503050406030204" pitchFamily="18" charset="0"/>
                            <a:ea typeface="Cambria Math" panose="02040503050406030204" pitchFamily="18" charset="0"/>
                          </a:rPr>
                        </m:ctrlPr>
                      </m:naryPr>
                      <m:sub>
                        <m:sSub>
                          <m:sSubPr>
                            <m:ctrlPr>
                              <a:rPr lang="en-US" altLang="zh-CN" sz="1600" b="0" i="1" smtClean="0">
                                <a:latin typeface="Cambria Math" panose="02040503050406030204" pitchFamily="18" charset="0"/>
                                <a:ea typeface="Cambria Math" panose="02040503050406030204" pitchFamily="18" charset="0"/>
                              </a:rPr>
                            </m:ctrlPr>
                          </m:sSubPr>
                          <m:e>
                            <m:r>
                              <m:rPr>
                                <m:brk m:alnAt="23"/>
                              </m:rPr>
                              <a:rPr lang="en-US" altLang="zh-CN" sz="1600" b="0" i="1" smtClean="0">
                                <a:latin typeface="Cambria Math" panose="02040503050406030204" pitchFamily="18" charset="0"/>
                                <a:ea typeface="Cambria Math" panose="02040503050406030204" pitchFamily="18" charset="0"/>
                              </a:rPr>
                              <m:t>𝑟</m:t>
                            </m:r>
                          </m:e>
                          <m:sub>
                            <m:r>
                              <m:rPr>
                                <m:brk m:alnAt="23"/>
                              </m:rPr>
                              <a:rPr lang="en-US" altLang="zh-CN" sz="1600" b="0" i="1" smtClean="0">
                                <a:latin typeface="Cambria Math" panose="02040503050406030204" pitchFamily="18" charset="0"/>
                                <a:ea typeface="Cambria Math" panose="02040503050406030204" pitchFamily="18" charset="0"/>
                              </a:rPr>
                              <m:t>1</m:t>
                            </m:r>
                          </m:sub>
                        </m:sSub>
                      </m:sub>
                      <m:sup>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𝑟</m:t>
                            </m:r>
                          </m:e>
                          <m:sub>
                            <m:r>
                              <a:rPr lang="en-US" altLang="zh-CN" sz="1600" b="0" i="1" smtClean="0">
                                <a:latin typeface="Cambria Math" panose="02040503050406030204" pitchFamily="18" charset="0"/>
                                <a:ea typeface="Cambria Math" panose="02040503050406030204" pitchFamily="18" charset="0"/>
                              </a:rPr>
                              <m:t>2</m:t>
                            </m:r>
                          </m:sub>
                        </m:sSub>
                      </m:sup>
                      <m:e>
                        <m:r>
                          <a:rPr lang="en-US" altLang="zh-CN" sz="1600" b="0" i="1" smtClean="0">
                            <a:latin typeface="Cambria Math" panose="02040503050406030204" pitchFamily="18" charset="0"/>
                            <a:ea typeface="Cambria Math" panose="02040503050406030204" pitchFamily="18" charset="0"/>
                          </a:rPr>
                          <m:t>𝐸</m:t>
                        </m:r>
                        <m:r>
                          <m:rPr>
                            <m:sty m:val="p"/>
                          </m:rPr>
                          <a:rPr lang="en-US" altLang="zh-CN" sz="1600" b="0" i="0" smtClean="0">
                            <a:latin typeface="Cambria Math" panose="02040503050406030204" pitchFamily="18" charset="0"/>
                            <a:ea typeface="Cambria Math" panose="02040503050406030204" pitchFamily="18" charset="0"/>
                          </a:rPr>
                          <m:t>d</m:t>
                        </m:r>
                        <m:r>
                          <a:rPr lang="en-US" altLang="zh-CN" sz="1600" b="0" i="1" smtClean="0">
                            <a:latin typeface="Cambria Math" panose="02040503050406030204" pitchFamily="18" charset="0"/>
                            <a:ea typeface="Cambria Math" panose="02040503050406030204" pitchFamily="18" charset="0"/>
                          </a:rPr>
                          <m:t>𝑟</m:t>
                        </m:r>
                      </m:e>
                    </m:nary>
                    <m:r>
                      <a:rPr lang="en-US" altLang="zh-CN" sz="1600" b="0" i="1" smtClean="0">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𝑄</m:t>
                        </m:r>
                      </m:num>
                      <m:den>
                        <m:r>
                          <a:rPr lang="en-US" altLang="zh-CN" sz="1600" i="1">
                            <a:latin typeface="Cambria Math" panose="02040503050406030204" pitchFamily="18" charset="0"/>
                            <a:ea typeface="楷体" panose="02010609060101010101" pitchFamily="49" charset="-122"/>
                          </a:rPr>
                          <m:t>2</m:t>
                        </m:r>
                        <m:r>
                          <a:rPr lang="zh-CN" altLang="en-US" sz="1600" i="1">
                            <a:latin typeface="Cambria Math" panose="02040503050406030204" pitchFamily="18" charset="0"/>
                            <a:ea typeface="楷体" panose="02010609060101010101" pitchFamily="49" charset="-122"/>
                          </a:rPr>
                          <m:t>𝜋</m:t>
                        </m:r>
                        <m:sSub>
                          <m:sSubPr>
                            <m:ctrlPr>
                              <a:rPr lang="en-US" altLang="zh-CN" sz="1600" i="1">
                                <a:latin typeface="Cambria Math" panose="02040503050406030204" pitchFamily="18" charset="0"/>
                                <a:ea typeface="楷体" panose="02010609060101010101" pitchFamily="49" charset="-122"/>
                              </a:rPr>
                            </m:ctrlPr>
                          </m:sSubPr>
                          <m:e>
                            <m:r>
                              <a:rPr lang="zh-CN" altLang="en-US" sz="1600" i="1">
                                <a:latin typeface="Cambria Math" panose="02040503050406030204" pitchFamily="18" charset="0"/>
                                <a:ea typeface="楷体" panose="02010609060101010101" pitchFamily="49" charset="-122"/>
                              </a:rPr>
                              <m:t>𝜀</m:t>
                            </m:r>
                          </m:e>
                          <m:sub>
                            <m:r>
                              <a:rPr lang="en-US" altLang="zh-CN" sz="1600" i="1">
                                <a:latin typeface="Cambria Math" panose="02040503050406030204" pitchFamily="18" charset="0"/>
                                <a:ea typeface="楷体" panose="02010609060101010101" pitchFamily="49" charset="-122"/>
                              </a:rPr>
                              <m:t>0</m:t>
                            </m:r>
                          </m:sub>
                        </m:sSub>
                        <m:r>
                          <a:rPr lang="en-US" altLang="zh-CN" sz="1600" i="1">
                            <a:latin typeface="Cambria Math" panose="02040503050406030204" pitchFamily="18" charset="0"/>
                            <a:ea typeface="楷体" panose="02010609060101010101" pitchFamily="49" charset="-122"/>
                          </a:rPr>
                          <m:t>𝑙</m:t>
                        </m:r>
                      </m:den>
                    </m:f>
                    <m:func>
                      <m:funcPr>
                        <m:ctrlPr>
                          <a:rPr lang="en-US" altLang="zh-CN" sz="1600" b="0" i="1" smtClean="0">
                            <a:latin typeface="Cambria Math" panose="02040503050406030204" pitchFamily="18" charset="0"/>
                            <a:ea typeface="楷体" panose="02010609060101010101" pitchFamily="49" charset="-122"/>
                          </a:rPr>
                        </m:ctrlPr>
                      </m:funcPr>
                      <m:fName>
                        <m:r>
                          <m:rPr>
                            <m:sty m:val="p"/>
                          </m:rPr>
                          <a:rPr lang="en-US" altLang="zh-CN" sz="1600" b="0" i="0" smtClean="0">
                            <a:latin typeface="Cambria Math" panose="02040503050406030204" pitchFamily="18" charset="0"/>
                            <a:ea typeface="楷体" panose="02010609060101010101" pitchFamily="49" charset="-122"/>
                          </a:rPr>
                          <m:t>ln</m:t>
                        </m:r>
                      </m:fName>
                      <m:e>
                        <m:f>
                          <m:fPr>
                            <m:ctrlPr>
                              <a:rPr lang="en-US" altLang="zh-CN" sz="1600" b="0" i="1" smtClean="0">
                                <a:latin typeface="Cambria Math" panose="02040503050406030204" pitchFamily="18" charset="0"/>
                                <a:ea typeface="楷体" panose="02010609060101010101" pitchFamily="49" charset="-122"/>
                              </a:rPr>
                            </m:ctrlPr>
                          </m:fPr>
                          <m:num>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𝑟</m:t>
                                </m:r>
                              </m:e>
                              <m:sub>
                                <m:r>
                                  <a:rPr lang="en-US" altLang="zh-CN" sz="1600" b="0" i="1" smtClean="0">
                                    <a:latin typeface="Cambria Math" panose="02040503050406030204" pitchFamily="18" charset="0"/>
                                    <a:ea typeface="楷体" panose="02010609060101010101" pitchFamily="49" charset="-122"/>
                                  </a:rPr>
                                  <m:t>2</m:t>
                                </m:r>
                              </m:sub>
                            </m:sSub>
                          </m:num>
                          <m:den>
                            <m:sSub>
                              <m:sSubPr>
                                <m:ctrlPr>
                                  <a:rPr lang="en-US" altLang="zh-CN" sz="1600" b="0" i="1" smtClean="0">
                                    <a:latin typeface="Cambria Math" panose="02040503050406030204" pitchFamily="18" charset="0"/>
                                    <a:ea typeface="楷体" panose="02010609060101010101" pitchFamily="49" charset="-122"/>
                                  </a:rPr>
                                </m:ctrlPr>
                              </m:sSubPr>
                              <m:e>
                                <m:r>
                                  <a:rPr lang="en-US" altLang="zh-CN" sz="1600" b="0" i="1" smtClean="0">
                                    <a:latin typeface="Cambria Math" panose="02040503050406030204" pitchFamily="18" charset="0"/>
                                    <a:ea typeface="楷体" panose="02010609060101010101" pitchFamily="49" charset="-122"/>
                                  </a:rPr>
                                  <m:t>𝑟</m:t>
                                </m:r>
                              </m:e>
                              <m:sub>
                                <m:r>
                                  <a:rPr lang="en-US" altLang="zh-CN" sz="1600" b="0" i="1" smtClean="0">
                                    <a:latin typeface="Cambria Math" panose="02040503050406030204" pitchFamily="18" charset="0"/>
                                    <a:ea typeface="楷体" panose="02010609060101010101" pitchFamily="49" charset="-122"/>
                                  </a:rPr>
                                  <m:t>1</m:t>
                                </m:r>
                              </m:sub>
                            </m:sSub>
                          </m:den>
                        </m:f>
                      </m:e>
                    </m:func>
                  </m:oMath>
                </a14:m>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故</a:t>
                </a:r>
                <a14:m>
                  <m:oMath xmlns:m="http://schemas.openxmlformats.org/officeDocument/2006/math">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𝑄</m:t>
                        </m:r>
                      </m:num>
                      <m:den>
                        <m:r>
                          <a:rPr lang="en-US" altLang="zh-CN" sz="1600" i="1">
                            <a:latin typeface="Cambria Math" panose="02040503050406030204" pitchFamily="18" charset="0"/>
                            <a:ea typeface="楷体" panose="02010609060101010101" pitchFamily="49" charset="-122"/>
                          </a:rPr>
                          <m:t>2</m:t>
                        </m:r>
                        <m:r>
                          <a:rPr lang="zh-CN" altLang="en-US" sz="1600" i="1">
                            <a:latin typeface="Cambria Math" panose="02040503050406030204" pitchFamily="18" charset="0"/>
                            <a:ea typeface="楷体" panose="02010609060101010101" pitchFamily="49" charset="-122"/>
                          </a:rPr>
                          <m:t>𝜋</m:t>
                        </m:r>
                        <m:sSub>
                          <m:sSubPr>
                            <m:ctrlPr>
                              <a:rPr lang="en-US" altLang="zh-CN" sz="1600" i="1">
                                <a:latin typeface="Cambria Math" panose="02040503050406030204" pitchFamily="18" charset="0"/>
                                <a:ea typeface="楷体" panose="02010609060101010101" pitchFamily="49" charset="-122"/>
                              </a:rPr>
                            </m:ctrlPr>
                          </m:sSubPr>
                          <m:e>
                            <m:r>
                              <a:rPr lang="zh-CN" altLang="en-US" sz="1600" i="1">
                                <a:latin typeface="Cambria Math" panose="02040503050406030204" pitchFamily="18" charset="0"/>
                                <a:ea typeface="楷体" panose="02010609060101010101" pitchFamily="49" charset="-122"/>
                              </a:rPr>
                              <m:t>𝜀</m:t>
                            </m:r>
                          </m:e>
                          <m:sub>
                            <m:r>
                              <a:rPr lang="en-US" altLang="zh-CN" sz="1600" i="1">
                                <a:latin typeface="Cambria Math" panose="02040503050406030204" pitchFamily="18" charset="0"/>
                                <a:ea typeface="楷体" panose="02010609060101010101" pitchFamily="49" charset="-122"/>
                              </a:rPr>
                              <m:t>0</m:t>
                            </m:r>
                          </m:sub>
                        </m:sSub>
                        <m:r>
                          <a:rPr lang="en-US" altLang="zh-CN" sz="1600" i="1">
                            <a:latin typeface="Cambria Math" panose="02040503050406030204" pitchFamily="18" charset="0"/>
                            <a:ea typeface="楷体" panose="02010609060101010101" pitchFamily="49" charset="-122"/>
                          </a:rPr>
                          <m:t>𝑙</m:t>
                        </m:r>
                      </m:den>
                    </m:f>
                    <m:func>
                      <m:funcPr>
                        <m:ctrlPr>
                          <a:rPr lang="en-US" altLang="zh-CN" sz="1600" i="1">
                            <a:latin typeface="Cambria Math" panose="02040503050406030204" pitchFamily="18" charset="0"/>
                            <a:ea typeface="楷体" panose="02010609060101010101" pitchFamily="49" charset="-122"/>
                          </a:rPr>
                        </m:ctrlPr>
                      </m:funcPr>
                      <m:fName>
                        <m:r>
                          <m:rPr>
                            <m:sty m:val="p"/>
                          </m:rPr>
                          <a:rPr lang="en-US" altLang="zh-CN" sz="1600">
                            <a:latin typeface="Cambria Math" panose="02040503050406030204" pitchFamily="18" charset="0"/>
                            <a:ea typeface="楷体" panose="02010609060101010101" pitchFamily="49" charset="-122"/>
                          </a:rPr>
                          <m:t>ln</m:t>
                        </m:r>
                      </m:fName>
                      <m:e>
                        <m:f>
                          <m:fPr>
                            <m:ctrlPr>
                              <a:rPr lang="en-US" altLang="zh-CN" sz="1600" i="1">
                                <a:latin typeface="Cambria Math" panose="02040503050406030204" pitchFamily="18" charset="0"/>
                                <a:ea typeface="楷体" panose="02010609060101010101" pitchFamily="49" charset="-122"/>
                              </a:rPr>
                            </m:ctrlPr>
                          </m:fPr>
                          <m:num>
                            <m:sSub>
                              <m:sSubPr>
                                <m:ctrlPr>
                                  <a:rPr lang="en-US" altLang="zh-CN" sz="1600" i="1">
                                    <a:latin typeface="Cambria Math" panose="02040503050406030204" pitchFamily="18" charset="0"/>
                                    <a:ea typeface="楷体" panose="02010609060101010101" pitchFamily="49" charset="-122"/>
                                  </a:rPr>
                                </m:ctrlPr>
                              </m:sSubPr>
                              <m:e>
                                <m:r>
                                  <a:rPr lang="en-US" altLang="zh-CN" sz="1600" i="1">
                                    <a:latin typeface="Cambria Math" panose="02040503050406030204" pitchFamily="18" charset="0"/>
                                    <a:ea typeface="楷体" panose="02010609060101010101" pitchFamily="49" charset="-122"/>
                                  </a:rPr>
                                  <m:t>𝑟</m:t>
                                </m:r>
                              </m:e>
                              <m:sub>
                                <m:r>
                                  <a:rPr lang="en-US" altLang="zh-CN" sz="1600" i="1">
                                    <a:latin typeface="Cambria Math" panose="02040503050406030204" pitchFamily="18" charset="0"/>
                                    <a:ea typeface="楷体" panose="02010609060101010101" pitchFamily="49" charset="-122"/>
                                  </a:rPr>
                                  <m:t>2</m:t>
                                </m:r>
                              </m:sub>
                            </m:sSub>
                          </m:num>
                          <m:den>
                            <m:sSub>
                              <m:sSubPr>
                                <m:ctrlPr>
                                  <a:rPr lang="en-US" altLang="zh-CN" sz="1600" i="1">
                                    <a:latin typeface="Cambria Math" panose="02040503050406030204" pitchFamily="18" charset="0"/>
                                    <a:ea typeface="楷体" panose="02010609060101010101" pitchFamily="49" charset="-122"/>
                                  </a:rPr>
                                </m:ctrlPr>
                              </m:sSubPr>
                              <m:e>
                                <m:r>
                                  <a:rPr lang="en-US" altLang="zh-CN" sz="1600" i="1">
                                    <a:latin typeface="Cambria Math" panose="02040503050406030204" pitchFamily="18" charset="0"/>
                                    <a:ea typeface="楷体" panose="02010609060101010101" pitchFamily="49" charset="-122"/>
                                  </a:rPr>
                                  <m:t>𝑟</m:t>
                                </m:r>
                              </m:e>
                              <m:sub>
                                <m:r>
                                  <a:rPr lang="en-US" altLang="zh-CN" sz="1600" i="1">
                                    <a:latin typeface="Cambria Math" panose="02040503050406030204" pitchFamily="18" charset="0"/>
                                    <a:ea typeface="楷体" panose="02010609060101010101" pitchFamily="49" charset="-122"/>
                                  </a:rPr>
                                  <m:t>1</m:t>
                                </m:r>
                              </m:sub>
                            </m:sSub>
                          </m:den>
                        </m:f>
                      </m:e>
                    </m:func>
                    <m:r>
                      <a:rPr lang="en-US" altLang="zh-CN" sz="1600" b="0" i="1" smtClean="0">
                        <a:latin typeface="Cambria Math" panose="02040503050406030204" pitchFamily="18" charset="0"/>
                        <a:ea typeface="楷体" panose="02010609060101010101" pitchFamily="49"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h𝑐</m:t>
                        </m:r>
                      </m:num>
                      <m:den>
                        <m:r>
                          <a:rPr lang="zh-CN" altLang="en-US" sz="1600" i="1">
                            <a:latin typeface="Cambria Math" panose="02040503050406030204" pitchFamily="18" charset="0"/>
                            <a:ea typeface="华文宋体" panose="02010600040101010101" pitchFamily="2" charset="-122"/>
                          </a:rPr>
                          <m:t>𝜆</m:t>
                        </m:r>
                      </m:den>
                    </m:f>
                    <m:r>
                      <a:rPr lang="en-US" altLang="zh-CN" sz="1600" b="0" i="1" smtClean="0">
                        <a:latin typeface="Cambria Math" panose="02040503050406030204" pitchFamily="18" charset="0"/>
                        <a:ea typeface="华文宋体" panose="02010600040101010101" pitchFamily="2" charset="-122"/>
                      </a:rPr>
                      <m:t>−</m:t>
                    </m:r>
                    <m:f>
                      <m:fPr>
                        <m:ctrlPr>
                          <a:rPr lang="en-US" altLang="zh-CN" sz="1600" i="1">
                            <a:latin typeface="Cambria Math" panose="02040503050406030204" pitchFamily="18" charset="0"/>
                            <a:ea typeface="楷体" panose="02010609060101010101" pitchFamily="49" charset="-122"/>
                          </a:rPr>
                        </m:ctrlPr>
                      </m:fPr>
                      <m:num>
                        <m:r>
                          <a:rPr lang="en-US" altLang="zh-CN" sz="1600" i="1">
                            <a:latin typeface="Cambria Math" panose="02040503050406030204" pitchFamily="18" charset="0"/>
                            <a:ea typeface="楷体" panose="02010609060101010101" pitchFamily="49" charset="-122"/>
                          </a:rPr>
                          <m:t>h𝑐</m:t>
                        </m:r>
                      </m:num>
                      <m:den>
                        <m:sSub>
                          <m:sSubPr>
                            <m:ctrlPr>
                              <a:rPr lang="en-US" altLang="zh-CN" sz="1600" i="1">
                                <a:latin typeface="Cambria Math" panose="02040503050406030204" pitchFamily="18" charset="0"/>
                                <a:ea typeface="华文宋体" panose="02010600040101010101" pitchFamily="2" charset="-122"/>
                              </a:rPr>
                            </m:ctrlPr>
                          </m:sSubPr>
                          <m:e>
                            <m:r>
                              <a:rPr lang="zh-CN" altLang="en-US" sz="1600" i="1">
                                <a:latin typeface="Cambria Math" panose="02040503050406030204" pitchFamily="18" charset="0"/>
                                <a:ea typeface="华文宋体" panose="02010600040101010101" pitchFamily="2" charset="-122"/>
                              </a:rPr>
                              <m:t>𝜆</m:t>
                            </m:r>
                          </m:e>
                          <m:sub>
                            <m:r>
                              <m:rPr>
                                <m:sty m:val="p"/>
                              </m:rPr>
                              <a:rPr lang="en-US" altLang="zh-CN" sz="1600">
                                <a:latin typeface="Cambria Math" panose="02040503050406030204" pitchFamily="18" charset="0"/>
                                <a:ea typeface="华文宋体" panose="02010600040101010101" pitchFamily="2" charset="-122"/>
                              </a:rPr>
                              <m:t>Na</m:t>
                            </m:r>
                          </m:sub>
                        </m:sSub>
                      </m:den>
                    </m:f>
                  </m:oMath>
                </a14:m>
                <a:r>
                  <a:rPr lang="zh-CN" altLang="en-US" sz="1600" dirty="0">
                    <a:latin typeface="楷体" panose="02010609060101010101" pitchFamily="49" charset="-122"/>
                    <a:ea typeface="楷体" panose="02010609060101010101" pitchFamily="49" charset="-122"/>
                  </a:rPr>
                  <a:t>，解得</a:t>
                </a:r>
                <a14:m>
                  <m:oMath xmlns:m="http://schemas.openxmlformats.org/officeDocument/2006/math">
                    <m:r>
                      <a:rPr lang="en-US" altLang="zh-CN" sz="1600" b="0" i="1" smtClean="0">
                        <a:latin typeface="Cambria Math" panose="02040503050406030204" pitchFamily="18" charset="0"/>
                        <a:ea typeface="楷体" panose="02010609060101010101" pitchFamily="49" charset="-122"/>
                      </a:rPr>
                      <m:t>𝑄</m:t>
                    </m:r>
                    <m:r>
                      <a:rPr lang="en-US" altLang="zh-CN" sz="1600" b="0" i="1" smtClean="0">
                        <a:latin typeface="Cambria Math" panose="02040503050406030204" pitchFamily="18" charset="0"/>
                        <a:ea typeface="楷体" panose="02010609060101010101" pitchFamily="49" charset="-122"/>
                      </a:rPr>
                      <m:t>=4×</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−11</m:t>
                        </m:r>
                      </m:sup>
                    </m:sSup>
                    <m:r>
                      <a:rPr lang="en-US" altLang="zh-CN" sz="1600" b="0" i="1" smtClean="0">
                        <a:latin typeface="Cambria Math" panose="02040503050406030204" pitchFamily="18" charset="0"/>
                        <a:ea typeface="Cambria Math" panose="02040503050406030204" pitchFamily="18" charset="0"/>
                      </a:rPr>
                      <m:t> </m:t>
                    </m:r>
                    <m:r>
                      <m:rPr>
                        <m:sty m:val="p"/>
                      </m:rPr>
                      <a:rPr lang="en-US" altLang="zh-CN" sz="1600" i="1">
                        <a:latin typeface="Cambria Math" panose="02040503050406030204" pitchFamily="18" charset="0"/>
                        <a:ea typeface="Cambria Math" panose="02040503050406030204" pitchFamily="18" charset="0"/>
                      </a:rPr>
                      <m:t>C</m:t>
                    </m:r>
                  </m:oMath>
                </a14:m>
                <a:r>
                  <a:rPr lang="en-US" altLang="zh-CN" sz="1600" dirty="0">
                    <a:latin typeface="楷体" panose="02010609060101010101" pitchFamily="49" charset="-122"/>
                    <a:ea typeface="楷体" panose="02010609060101010101" pitchFamily="49" charset="-122"/>
                  </a:rPr>
                  <a:t>.    </a:t>
                </a:r>
              </a:p>
            </p:txBody>
          </p:sp>
        </mc:Choice>
        <mc:Fallback xmlns="">
          <p:sp>
            <p:nvSpPr>
              <p:cNvPr id="16" name="文本框 15">
                <a:extLst>
                  <a:ext uri="{FF2B5EF4-FFF2-40B4-BE49-F238E27FC236}">
                    <a16:creationId xmlns:a16="http://schemas.microsoft.com/office/drawing/2014/main" id="{7B19B7F3-A529-4C6D-9D9E-6A3125F9FDAE}"/>
                  </a:ext>
                </a:extLst>
              </p:cNvPr>
              <p:cNvSpPr txBox="1">
                <a:spLocks noRot="1" noChangeAspect="1" noMove="1" noResize="1" noEditPoints="1" noAdjustHandles="1" noChangeArrowheads="1" noChangeShapeType="1" noTextEdit="1"/>
              </p:cNvSpPr>
              <p:nvPr/>
            </p:nvSpPr>
            <p:spPr>
              <a:xfrm>
                <a:off x="507455" y="4313005"/>
                <a:ext cx="11260748" cy="1568956"/>
              </a:xfrm>
              <a:prstGeom prst="rect">
                <a:avLst/>
              </a:prstGeom>
              <a:blipFill>
                <a:blip r:embed="rId7"/>
                <a:stretch>
                  <a:fillRect l="-271" r="-3303" b="-4046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5872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fade">
                                      <p:cBhvr>
                                        <p:cTn id="26" dur="500"/>
                                        <p:tgtEl>
                                          <p:spTgt spid="1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xEl>
                                              <p:pRg st="1" end="1"/>
                                            </p:txEl>
                                          </p:spTgt>
                                        </p:tgtEl>
                                        <p:attrNameLst>
                                          <p:attrName>style.visibility</p:attrName>
                                        </p:attrNameLst>
                                      </p:cBhvr>
                                      <p:to>
                                        <p:strVal val="visible"/>
                                      </p:to>
                                    </p:set>
                                    <p:animEffect transition="in" filter="fade">
                                      <p:cBhvr>
                                        <p:cTn id="31" dur="500"/>
                                        <p:tgtEl>
                                          <p:spTgt spid="1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xEl>
                                              <p:pRg st="2" end="2"/>
                                            </p:txEl>
                                          </p:spTgt>
                                        </p:tgtEl>
                                        <p:attrNameLst>
                                          <p:attrName>style.visibility</p:attrName>
                                        </p:attrNameLst>
                                      </p:cBhvr>
                                      <p:to>
                                        <p:strVal val="visible"/>
                                      </p:to>
                                    </p:set>
                                    <p:animEffect transition="in" filter="fade">
                                      <p:cBhvr>
                                        <p:cTn id="36"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P spid="15" grpId="0"/>
      <p:bldP spid="1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9CA28C7-39AF-4B8D-B78D-178C95CF1CC5}"/>
              </a:ext>
            </a:extLst>
          </p:cNvPr>
          <p:cNvPicPr>
            <a:picLocks noChangeAspect="1"/>
          </p:cNvPicPr>
          <p:nvPr/>
        </p:nvPicPr>
        <p:blipFill>
          <a:blip r:embed="rId4"/>
          <a:stretch>
            <a:fillRect/>
          </a:stretch>
        </p:blipFill>
        <p:spPr>
          <a:xfrm>
            <a:off x="8121650" y="1295454"/>
            <a:ext cx="3562890" cy="1716948"/>
          </a:xfrm>
          <a:prstGeom prst="rect">
            <a:avLst/>
          </a:prstGeom>
        </p:spPr>
      </p:pic>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7BD59B77-A9C0-C6D3-789B-C0E66F2A0339}"/>
              </a:ext>
            </a:extLst>
          </p:cNvPr>
          <p:cNvSpPr txBox="1"/>
          <p:nvPr/>
        </p:nvSpPr>
        <p:spPr>
          <a:xfrm>
            <a:off x="507460" y="1314720"/>
            <a:ext cx="11108176" cy="1169551"/>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散射是生活中常见的现象，人们能够看到这个世界多半靠物体对可见光的散射。</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光是电磁波，因此其他频段的电磁波也能够发生散射。</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但是 康普顿 在研究物质对</a:t>
            </a:r>
            <a:r>
              <a:rPr lang="en-US" altLang="zh-CN" sz="1600" dirty="0">
                <a:latin typeface="方正小标宋简体" panose="02000000000000000000" pitchFamily="2" charset="-122"/>
                <a:ea typeface="方正小标宋简体" panose="02000000000000000000" pitchFamily="2" charset="-122"/>
              </a:rPr>
              <a:t>X</a:t>
            </a:r>
            <a:r>
              <a:rPr lang="zh-CN" altLang="en-US" sz="1600" dirty="0">
                <a:latin typeface="方正小标宋简体" panose="02000000000000000000" pitchFamily="2" charset="-122"/>
                <a:ea typeface="方正小标宋简体" panose="02000000000000000000" pitchFamily="2" charset="-122"/>
              </a:rPr>
              <a:t>射线的散射效果时 发现反常现象，称为 </a:t>
            </a:r>
            <a:r>
              <a:rPr lang="zh-CN" altLang="en-US" sz="1600" dirty="0">
                <a:solidFill>
                  <a:schemeClr val="accent5"/>
                </a:solidFill>
                <a:latin typeface="方正小标宋简体" panose="02000000000000000000" pitchFamily="2" charset="-122"/>
                <a:ea typeface="方正小标宋简体" panose="02000000000000000000" pitchFamily="2" charset="-122"/>
              </a:rPr>
              <a:t>康普顿效应</a:t>
            </a:r>
            <a:r>
              <a:rPr lang="zh-CN" altLang="en-US" sz="1600" dirty="0">
                <a:latin typeface="方正小标宋简体" panose="02000000000000000000" pitchFamily="2" charset="-122"/>
                <a:ea typeface="方正小标宋简体" panose="02000000000000000000" pitchFamily="2" charset="-122"/>
              </a:rPr>
              <a:t>。</a:t>
            </a:r>
            <a:endParaRPr lang="en-US" altLang="zh-CN" sz="1600" dirty="0">
              <a:latin typeface="方正小标宋简体" panose="02000000000000000000" pitchFamily="2" charset="-122"/>
              <a:ea typeface="方正小标宋简体" panose="02000000000000000000" pitchFamily="2" charset="-122"/>
            </a:endParaRPr>
          </a:p>
        </p:txBody>
      </p:sp>
      <p:sp>
        <p:nvSpPr>
          <p:cNvPr id="22" name="文本框 21">
            <a:extLst>
              <a:ext uri="{FF2B5EF4-FFF2-40B4-BE49-F238E27FC236}">
                <a16:creationId xmlns:a16="http://schemas.microsoft.com/office/drawing/2014/main" id="{DA3EC52F-608B-46AD-A55F-1FA42D9A46B6}"/>
              </a:ext>
            </a:extLst>
          </p:cNvPr>
          <p:cNvSpPr txBox="1"/>
          <p:nvPr/>
        </p:nvSpPr>
        <p:spPr>
          <a:xfrm>
            <a:off x="507459" y="496110"/>
            <a:ext cx="2168286"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康普顿效应</a:t>
            </a:r>
          </a:p>
        </p:txBody>
      </p:sp>
      <p:sp>
        <p:nvSpPr>
          <p:cNvPr id="26" name="文本框 25">
            <a:extLst>
              <a:ext uri="{FF2B5EF4-FFF2-40B4-BE49-F238E27FC236}">
                <a16:creationId xmlns:a16="http://schemas.microsoft.com/office/drawing/2014/main" id="{47DF0BDB-ADA5-4B2F-B598-C133DE87A572}"/>
              </a:ext>
            </a:extLst>
          </p:cNvPr>
          <p:cNvSpPr txBox="1"/>
          <p:nvPr/>
        </p:nvSpPr>
        <p:spPr>
          <a:xfrm>
            <a:off x="2675745" y="775742"/>
            <a:ext cx="135928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基本概念</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27" name="文本框 26">
            <a:extLst>
              <a:ext uri="{FF2B5EF4-FFF2-40B4-BE49-F238E27FC236}">
                <a16:creationId xmlns:a16="http://schemas.microsoft.com/office/drawing/2014/main" id="{43CBD9CB-0D33-4EBD-874B-AF177A394F9C}"/>
              </a:ext>
            </a:extLst>
          </p:cNvPr>
          <p:cNvSpPr txBox="1"/>
          <p:nvPr/>
        </p:nvSpPr>
        <p:spPr>
          <a:xfrm>
            <a:off x="2669596" y="775742"/>
            <a:ext cx="135928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实验规律</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28" name="文本框 27">
            <a:extLst>
              <a:ext uri="{FF2B5EF4-FFF2-40B4-BE49-F238E27FC236}">
                <a16:creationId xmlns:a16="http://schemas.microsoft.com/office/drawing/2014/main" id="{4AFA1490-A563-4E97-B7DB-6EC167E28B18}"/>
              </a:ext>
            </a:extLst>
          </p:cNvPr>
          <p:cNvSpPr txBox="1"/>
          <p:nvPr/>
        </p:nvSpPr>
        <p:spPr>
          <a:xfrm>
            <a:off x="2667026" y="780821"/>
            <a:ext cx="156992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量子力学假设</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29" name="文本框 28">
            <a:extLst>
              <a:ext uri="{FF2B5EF4-FFF2-40B4-BE49-F238E27FC236}">
                <a16:creationId xmlns:a16="http://schemas.microsoft.com/office/drawing/2014/main" id="{9980BC96-1D1C-4636-A7D5-E3C1265D753B}"/>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量子力学的实验基础</a:t>
            </a:r>
          </a:p>
        </p:txBody>
      </p:sp>
      <p:grpSp>
        <p:nvGrpSpPr>
          <p:cNvPr id="11" name="组合 10">
            <a:extLst>
              <a:ext uri="{FF2B5EF4-FFF2-40B4-BE49-F238E27FC236}">
                <a16:creationId xmlns:a16="http://schemas.microsoft.com/office/drawing/2014/main" id="{47046BCB-BE13-4ED1-9F74-B87C02454215}"/>
              </a:ext>
            </a:extLst>
          </p:cNvPr>
          <p:cNvGrpSpPr/>
          <p:nvPr/>
        </p:nvGrpSpPr>
        <p:grpSpPr>
          <a:xfrm>
            <a:off x="576364" y="2583132"/>
            <a:ext cx="11183836" cy="1280603"/>
            <a:chOff x="576364" y="2583132"/>
            <a:chExt cx="11183836" cy="1280603"/>
          </a:xfrm>
        </p:grpSpPr>
        <p:sp>
          <p:nvSpPr>
            <p:cNvPr id="30" name="矩形: 圆角 29">
              <a:extLst>
                <a:ext uri="{FF2B5EF4-FFF2-40B4-BE49-F238E27FC236}">
                  <a16:creationId xmlns:a16="http://schemas.microsoft.com/office/drawing/2014/main" id="{89A706EE-2609-4329-9BEA-AB63331DF508}"/>
                </a:ext>
              </a:extLst>
            </p:cNvPr>
            <p:cNvSpPr/>
            <p:nvPr/>
          </p:nvSpPr>
          <p:spPr>
            <a:xfrm>
              <a:off x="576364" y="2583132"/>
              <a:ext cx="1541488" cy="44220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5"/>
                  </a:solidFill>
                  <a:latin typeface="钉钉进步体" panose="00020600040101010101" pitchFamily="18" charset="-122"/>
                  <a:ea typeface="钉钉进步体" panose="00020600040101010101" pitchFamily="18" charset="-122"/>
                </a:rPr>
                <a:t>康普顿效应</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E0BC9F1-9CE5-4A9A-A472-717458D9CD3E}"/>
                    </a:ext>
                  </a:extLst>
                </p:cNvPr>
                <p:cNvSpPr txBox="1"/>
                <p:nvPr/>
              </p:nvSpPr>
              <p:spPr>
                <a:xfrm>
                  <a:off x="2205101" y="2634956"/>
                  <a:ext cx="5637291" cy="338554"/>
                </a:xfrm>
                <a:prstGeom prst="rect">
                  <a:avLst/>
                </a:prstGeom>
                <a:noFill/>
              </p:spPr>
              <p:txBody>
                <a:bodyPr wrap="square" rtlCol="0">
                  <a:spAutoFit/>
                </a:bodyPr>
                <a:lstStyle/>
                <a:p>
                  <a:r>
                    <a:rPr lang="en-US" altLang="zh-CN" sz="1600" dirty="0">
                      <a:latin typeface="楷体" panose="02010609060101010101" pitchFamily="49" charset="-122"/>
                      <a:ea typeface="楷体" panose="02010609060101010101" pitchFamily="49" charset="-122"/>
                    </a:rPr>
                    <a:t>X</a:t>
                  </a:r>
                  <a:r>
                    <a:rPr lang="zh-CN" altLang="en-US" sz="1600" dirty="0">
                      <a:latin typeface="楷体" panose="02010609060101010101" pitchFamily="49" charset="-122"/>
                      <a:ea typeface="楷体" panose="02010609060101010101" pitchFamily="49" charset="-122"/>
                    </a:rPr>
                    <a:t>射线经散射物质后发生散射，行进方向改变了</a:t>
                  </a:r>
                  <a14:m>
                    <m:oMath xmlns:m="http://schemas.openxmlformats.org/officeDocument/2006/math">
                      <m:r>
                        <a:rPr lang="zh-CN" altLang="en-US" sz="1600" i="1" smtClean="0">
                          <a:latin typeface="Cambria Math" panose="02040503050406030204" pitchFamily="18" charset="0"/>
                        </a:rPr>
                        <m:t>𝜑</m:t>
                      </m:r>
                    </m:oMath>
                  </a14:m>
                  <a:r>
                    <a:rPr lang="zh-CN" altLang="en-US" sz="1600" dirty="0">
                      <a:latin typeface="楷体" panose="02010609060101010101" pitchFamily="49" charset="-122"/>
                      <a:ea typeface="楷体" panose="02010609060101010101" pitchFamily="49" charset="-122"/>
                    </a:rPr>
                    <a:t>角度，但：</a:t>
                  </a:r>
                </a:p>
              </p:txBody>
            </p:sp>
          </mc:Choice>
          <mc:Fallback xmlns="">
            <p:sp>
              <p:nvSpPr>
                <p:cNvPr id="10" name="文本框 9">
                  <a:extLst>
                    <a:ext uri="{FF2B5EF4-FFF2-40B4-BE49-F238E27FC236}">
                      <a16:creationId xmlns:a16="http://schemas.microsoft.com/office/drawing/2014/main" id="{CE0BC9F1-9CE5-4A9A-A472-717458D9CD3E}"/>
                    </a:ext>
                  </a:extLst>
                </p:cNvPr>
                <p:cNvSpPr txBox="1">
                  <a:spLocks noRot="1" noChangeAspect="1" noMove="1" noResize="1" noEditPoints="1" noAdjustHandles="1" noChangeArrowheads="1" noChangeShapeType="1" noTextEdit="1"/>
                </p:cNvSpPr>
                <p:nvPr/>
              </p:nvSpPr>
              <p:spPr>
                <a:xfrm>
                  <a:off x="2205101" y="2634956"/>
                  <a:ext cx="5637291" cy="338554"/>
                </a:xfrm>
                <a:prstGeom prst="rect">
                  <a:avLst/>
                </a:prstGeom>
                <a:blipFill>
                  <a:blip r:embed="rId5"/>
                  <a:stretch>
                    <a:fillRect l="-649" t="-7143" b="-19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3950AEAD-AC0D-4D59-88F9-872982A45540}"/>
                    </a:ext>
                  </a:extLst>
                </p:cNvPr>
                <p:cNvSpPr txBox="1"/>
                <p:nvPr/>
              </p:nvSpPr>
              <p:spPr>
                <a:xfrm>
                  <a:off x="746627" y="3090446"/>
                  <a:ext cx="11013573" cy="773289"/>
                </a:xfrm>
                <a:prstGeom prst="rect">
                  <a:avLst/>
                </a:prstGeom>
                <a:noFill/>
              </p:spPr>
              <p:txBody>
                <a:bodyPr wrap="square" rtlCol="0">
                  <a:spAutoFit/>
                </a:bodyPr>
                <a:lstStyle/>
                <a:p>
                  <a:pPr>
                    <a:lnSpc>
                      <a:spcPct val="150000"/>
                    </a:lnSpc>
                  </a:pPr>
                  <a:r>
                    <a:rPr lang="zh-CN" altLang="en-US" sz="1600" dirty="0">
                      <a:latin typeface="楷体" panose="02010609060101010101" pitchFamily="49" charset="-122"/>
                      <a:ea typeface="楷体" panose="02010609060101010101" pitchFamily="49" charset="-122"/>
                    </a:rPr>
                    <a:t>①散射后的光线中除波长仍为</a:t>
                  </a:r>
                  <a14:m>
                    <m:oMath xmlns:m="http://schemas.openxmlformats.org/officeDocument/2006/math">
                      <m:r>
                        <a:rPr lang="zh-CN" altLang="en-US" sz="1600" i="1" smtClean="0">
                          <a:latin typeface="Cambria Math" panose="02040503050406030204" pitchFamily="18" charset="0"/>
                          <a:ea typeface="楷体" panose="02010609060101010101" pitchFamily="49" charset="-122"/>
                        </a:rPr>
                        <m:t>𝜆</m:t>
                      </m:r>
                    </m:oMath>
                  </a14:m>
                  <a:r>
                    <a:rPr lang="zh-CN" altLang="en-US" sz="1600" dirty="0">
                      <a:latin typeface="楷体" panose="02010609060101010101" pitchFamily="49" charset="-122"/>
                      <a:ea typeface="楷体" panose="02010609060101010101" pitchFamily="49" charset="-122"/>
                    </a:rPr>
                    <a:t>的成分，还多了一波长为</a:t>
                  </a:r>
                  <a14:m>
                    <m:oMath xmlns:m="http://schemas.openxmlformats.org/officeDocument/2006/math">
                      <m:r>
                        <a:rPr lang="zh-CN" altLang="en-US" sz="1600" i="1" smtClean="0">
                          <a:latin typeface="Cambria Math" panose="02040503050406030204" pitchFamily="18" charset="0"/>
                          <a:ea typeface="楷体" panose="02010609060101010101" pitchFamily="49" charset="-122"/>
                        </a:rPr>
                        <m:t>𝜆</m:t>
                      </m:r>
                      <m:r>
                        <a:rPr lang="en-US" altLang="zh-CN" sz="1600" b="0" i="1" smtClean="0">
                          <a:latin typeface="Cambria Math" panose="02040503050406030204" pitchFamily="18" charset="0"/>
                          <a:ea typeface="楷体" panose="02010609060101010101" pitchFamily="49" charset="-122"/>
                        </a:rPr>
                        <m:t>+</m:t>
                      </m:r>
                      <m:r>
                        <m:rPr>
                          <m:sty m:val="p"/>
                        </m:rPr>
                        <a:rPr lang="el-GR" altLang="zh-CN" sz="1600" b="0" i="1" smtClean="0">
                          <a:latin typeface="Cambria Math" panose="02040503050406030204" pitchFamily="18" charset="0"/>
                          <a:ea typeface="Cambria Math" panose="02040503050406030204" pitchFamily="18" charset="0"/>
                        </a:rPr>
                        <m:t>Δ</m:t>
                      </m:r>
                      <m:r>
                        <a:rPr lang="zh-CN" altLang="el-GR" sz="1600" b="0" i="1" smtClean="0">
                          <a:latin typeface="Cambria Math" panose="02040503050406030204" pitchFamily="18" charset="0"/>
                          <a:ea typeface="Cambria Math" panose="02040503050406030204" pitchFamily="18" charset="0"/>
                        </a:rPr>
                        <m:t>𝜆</m:t>
                      </m:r>
                    </m:oMath>
                  </a14:m>
                  <a:r>
                    <a:rPr lang="zh-CN" altLang="en-US" sz="1600" dirty="0">
                      <a:latin typeface="楷体" panose="02010609060101010101" pitchFamily="49" charset="-122"/>
                      <a:ea typeface="楷体" panose="02010609060101010101" pitchFamily="49" charset="-122"/>
                    </a:rPr>
                    <a:t>的射线，</a:t>
                  </a:r>
                  <a:r>
                    <a:rPr lang="zh-CN" altLang="en-US" sz="1600" dirty="0">
                      <a:solidFill>
                        <a:schemeClr val="accent5"/>
                      </a:solidFill>
                      <a:latin typeface="楷体" panose="02010609060101010101" pitchFamily="49" charset="-122"/>
                      <a:ea typeface="楷体" panose="02010609060101010101" pitchFamily="49" charset="-122"/>
                    </a:rPr>
                    <a:t>波长偏移量</a:t>
                  </a:r>
                  <a14:m>
                    <m:oMath xmlns:m="http://schemas.openxmlformats.org/officeDocument/2006/math">
                      <m:r>
                        <m:rPr>
                          <m:sty m:val="p"/>
                        </m:rPr>
                        <a:rPr lang="el-GR" altLang="zh-CN" sz="1600" i="1">
                          <a:solidFill>
                            <a:schemeClr val="accent5"/>
                          </a:solidFill>
                          <a:latin typeface="Cambria Math" panose="02040503050406030204" pitchFamily="18" charset="0"/>
                          <a:ea typeface="Cambria Math" panose="02040503050406030204" pitchFamily="18" charset="0"/>
                        </a:rPr>
                        <m:t>Δ</m:t>
                      </m:r>
                      <m:r>
                        <a:rPr lang="zh-CN" altLang="el-GR" sz="1600" i="1">
                          <a:solidFill>
                            <a:schemeClr val="accent5"/>
                          </a:solidFill>
                          <a:latin typeface="Cambria Math" panose="02040503050406030204" pitchFamily="18" charset="0"/>
                          <a:ea typeface="Cambria Math" panose="02040503050406030204" pitchFamily="18" charset="0"/>
                        </a:rPr>
                        <m:t>𝜆</m:t>
                      </m:r>
                    </m:oMath>
                  </a14:m>
                  <a:r>
                    <a:rPr lang="zh-CN" altLang="en-US" sz="1600" dirty="0">
                      <a:latin typeface="楷体" panose="02010609060101010101" pitchFamily="49" charset="-122"/>
                      <a:ea typeface="楷体" panose="02010609060101010101" pitchFamily="49" charset="-122"/>
                    </a:rPr>
                    <a:t>随</a:t>
                  </a:r>
                  <a14:m>
                    <m:oMath xmlns:m="http://schemas.openxmlformats.org/officeDocument/2006/math">
                      <m:r>
                        <a:rPr lang="zh-CN" altLang="en-US" sz="1600" i="1">
                          <a:latin typeface="Cambria Math" panose="02040503050406030204" pitchFamily="18" charset="0"/>
                        </a:rPr>
                        <m:t>𝜑</m:t>
                      </m:r>
                    </m:oMath>
                  </a14:m>
                  <a:r>
                    <a:rPr lang="zh-CN" altLang="en-US" sz="1600" dirty="0">
                      <a:latin typeface="楷体" panose="02010609060101010101" pitchFamily="49" charset="-122"/>
                      <a:ea typeface="楷体" panose="02010609060101010101" pitchFamily="49" charset="-122"/>
                    </a:rPr>
                    <a:t>增大而增大，但与散射物质无关</a:t>
                  </a:r>
                  <a:endParaRPr lang="en-US" altLang="zh-CN" sz="1600" dirty="0">
                    <a:latin typeface="楷体" panose="02010609060101010101" pitchFamily="49" charset="-122"/>
                    <a:ea typeface="楷体" panose="02010609060101010101" pitchFamily="49" charset="-122"/>
                  </a:endParaRPr>
                </a:p>
                <a:p>
                  <a:pPr>
                    <a:lnSpc>
                      <a:spcPct val="150000"/>
                    </a:lnSpc>
                  </a:pPr>
                  <a:r>
                    <a:rPr lang="zh-CN" altLang="en-US" sz="1600" dirty="0">
                      <a:latin typeface="楷体" panose="02010609060101010101" pitchFamily="49" charset="-122"/>
                      <a:ea typeface="楷体" panose="02010609060101010101" pitchFamily="49" charset="-122"/>
                    </a:rPr>
                    <a:t>②不同的散射物质只能引起</a:t>
                  </a:r>
                  <a:r>
                    <a:rPr lang="zh-CN" altLang="en-US" sz="1600" dirty="0">
                      <a:solidFill>
                        <a:schemeClr val="accent5"/>
                      </a:solidFill>
                      <a:latin typeface="楷体" panose="02010609060101010101" pitchFamily="49" charset="-122"/>
                      <a:ea typeface="楷体" panose="02010609060101010101" pitchFamily="49" charset="-122"/>
                    </a:rPr>
                    <a:t>散射线的强度差异</a:t>
                  </a:r>
                  <a:r>
                    <a:rPr lang="zh-CN" altLang="en-US" sz="1600" dirty="0">
                      <a:latin typeface="楷体" panose="02010609060101010101" pitchFamily="49" charset="-122"/>
                      <a:ea typeface="楷体" panose="02010609060101010101" pitchFamily="49" charset="-122"/>
                    </a:rPr>
                    <a:t>。原子量越大的散射物质，原波长的光线越强，偏移波长的光线越弱</a:t>
                  </a:r>
                </a:p>
              </p:txBody>
            </p:sp>
          </mc:Choice>
          <mc:Fallback xmlns="">
            <p:sp>
              <p:nvSpPr>
                <p:cNvPr id="31" name="文本框 30">
                  <a:extLst>
                    <a:ext uri="{FF2B5EF4-FFF2-40B4-BE49-F238E27FC236}">
                      <a16:creationId xmlns:a16="http://schemas.microsoft.com/office/drawing/2014/main" id="{3950AEAD-AC0D-4D59-88F9-872982A45540}"/>
                    </a:ext>
                  </a:extLst>
                </p:cNvPr>
                <p:cNvSpPr txBox="1">
                  <a:spLocks noRot="1" noChangeAspect="1" noMove="1" noResize="1" noEditPoints="1" noAdjustHandles="1" noChangeArrowheads="1" noChangeShapeType="1" noTextEdit="1"/>
                </p:cNvSpPr>
                <p:nvPr/>
              </p:nvSpPr>
              <p:spPr>
                <a:xfrm>
                  <a:off x="746627" y="3090446"/>
                  <a:ext cx="11013573" cy="773289"/>
                </a:xfrm>
                <a:prstGeom prst="rect">
                  <a:avLst/>
                </a:prstGeom>
                <a:blipFill>
                  <a:blip r:embed="rId6"/>
                  <a:stretch>
                    <a:fillRect l="-277" r="-166" b="-9449"/>
                  </a:stretch>
                </a:blipFill>
              </p:spPr>
              <p:txBody>
                <a:bodyPr/>
                <a:lstStyle/>
                <a:p>
                  <a:r>
                    <a:rPr lang="zh-CN" altLang="en-US">
                      <a:noFill/>
                    </a:rPr>
                    <a:t> </a:t>
                  </a:r>
                </a:p>
              </p:txBody>
            </p:sp>
          </mc:Fallback>
        </mc:AlternateContent>
      </p:grpSp>
      <p:sp>
        <p:nvSpPr>
          <p:cNvPr id="32" name="文本框 31">
            <a:extLst>
              <a:ext uri="{FF2B5EF4-FFF2-40B4-BE49-F238E27FC236}">
                <a16:creationId xmlns:a16="http://schemas.microsoft.com/office/drawing/2014/main" id="{8C68DCB3-CB3F-4FC3-985C-EC4CEE535FC0}"/>
              </a:ext>
            </a:extLst>
          </p:cNvPr>
          <p:cNvSpPr txBox="1"/>
          <p:nvPr/>
        </p:nvSpPr>
        <p:spPr>
          <a:xfrm>
            <a:off x="501402" y="4039023"/>
            <a:ext cx="11108175" cy="430887"/>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光的波动性理论同样无法解释光电效应现象。康普顿借助爱因斯坦的</a:t>
            </a:r>
            <a:r>
              <a:rPr lang="zh-CN" altLang="en-US" sz="1600" dirty="0">
                <a:solidFill>
                  <a:schemeClr val="accent1"/>
                </a:solidFill>
                <a:latin typeface="方正小标宋简体" panose="02000000000000000000" pitchFamily="2" charset="-122"/>
                <a:ea typeface="方正小标宋简体" panose="02000000000000000000" pitchFamily="2" charset="-122"/>
              </a:rPr>
              <a:t>光子假设</a:t>
            </a:r>
            <a:r>
              <a:rPr lang="zh-CN" altLang="en-US" sz="1600" dirty="0">
                <a:latin typeface="方正小标宋简体" panose="02000000000000000000" pitchFamily="2" charset="-122"/>
                <a:ea typeface="方正小标宋简体" panose="02000000000000000000" pitchFamily="2" charset="-122"/>
              </a:rPr>
              <a:t>，成功从理论上解释了康普顿效应。</a:t>
            </a:r>
            <a:endParaRPr lang="en-US" altLang="zh-CN" sz="1600" dirty="0">
              <a:latin typeface="方正小标宋简体" panose="02000000000000000000" pitchFamily="2" charset="-122"/>
              <a:ea typeface="方正小标宋简体" panose="02000000000000000000" pitchFamily="2" charset="-122"/>
            </a:endParaRPr>
          </a:p>
        </p:txBody>
      </p:sp>
      <p:grpSp>
        <p:nvGrpSpPr>
          <p:cNvPr id="33" name="组合 32">
            <a:extLst>
              <a:ext uri="{FF2B5EF4-FFF2-40B4-BE49-F238E27FC236}">
                <a16:creationId xmlns:a16="http://schemas.microsoft.com/office/drawing/2014/main" id="{75C25612-EA12-4517-860E-9BB40AC68A03}"/>
              </a:ext>
            </a:extLst>
          </p:cNvPr>
          <p:cNvGrpSpPr/>
          <p:nvPr/>
        </p:nvGrpSpPr>
        <p:grpSpPr>
          <a:xfrm>
            <a:off x="550194" y="4555387"/>
            <a:ext cx="8036685" cy="891365"/>
            <a:chOff x="550194" y="5111162"/>
            <a:chExt cx="8036685" cy="891365"/>
          </a:xfrm>
        </p:grpSpPr>
        <p:grpSp>
          <p:nvGrpSpPr>
            <p:cNvPr id="34" name="组合 33">
              <a:extLst>
                <a:ext uri="{FF2B5EF4-FFF2-40B4-BE49-F238E27FC236}">
                  <a16:creationId xmlns:a16="http://schemas.microsoft.com/office/drawing/2014/main" id="{6C8610EE-CF70-4165-8CEA-C519B1DEDF77}"/>
                </a:ext>
              </a:extLst>
            </p:cNvPr>
            <p:cNvGrpSpPr/>
            <p:nvPr/>
          </p:nvGrpSpPr>
          <p:grpSpPr>
            <a:xfrm>
              <a:off x="550194" y="5118586"/>
              <a:ext cx="8036685" cy="579056"/>
              <a:chOff x="539534" y="3119925"/>
              <a:chExt cx="8036685" cy="579056"/>
            </a:xfrm>
          </p:grpSpPr>
          <p:grpSp>
            <p:nvGrpSpPr>
              <p:cNvPr id="40" name="组合 39">
                <a:extLst>
                  <a:ext uri="{FF2B5EF4-FFF2-40B4-BE49-F238E27FC236}">
                    <a16:creationId xmlns:a16="http://schemas.microsoft.com/office/drawing/2014/main" id="{3F7AF41D-8AB7-48F2-8C10-4A14E6D4025D}"/>
                  </a:ext>
                </a:extLst>
              </p:cNvPr>
              <p:cNvGrpSpPr/>
              <p:nvPr/>
            </p:nvGrpSpPr>
            <p:grpSpPr>
              <a:xfrm>
                <a:off x="539534" y="3119925"/>
                <a:ext cx="8036685" cy="579056"/>
                <a:chOff x="539534" y="3119925"/>
                <a:chExt cx="8036685" cy="579056"/>
              </a:xfrm>
            </p:grpSpPr>
            <p:grpSp>
              <p:nvGrpSpPr>
                <p:cNvPr id="42" name="组合 41">
                  <a:extLst>
                    <a:ext uri="{FF2B5EF4-FFF2-40B4-BE49-F238E27FC236}">
                      <a16:creationId xmlns:a16="http://schemas.microsoft.com/office/drawing/2014/main" id="{F36C43B0-C9CF-4363-94BE-4D772CE3F538}"/>
                    </a:ext>
                  </a:extLst>
                </p:cNvPr>
                <p:cNvGrpSpPr/>
                <p:nvPr/>
              </p:nvGrpSpPr>
              <p:grpSpPr>
                <a:xfrm>
                  <a:off x="539534" y="3119925"/>
                  <a:ext cx="8036685" cy="579056"/>
                  <a:chOff x="539534" y="3119925"/>
                  <a:chExt cx="8036685" cy="579056"/>
                </a:xfrm>
              </p:grpSpPr>
              <p:sp>
                <p:nvSpPr>
                  <p:cNvPr id="44" name="矩形: 圆角 43">
                    <a:extLst>
                      <a:ext uri="{FF2B5EF4-FFF2-40B4-BE49-F238E27FC236}">
                        <a16:creationId xmlns:a16="http://schemas.microsoft.com/office/drawing/2014/main" id="{75DFD3D6-7210-4949-8E56-A8124B6D7513}"/>
                      </a:ext>
                    </a:extLst>
                  </p:cNvPr>
                  <p:cNvSpPr/>
                  <p:nvPr/>
                </p:nvSpPr>
                <p:spPr>
                  <a:xfrm>
                    <a:off x="539534" y="3119925"/>
                    <a:ext cx="8036685" cy="5790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id="{00782AC8-4E2D-4FEB-A6FB-BA8D77D3891F}"/>
                      </a:ext>
                    </a:extLst>
                  </p:cNvPr>
                  <p:cNvSpPr txBox="1"/>
                  <p:nvPr/>
                </p:nvSpPr>
                <p:spPr>
                  <a:xfrm>
                    <a:off x="608667" y="3234301"/>
                    <a:ext cx="683603" cy="369332"/>
                  </a:xfrm>
                  <a:prstGeom prst="rect">
                    <a:avLst/>
                  </a:prstGeom>
                  <a:noFill/>
                </p:spPr>
                <p:txBody>
                  <a:bodyPr wrap="square">
                    <a:spAutoFit/>
                  </a:bodyPr>
                  <a:lstStyle/>
                  <a:p>
                    <a:pPr algn="ctr"/>
                    <a:r>
                      <a:rPr lang="zh-CN" altLang="en-US" sz="1800" dirty="0">
                        <a:solidFill>
                          <a:schemeClr val="accent1"/>
                        </a:solidFill>
                        <a:latin typeface="汉仪文黑-85W" panose="00020600040101010101" pitchFamily="18" charset="-122"/>
                        <a:ea typeface="汉仪文黑-85W" panose="00020600040101010101" pitchFamily="18" charset="-122"/>
                      </a:rPr>
                      <a:t>光子</a:t>
                    </a:r>
                    <a:endParaRPr lang="zh-CN" altLang="en-US" dirty="0">
                      <a:solidFill>
                        <a:schemeClr val="accent1"/>
                      </a:solidFill>
                      <a:latin typeface="汉仪文黑-85W" panose="00020600040101010101" pitchFamily="18" charset="-122"/>
                      <a:ea typeface="汉仪文黑-85W" panose="00020600040101010101" pitchFamily="18" charset="-122"/>
                    </a:endParaRPr>
                  </a:p>
                </p:txBody>
              </p:sp>
            </p:grpSp>
            <p:cxnSp>
              <p:nvCxnSpPr>
                <p:cNvPr id="43" name="直接连接符 42">
                  <a:extLst>
                    <a:ext uri="{FF2B5EF4-FFF2-40B4-BE49-F238E27FC236}">
                      <a16:creationId xmlns:a16="http://schemas.microsoft.com/office/drawing/2014/main" id="{B7B8D5AA-0543-4A63-BFFC-1584467128FC}"/>
                    </a:ext>
                  </a:extLst>
                </p:cNvPr>
                <p:cNvCxnSpPr>
                  <a:cxnSpLocks/>
                </p:cNvCxnSpPr>
                <p:nvPr/>
              </p:nvCxnSpPr>
              <p:spPr>
                <a:xfrm flipV="1">
                  <a:off x="1361402" y="3234301"/>
                  <a:ext cx="0" cy="39960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C97D5C5-677F-42B8-AC4F-46C70D76AB8E}"/>
                      </a:ext>
                    </a:extLst>
                  </p:cNvPr>
                  <p:cNvSpPr txBox="1"/>
                  <p:nvPr/>
                </p:nvSpPr>
                <p:spPr>
                  <a:xfrm>
                    <a:off x="1580942" y="3230524"/>
                    <a:ext cx="1617366" cy="331053"/>
                  </a:xfrm>
                  <a:prstGeom prst="rect">
                    <a:avLst/>
                  </a:prstGeom>
                  <a:noFill/>
                </p:spPr>
                <p:txBody>
                  <a:bodyPr wrap="none" lIns="0" tIns="0" rIns="0" bIns="0" rtlCol="0">
                    <a:spAutoFit/>
                  </a:bodyPr>
                  <a:lstStyle/>
                  <a:p>
                    <a:pPr>
                      <a:lnSpc>
                        <a:spcPct val="150000"/>
                      </a:lnSpc>
                    </a:pPr>
                    <a:r>
                      <a:rPr lang="zh-CN" altLang="en-US" sz="1600" dirty="0">
                        <a:latin typeface="楷体" panose="02010609060101010101" pitchFamily="49" charset="-122"/>
                        <a:ea typeface="楷体" panose="02010609060101010101" pitchFamily="49" charset="-122"/>
                      </a:rPr>
                      <a:t>光子能量：</a:t>
                    </a:r>
                    <a14:m>
                      <m:oMath xmlns:m="http://schemas.openxmlformats.org/officeDocument/2006/math">
                        <m:r>
                          <a:rPr lang="zh-CN" altLang="en-US" sz="1600" i="1" smtClean="0">
                            <a:latin typeface="Cambria Math" panose="02040503050406030204" pitchFamily="18" charset="0"/>
                          </a:rPr>
                          <m:t>𝜀</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h</m:t>
                        </m:r>
                        <m:r>
                          <a:rPr lang="zh-CN" altLang="en-US" sz="1600" b="0" i="1" smtClean="0">
                            <a:latin typeface="Cambria Math" panose="02040503050406030204" pitchFamily="18" charset="0"/>
                          </a:rPr>
                          <m:t>𝜈</m:t>
                        </m:r>
                      </m:oMath>
                    </a14:m>
                    <a:endParaRPr lang="en-US" altLang="zh-CN" sz="1600" b="0" dirty="0">
                      <a:latin typeface="楷体" panose="02010609060101010101" pitchFamily="49" charset="-122"/>
                      <a:ea typeface="楷体" panose="02010609060101010101" pitchFamily="49" charset="-122"/>
                    </a:endParaRPr>
                  </a:p>
                </p:txBody>
              </p:sp>
            </mc:Choice>
            <mc:Fallback xmlns="">
              <p:sp>
                <p:nvSpPr>
                  <p:cNvPr id="41" name="文本框 40">
                    <a:extLst>
                      <a:ext uri="{FF2B5EF4-FFF2-40B4-BE49-F238E27FC236}">
                        <a16:creationId xmlns:a16="http://schemas.microsoft.com/office/drawing/2014/main" id="{2C97D5C5-677F-42B8-AC4F-46C70D76AB8E}"/>
                      </a:ext>
                    </a:extLst>
                  </p:cNvPr>
                  <p:cNvSpPr txBox="1">
                    <a:spLocks noRot="1" noChangeAspect="1" noMove="1" noResize="1" noEditPoints="1" noAdjustHandles="1" noChangeArrowheads="1" noChangeShapeType="1" noTextEdit="1"/>
                  </p:cNvSpPr>
                  <p:nvPr/>
                </p:nvSpPr>
                <p:spPr>
                  <a:xfrm>
                    <a:off x="1580942" y="3230524"/>
                    <a:ext cx="1617366" cy="331053"/>
                  </a:xfrm>
                  <a:prstGeom prst="rect">
                    <a:avLst/>
                  </a:prstGeom>
                  <a:blipFill>
                    <a:blip r:embed="rId7"/>
                    <a:stretch>
                      <a:fillRect l="-7547" r="-1887" b="-3148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BAD8B313-D32B-4D85-897C-DA73BE19E8E1}"/>
                    </a:ext>
                  </a:extLst>
                </p:cNvPr>
                <p:cNvSpPr txBox="1"/>
                <p:nvPr/>
              </p:nvSpPr>
              <p:spPr>
                <a:xfrm>
                  <a:off x="3497171" y="5114725"/>
                  <a:ext cx="2084353" cy="487569"/>
                </a:xfrm>
                <a:prstGeom prst="rect">
                  <a:avLst/>
                </a:prstGeom>
                <a:noFill/>
              </p:spPr>
              <p:txBody>
                <a:bodyPr wrap="square" lIns="0" tIns="0" rIns="0" bIns="0" rtlCol="0">
                  <a:spAutoFit/>
                </a:bodyPr>
                <a:lstStyle/>
                <a:p>
                  <a:pPr>
                    <a:lnSpc>
                      <a:spcPct val="150000"/>
                    </a:lnSpc>
                  </a:pPr>
                  <a:r>
                    <a:rPr lang="zh-CN" altLang="en-US" sz="1600" dirty="0">
                      <a:latin typeface="楷体" panose="02010609060101010101" pitchFamily="49" charset="-122"/>
                      <a:ea typeface="楷体" panose="02010609060101010101" pitchFamily="49" charset="-122"/>
                    </a:rPr>
                    <a:t>光子质量：</a:t>
                  </a:r>
                  <a14:m>
                    <m:oMath xmlns:m="http://schemas.openxmlformats.org/officeDocument/2006/math">
                      <m:r>
                        <a:rPr lang="en-US" altLang="zh-CN" sz="1600" i="1" smtClean="0">
                          <a:latin typeface="Cambria Math" panose="02040503050406030204" pitchFamily="18" charset="0"/>
                        </a:rPr>
                        <m:t>𝑚</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zh-CN" altLang="en-US" sz="1600" i="1">
                              <a:latin typeface="Cambria Math" panose="02040503050406030204" pitchFamily="18" charset="0"/>
                            </a:rPr>
                            <m:t>𝜀</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𝑐</m:t>
                              </m:r>
                            </m:e>
                            <m:sup>
                              <m:r>
                                <a:rPr lang="en-US" altLang="zh-CN" sz="1600" b="0" i="1" smtClean="0">
                                  <a:latin typeface="Cambria Math" panose="02040503050406030204" pitchFamily="18" charset="0"/>
                                </a:rPr>
                                <m:t>2</m:t>
                              </m:r>
                            </m:sup>
                          </m:sSup>
                        </m:den>
                      </m:f>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rPr>
                            <m:t>h</m:t>
                          </m:r>
                          <m:r>
                            <a:rPr lang="zh-CN" altLang="en-US" sz="1600" i="1">
                              <a:latin typeface="Cambria Math" panose="02040503050406030204" pitchFamily="18" charset="0"/>
                            </a:rPr>
                            <m:t>𝜈</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𝑐</m:t>
                              </m:r>
                            </m:e>
                            <m:sup>
                              <m:r>
                                <a:rPr lang="en-US" altLang="zh-CN" sz="1600" b="0" i="1" smtClean="0">
                                  <a:latin typeface="Cambria Math" panose="02040503050406030204" pitchFamily="18" charset="0"/>
                                </a:rPr>
                                <m:t>2</m:t>
                              </m:r>
                            </m:sup>
                          </m:sSup>
                        </m:den>
                      </m:f>
                    </m:oMath>
                  </a14:m>
                  <a:endParaRPr lang="en-US" altLang="zh-CN" sz="1600" b="0" dirty="0">
                    <a:latin typeface="楷体" panose="02010609060101010101" pitchFamily="49" charset="-122"/>
                    <a:ea typeface="楷体" panose="02010609060101010101" pitchFamily="49" charset="-122"/>
                  </a:endParaRPr>
                </a:p>
              </p:txBody>
            </p:sp>
          </mc:Choice>
          <mc:Fallback xmlns="">
            <p:sp>
              <p:nvSpPr>
                <p:cNvPr id="35" name="文本框 34">
                  <a:extLst>
                    <a:ext uri="{FF2B5EF4-FFF2-40B4-BE49-F238E27FC236}">
                      <a16:creationId xmlns:a16="http://schemas.microsoft.com/office/drawing/2014/main" id="{BAD8B313-D32B-4D85-897C-DA73BE19E8E1}"/>
                    </a:ext>
                  </a:extLst>
                </p:cNvPr>
                <p:cNvSpPr txBox="1">
                  <a:spLocks noRot="1" noChangeAspect="1" noMove="1" noResize="1" noEditPoints="1" noAdjustHandles="1" noChangeArrowheads="1" noChangeShapeType="1" noTextEdit="1"/>
                </p:cNvSpPr>
                <p:nvPr/>
              </p:nvSpPr>
              <p:spPr>
                <a:xfrm>
                  <a:off x="3497171" y="5114725"/>
                  <a:ext cx="2084353" cy="487569"/>
                </a:xfrm>
                <a:prstGeom prst="rect">
                  <a:avLst/>
                </a:prstGeom>
                <a:blipFill>
                  <a:blip r:embed="rId8"/>
                  <a:stretch>
                    <a:fillRect l="-6140" r="-585"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47A628D3-77B3-4808-A38F-52C60E8A10E5}"/>
                    </a:ext>
                  </a:extLst>
                </p:cNvPr>
                <p:cNvSpPr txBox="1"/>
                <p:nvPr/>
              </p:nvSpPr>
              <p:spPr>
                <a:xfrm>
                  <a:off x="5869727" y="5111162"/>
                  <a:ext cx="2480985" cy="487569"/>
                </a:xfrm>
                <a:prstGeom prst="rect">
                  <a:avLst/>
                </a:prstGeom>
                <a:noFill/>
              </p:spPr>
              <p:txBody>
                <a:bodyPr wrap="square" lIns="0" tIns="0" rIns="0" bIns="0" rtlCol="0">
                  <a:spAutoFit/>
                </a:bodyPr>
                <a:lstStyle/>
                <a:p>
                  <a:pPr>
                    <a:lnSpc>
                      <a:spcPct val="150000"/>
                    </a:lnSpc>
                  </a:pPr>
                  <a:r>
                    <a:rPr lang="zh-CN" altLang="en-US" sz="1600" dirty="0">
                      <a:latin typeface="楷体" panose="02010609060101010101" pitchFamily="49" charset="-122"/>
                      <a:ea typeface="楷体" panose="02010609060101010101" pitchFamily="49" charset="-122"/>
                    </a:rPr>
                    <a:t>光子动量：</a:t>
                  </a:r>
                  <a14:m>
                    <m:oMath xmlns:m="http://schemas.openxmlformats.org/officeDocument/2006/math">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𝑚𝑐</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rPr>
                            <m:t>h</m:t>
                          </m:r>
                          <m:r>
                            <a:rPr lang="zh-CN" altLang="en-US" sz="1600" i="1">
                              <a:latin typeface="Cambria Math" panose="02040503050406030204" pitchFamily="18" charset="0"/>
                            </a:rPr>
                            <m:t>𝜈</m:t>
                          </m:r>
                        </m:num>
                        <m:den>
                          <m:r>
                            <a:rPr lang="en-US" altLang="zh-CN" sz="1600" b="0" i="1" smtClean="0">
                              <a:latin typeface="Cambria Math" panose="02040503050406030204" pitchFamily="18" charset="0"/>
                            </a:rPr>
                            <m:t>𝑐</m:t>
                          </m:r>
                        </m:den>
                      </m:f>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h</m:t>
                          </m:r>
                        </m:num>
                        <m:den>
                          <m:r>
                            <a:rPr lang="zh-CN" altLang="en-US" sz="1600" b="0" i="1" smtClean="0">
                              <a:latin typeface="Cambria Math" panose="02040503050406030204" pitchFamily="18" charset="0"/>
                            </a:rPr>
                            <m:t>𝜆</m:t>
                          </m:r>
                        </m:den>
                      </m:f>
                    </m:oMath>
                  </a14:m>
                  <a:endParaRPr lang="en-US" altLang="zh-CN" sz="1600" b="0" dirty="0">
                    <a:latin typeface="楷体" panose="02010609060101010101" pitchFamily="49" charset="-122"/>
                    <a:ea typeface="楷体" panose="02010609060101010101" pitchFamily="49" charset="-122"/>
                  </a:endParaRPr>
                </a:p>
              </p:txBody>
            </p:sp>
          </mc:Choice>
          <mc:Fallback xmlns="">
            <p:sp>
              <p:nvSpPr>
                <p:cNvPr id="38" name="文本框 37">
                  <a:extLst>
                    <a:ext uri="{FF2B5EF4-FFF2-40B4-BE49-F238E27FC236}">
                      <a16:creationId xmlns:a16="http://schemas.microsoft.com/office/drawing/2014/main" id="{47A628D3-77B3-4808-A38F-52C60E8A10E5}"/>
                    </a:ext>
                  </a:extLst>
                </p:cNvPr>
                <p:cNvSpPr txBox="1">
                  <a:spLocks noRot="1" noChangeAspect="1" noMove="1" noResize="1" noEditPoints="1" noAdjustHandles="1" noChangeArrowheads="1" noChangeShapeType="1" noTextEdit="1"/>
                </p:cNvSpPr>
                <p:nvPr/>
              </p:nvSpPr>
              <p:spPr>
                <a:xfrm>
                  <a:off x="5869727" y="5111162"/>
                  <a:ext cx="2480985" cy="487569"/>
                </a:xfrm>
                <a:prstGeom prst="rect">
                  <a:avLst/>
                </a:prstGeom>
                <a:blipFill>
                  <a:blip r:embed="rId9"/>
                  <a:stretch>
                    <a:fillRect l="-5160" r="-1720" b="-1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4E5F0CCB-2376-49A6-B63F-D0162BD6845B}"/>
                    </a:ext>
                  </a:extLst>
                </p:cNvPr>
                <p:cNvSpPr txBox="1"/>
                <p:nvPr/>
              </p:nvSpPr>
              <p:spPr>
                <a:xfrm>
                  <a:off x="680876" y="5721937"/>
                  <a:ext cx="6708311" cy="280590"/>
                </a:xfrm>
                <a:prstGeom prst="rect">
                  <a:avLst/>
                </a:prstGeom>
                <a:noFill/>
              </p:spPr>
              <p:txBody>
                <a:bodyPr wrap="none" lIns="0" tIns="0" rIns="0" bIns="0" rtlCol="0">
                  <a:spAutoFit/>
                </a:bodyPr>
                <a:lstStyle/>
                <a:p>
                  <a:pPr>
                    <a:lnSpc>
                      <a:spcPct val="150000"/>
                    </a:lnSpc>
                  </a:pPr>
                  <a14:m>
                    <m:oMath xmlns:m="http://schemas.openxmlformats.org/officeDocument/2006/math">
                      <m:r>
                        <a:rPr lang="en-US" altLang="zh-CN" sz="1400" b="0" i="1" smtClean="0">
                          <a:latin typeface="Cambria Math" panose="02040503050406030204" pitchFamily="18" charset="0"/>
                        </a:rPr>
                        <m:t>h</m:t>
                      </m:r>
                    </m:oMath>
                  </a14:m>
                  <a:r>
                    <a:rPr lang="zh-CN" altLang="en-US" sz="1400" dirty="0">
                      <a:latin typeface="楷体" panose="02010609060101010101" pitchFamily="49" charset="-122"/>
                      <a:ea typeface="楷体" panose="02010609060101010101" pitchFamily="49" charset="-122"/>
                    </a:rPr>
                    <a:t>：普朗克常量，</a:t>
                  </a:r>
                  <a14:m>
                    <m:oMath xmlns:m="http://schemas.openxmlformats.org/officeDocument/2006/math">
                      <m:r>
                        <a:rPr lang="en-US" altLang="zh-CN" sz="1400" b="0" i="1" smtClean="0">
                          <a:latin typeface="Cambria Math" panose="02040503050406030204" pitchFamily="18" charset="0"/>
                        </a:rPr>
                        <m:t>6.63</m:t>
                      </m:r>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en-US" altLang="zh-CN" sz="1400" b="0" i="1" smtClean="0">
                              <a:latin typeface="Cambria Math" panose="02040503050406030204" pitchFamily="18" charset="0"/>
                              <a:ea typeface="Cambria Math" panose="02040503050406030204" pitchFamily="18" charset="0"/>
                            </a:rPr>
                            <m:t>10</m:t>
                          </m:r>
                        </m:e>
                        <m:sup>
                          <m:r>
                            <a:rPr lang="en-US" altLang="zh-CN" sz="1400" b="0" i="1" smtClean="0">
                              <a:latin typeface="Cambria Math" panose="02040503050406030204" pitchFamily="18" charset="0"/>
                              <a:ea typeface="Cambria Math" panose="02040503050406030204" pitchFamily="18" charset="0"/>
                            </a:rPr>
                            <m:t>−34</m:t>
                          </m:r>
                        </m:sup>
                      </m:sSup>
                      <m:r>
                        <a:rPr lang="en-US" altLang="zh-CN" sz="1400" b="0" i="1" smtClean="0">
                          <a:latin typeface="Cambria Math" panose="02040503050406030204" pitchFamily="18" charset="0"/>
                          <a:ea typeface="Cambria Math" panose="02040503050406030204" pitchFamily="18" charset="0"/>
                        </a:rPr>
                        <m:t> </m:t>
                      </m:r>
                      <m:r>
                        <m:rPr>
                          <m:sty m:val="p"/>
                        </m:rPr>
                        <a:rPr lang="en-US" altLang="zh-CN" sz="1400" i="1">
                          <a:latin typeface="Cambria Math" panose="02040503050406030204" pitchFamily="18" charset="0"/>
                          <a:ea typeface="Cambria Math" panose="02040503050406030204" pitchFamily="18" charset="0"/>
                        </a:rPr>
                        <m:t>J</m:t>
                      </m:r>
                      <m:r>
                        <a:rPr lang="en-US" altLang="zh-CN" sz="1400" i="1" smtClean="0">
                          <a:latin typeface="Cambria Math" panose="02040503050406030204" pitchFamily="18" charset="0"/>
                          <a:ea typeface="Cambria Math" panose="02040503050406030204" pitchFamily="18" charset="0"/>
                        </a:rPr>
                        <m:t>·</m:t>
                      </m:r>
                      <m:r>
                        <m:rPr>
                          <m:sty m:val="p"/>
                        </m:rPr>
                        <a:rPr lang="en-US" altLang="zh-CN" sz="1400" i="1">
                          <a:latin typeface="Cambria Math" panose="02040503050406030204" pitchFamily="18" charset="0"/>
                          <a:ea typeface="Cambria Math" panose="02040503050406030204" pitchFamily="18" charset="0"/>
                        </a:rPr>
                        <m:t>s</m:t>
                      </m:r>
                    </m:oMath>
                  </a14:m>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en-US" altLang="zh-CN" sz="1400" b="0" i="1" smtClean="0">
                          <a:latin typeface="Cambria Math" panose="02040503050406030204" pitchFamily="18" charset="0"/>
                        </a:rPr>
                        <m:t>𝑐</m:t>
                      </m:r>
                    </m:oMath>
                  </a14:m>
                  <a:r>
                    <a:rPr lang="zh-CN" altLang="en-US" sz="1400" dirty="0">
                      <a:latin typeface="楷体" panose="02010609060101010101" pitchFamily="49" charset="-122"/>
                      <a:ea typeface="楷体" panose="02010609060101010101" pitchFamily="49" charset="-122"/>
                    </a:rPr>
                    <a:t>：光速</a:t>
                  </a:r>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zh-CN" altLang="en-US" sz="1400" i="1">
                          <a:latin typeface="Cambria Math" panose="02040503050406030204" pitchFamily="18" charset="0"/>
                        </a:rPr>
                        <m:t>𝜈</m:t>
                      </m:r>
                    </m:oMath>
                  </a14:m>
                  <a:r>
                    <a:rPr lang="zh-CN" altLang="en-US" sz="1400" dirty="0">
                      <a:latin typeface="楷体" panose="02010609060101010101" pitchFamily="49" charset="-122"/>
                      <a:ea typeface="楷体" panose="02010609060101010101" pitchFamily="49" charset="-122"/>
                    </a:rPr>
                    <a:t>：光波的频率</a:t>
                  </a:r>
                  <a:r>
                    <a:rPr lang="en-US" altLang="zh-CN" sz="1400" dirty="0">
                      <a:latin typeface="楷体" panose="02010609060101010101" pitchFamily="49" charset="-122"/>
                      <a:ea typeface="楷体" panose="02010609060101010101" pitchFamily="49" charset="-122"/>
                    </a:rPr>
                    <a:t>    </a:t>
                  </a:r>
                  <a14:m>
                    <m:oMath xmlns:m="http://schemas.openxmlformats.org/officeDocument/2006/math">
                      <m:r>
                        <a:rPr lang="zh-CN" altLang="en-US" sz="1400" i="1" smtClean="0">
                          <a:latin typeface="Cambria Math" panose="02040503050406030204" pitchFamily="18" charset="0"/>
                        </a:rPr>
                        <m:t>𝜆</m:t>
                      </m:r>
                    </m:oMath>
                  </a14:m>
                  <a:r>
                    <a:rPr lang="zh-CN" altLang="en-US" sz="1400" dirty="0">
                      <a:latin typeface="楷体" panose="02010609060101010101" pitchFamily="49" charset="-122"/>
                      <a:ea typeface="楷体" panose="02010609060101010101" pitchFamily="49" charset="-122"/>
                    </a:rPr>
                    <a:t>：光波的波长</a:t>
                  </a:r>
                </a:p>
              </p:txBody>
            </p:sp>
          </mc:Choice>
          <mc:Fallback xmlns="">
            <p:sp>
              <p:nvSpPr>
                <p:cNvPr id="39" name="文本框 38">
                  <a:extLst>
                    <a:ext uri="{FF2B5EF4-FFF2-40B4-BE49-F238E27FC236}">
                      <a16:creationId xmlns:a16="http://schemas.microsoft.com/office/drawing/2014/main" id="{4E5F0CCB-2376-49A6-B63F-D0162BD6845B}"/>
                    </a:ext>
                  </a:extLst>
                </p:cNvPr>
                <p:cNvSpPr txBox="1">
                  <a:spLocks noRot="1" noChangeAspect="1" noMove="1" noResize="1" noEditPoints="1" noAdjustHandles="1" noChangeArrowheads="1" noChangeShapeType="1" noTextEdit="1"/>
                </p:cNvSpPr>
                <p:nvPr/>
              </p:nvSpPr>
              <p:spPr>
                <a:xfrm>
                  <a:off x="680876" y="5721937"/>
                  <a:ext cx="6708311" cy="280590"/>
                </a:xfrm>
                <a:prstGeom prst="rect">
                  <a:avLst/>
                </a:prstGeom>
                <a:blipFill>
                  <a:blip r:embed="rId10"/>
                  <a:stretch>
                    <a:fillRect l="-1000" r="-818" b="-34783"/>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82A0F9B9-8737-435B-9E30-EE9A82FBDCCC}"/>
              </a:ext>
            </a:extLst>
          </p:cNvPr>
          <p:cNvGrpSpPr/>
          <p:nvPr/>
        </p:nvGrpSpPr>
        <p:grpSpPr>
          <a:xfrm>
            <a:off x="8761081" y="4562811"/>
            <a:ext cx="2854556" cy="920787"/>
            <a:chOff x="8761081" y="4562811"/>
            <a:chExt cx="2854556" cy="920787"/>
          </a:xfrm>
        </p:grpSpPr>
        <mc:AlternateContent xmlns:mc="http://schemas.openxmlformats.org/markup-compatibility/2006" xmlns:a14="http://schemas.microsoft.com/office/drawing/2010/main">
          <mc:Choice Requires="a14">
            <p:sp>
              <p:nvSpPr>
                <p:cNvPr id="47" name="矩形: 圆角 46">
                  <a:extLst>
                    <a:ext uri="{FF2B5EF4-FFF2-40B4-BE49-F238E27FC236}">
                      <a16:creationId xmlns:a16="http://schemas.microsoft.com/office/drawing/2014/main" id="{EEB87E92-2F37-4C76-8C68-F49E9B0F4E03}"/>
                    </a:ext>
                  </a:extLst>
                </p:cNvPr>
                <p:cNvSpPr/>
                <p:nvPr/>
              </p:nvSpPr>
              <p:spPr>
                <a:xfrm>
                  <a:off x="8806419" y="4562811"/>
                  <a:ext cx="2809218" cy="92078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14:m>
                    <m:oMathPara xmlns:m="http://schemas.openxmlformats.org/officeDocument/2006/math">
                      <m:oMathParaPr>
                        <m:jc m:val="right"/>
                      </m:oMathParaPr>
                      <m:oMath xmlns:m="http://schemas.openxmlformats.org/officeDocument/2006/math">
                        <m:r>
                          <m:rPr>
                            <m:sty m:val="p"/>
                          </m:rPr>
                          <a:rPr lang="el-GR" altLang="zh-CN" sz="1600" i="1">
                            <a:solidFill>
                              <a:schemeClr val="tx1"/>
                            </a:solidFill>
                            <a:latin typeface="Cambria Math" panose="02040503050406030204" pitchFamily="18" charset="0"/>
                            <a:ea typeface="Cambria Math" panose="02040503050406030204" pitchFamily="18" charset="0"/>
                          </a:rPr>
                          <m:t>Δ</m:t>
                        </m:r>
                        <m:r>
                          <a:rPr lang="zh-CN" altLang="el-GR" sz="1600" i="1">
                            <a:solidFill>
                              <a:schemeClr val="tx1"/>
                            </a:solidFill>
                            <a:latin typeface="Cambria Math" panose="02040503050406030204" pitchFamily="18" charset="0"/>
                            <a:ea typeface="Cambria Math" panose="02040503050406030204" pitchFamily="18" charset="0"/>
                          </a:rPr>
                          <m:t>𝜆</m:t>
                        </m:r>
                        <m:r>
                          <a:rPr lang="en-US" altLang="zh-CN" sz="1600" i="1">
                            <a:solidFill>
                              <a:schemeClr val="tx1"/>
                            </a:solidFill>
                            <a:latin typeface="Cambria Math" panose="02040503050406030204" pitchFamily="18" charset="0"/>
                            <a:ea typeface="Cambria Math" panose="02040503050406030204" pitchFamily="18" charset="0"/>
                          </a:rPr>
                          <m:t>=</m:t>
                        </m:r>
                        <m:f>
                          <m:fPr>
                            <m:ctrlPr>
                              <a:rPr lang="en-US" altLang="zh-CN" sz="1600" i="1">
                                <a:solidFill>
                                  <a:schemeClr val="tx1"/>
                                </a:solidFill>
                                <a:latin typeface="Cambria Math" panose="02040503050406030204" pitchFamily="18" charset="0"/>
                                <a:ea typeface="Cambria Math" panose="02040503050406030204" pitchFamily="18" charset="0"/>
                              </a:rPr>
                            </m:ctrlPr>
                          </m:fPr>
                          <m:num>
                            <m:r>
                              <a:rPr lang="en-US" altLang="zh-CN" sz="1600" i="1">
                                <a:solidFill>
                                  <a:schemeClr val="tx1"/>
                                </a:solidFill>
                                <a:latin typeface="Cambria Math" panose="02040503050406030204" pitchFamily="18" charset="0"/>
                                <a:ea typeface="Cambria Math" panose="02040503050406030204" pitchFamily="18" charset="0"/>
                              </a:rPr>
                              <m:t>2</m:t>
                            </m:r>
                            <m:r>
                              <a:rPr lang="en-US" altLang="zh-CN" sz="1600" i="1">
                                <a:solidFill>
                                  <a:schemeClr val="tx1"/>
                                </a:solidFill>
                                <a:latin typeface="Cambria Math" panose="02040503050406030204" pitchFamily="18" charset="0"/>
                                <a:ea typeface="Cambria Math" panose="02040503050406030204" pitchFamily="18" charset="0"/>
                              </a:rPr>
                              <m:t>h</m:t>
                            </m:r>
                          </m:num>
                          <m:den>
                            <m:sSub>
                              <m:sSubPr>
                                <m:ctrlPr>
                                  <a:rPr lang="en-US" altLang="zh-CN" sz="1600" i="1">
                                    <a:solidFill>
                                      <a:schemeClr val="tx1"/>
                                    </a:solidFill>
                                    <a:latin typeface="Cambria Math" panose="02040503050406030204" pitchFamily="18" charset="0"/>
                                    <a:ea typeface="Cambria Math" panose="02040503050406030204" pitchFamily="18" charset="0"/>
                                  </a:rPr>
                                </m:ctrlPr>
                              </m:sSubPr>
                              <m:e>
                                <m:r>
                                  <a:rPr lang="en-US" altLang="zh-CN" sz="1600" i="1">
                                    <a:solidFill>
                                      <a:schemeClr val="tx1"/>
                                    </a:solidFill>
                                    <a:latin typeface="Cambria Math" panose="02040503050406030204" pitchFamily="18" charset="0"/>
                                    <a:ea typeface="Cambria Math" panose="02040503050406030204" pitchFamily="18" charset="0"/>
                                  </a:rPr>
                                  <m:t>𝑚</m:t>
                                </m:r>
                              </m:e>
                              <m:sub>
                                <m:r>
                                  <a:rPr lang="en-US" altLang="zh-CN" sz="1600" i="1">
                                    <a:solidFill>
                                      <a:schemeClr val="tx1"/>
                                    </a:solidFill>
                                    <a:latin typeface="Cambria Math" panose="02040503050406030204" pitchFamily="18" charset="0"/>
                                    <a:ea typeface="Cambria Math" panose="02040503050406030204" pitchFamily="18" charset="0"/>
                                  </a:rPr>
                                  <m:t>0</m:t>
                                </m:r>
                              </m:sub>
                            </m:sSub>
                            <m:r>
                              <a:rPr lang="en-US" altLang="zh-CN" sz="1600" i="1">
                                <a:solidFill>
                                  <a:schemeClr val="tx1"/>
                                </a:solidFill>
                                <a:latin typeface="Cambria Math" panose="02040503050406030204" pitchFamily="18" charset="0"/>
                                <a:ea typeface="Cambria Math" panose="02040503050406030204" pitchFamily="18" charset="0"/>
                              </a:rPr>
                              <m:t>𝑐</m:t>
                            </m:r>
                          </m:den>
                        </m:f>
                        <m:func>
                          <m:funcPr>
                            <m:ctrlPr>
                              <a:rPr lang="en-US" altLang="zh-CN" sz="1600" i="1">
                                <a:solidFill>
                                  <a:schemeClr val="tx1"/>
                                </a:solidFill>
                                <a:latin typeface="Cambria Math" panose="02040503050406030204" pitchFamily="18" charset="0"/>
                                <a:ea typeface="Cambria Math" panose="02040503050406030204" pitchFamily="18" charset="0"/>
                              </a:rPr>
                            </m:ctrlPr>
                          </m:funcPr>
                          <m:fName>
                            <m:sSup>
                              <m:sSupPr>
                                <m:ctrlPr>
                                  <a:rPr lang="en-US" altLang="zh-CN" sz="1600" i="1">
                                    <a:solidFill>
                                      <a:schemeClr val="tx1"/>
                                    </a:solidFill>
                                    <a:latin typeface="Cambria Math" panose="02040503050406030204" pitchFamily="18" charset="0"/>
                                    <a:ea typeface="Cambria Math" panose="02040503050406030204" pitchFamily="18" charset="0"/>
                                  </a:rPr>
                                </m:ctrlPr>
                              </m:sSupPr>
                              <m:e>
                                <m:r>
                                  <m:rPr>
                                    <m:sty m:val="p"/>
                                  </m:rPr>
                                  <a:rPr lang="en-US" altLang="zh-CN" sz="1600">
                                    <a:solidFill>
                                      <a:schemeClr val="tx1"/>
                                    </a:solidFill>
                                    <a:latin typeface="Cambria Math" panose="02040503050406030204" pitchFamily="18" charset="0"/>
                                    <a:ea typeface="Cambria Math" panose="02040503050406030204" pitchFamily="18" charset="0"/>
                                  </a:rPr>
                                  <m:t>sin</m:t>
                                </m:r>
                              </m:e>
                              <m:sup>
                                <m:r>
                                  <a:rPr lang="en-US" altLang="zh-CN" sz="1600" i="1">
                                    <a:solidFill>
                                      <a:schemeClr val="tx1"/>
                                    </a:solidFill>
                                    <a:latin typeface="Cambria Math" panose="02040503050406030204" pitchFamily="18" charset="0"/>
                                    <a:ea typeface="Cambria Math" panose="02040503050406030204" pitchFamily="18" charset="0"/>
                                  </a:rPr>
                                  <m:t>2</m:t>
                                </m:r>
                              </m:sup>
                            </m:sSup>
                          </m:fName>
                          <m:e>
                            <m:f>
                              <m:fPr>
                                <m:ctrlPr>
                                  <a:rPr lang="en-US" altLang="zh-CN" sz="1600" i="1">
                                    <a:solidFill>
                                      <a:schemeClr val="tx1"/>
                                    </a:solidFill>
                                    <a:latin typeface="Cambria Math" panose="02040503050406030204" pitchFamily="18" charset="0"/>
                                    <a:ea typeface="Cambria Math" panose="02040503050406030204" pitchFamily="18" charset="0"/>
                                  </a:rPr>
                                </m:ctrlPr>
                              </m:fPr>
                              <m:num>
                                <m:r>
                                  <a:rPr lang="zh-CN" altLang="en-US" sz="1600" i="1">
                                    <a:solidFill>
                                      <a:schemeClr val="tx1"/>
                                    </a:solidFill>
                                    <a:latin typeface="Cambria Math" panose="02040503050406030204" pitchFamily="18" charset="0"/>
                                    <a:ea typeface="Cambria Math" panose="02040503050406030204" pitchFamily="18" charset="0"/>
                                  </a:rPr>
                                  <m:t>𝜑</m:t>
                                </m:r>
                              </m:num>
                              <m:den>
                                <m:r>
                                  <a:rPr lang="en-US" altLang="zh-CN" sz="1600" i="1">
                                    <a:solidFill>
                                      <a:schemeClr val="tx1"/>
                                    </a:solidFill>
                                    <a:latin typeface="Cambria Math" panose="02040503050406030204" pitchFamily="18" charset="0"/>
                                    <a:ea typeface="Cambria Math" panose="02040503050406030204" pitchFamily="18" charset="0"/>
                                  </a:rPr>
                                  <m:t>2</m:t>
                                </m:r>
                              </m:den>
                            </m:f>
                          </m:e>
                        </m:func>
                      </m:oMath>
                    </m:oMathPara>
                  </a14:m>
                  <a:endParaRPr lang="zh-CN" altLang="en-US" sz="1600" dirty="0">
                    <a:solidFill>
                      <a:schemeClr val="tx1"/>
                    </a:solidFill>
                  </a:endParaRPr>
                </a:p>
              </p:txBody>
            </p:sp>
          </mc:Choice>
          <mc:Fallback xmlns="">
            <p:sp>
              <p:nvSpPr>
                <p:cNvPr id="47" name="矩形: 圆角 46">
                  <a:extLst>
                    <a:ext uri="{FF2B5EF4-FFF2-40B4-BE49-F238E27FC236}">
                      <a16:creationId xmlns:a16="http://schemas.microsoft.com/office/drawing/2014/main" id="{EEB87E92-2F37-4C76-8C68-F49E9B0F4E03}"/>
                    </a:ext>
                  </a:extLst>
                </p:cNvPr>
                <p:cNvSpPr>
                  <a:spLocks noRot="1" noChangeAspect="1" noMove="1" noResize="1" noEditPoints="1" noAdjustHandles="1" noChangeArrowheads="1" noChangeShapeType="1" noTextEdit="1"/>
                </p:cNvSpPr>
                <p:nvPr/>
              </p:nvSpPr>
              <p:spPr>
                <a:xfrm>
                  <a:off x="8806419" y="4562811"/>
                  <a:ext cx="2809218" cy="920787"/>
                </a:xfrm>
                <a:prstGeom prst="roundRect">
                  <a:avLst/>
                </a:prstGeom>
                <a:blipFill>
                  <a:blip r:embed="rId11"/>
                  <a:stretch>
                    <a:fillRect/>
                  </a:stretch>
                </a:blipFill>
                <a:ln>
                  <a:noFill/>
                </a:ln>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8D6FB5FE-B6B5-4319-B80C-3E0D4404C2BD}"/>
                </a:ext>
              </a:extLst>
            </p:cNvPr>
            <p:cNvSpPr txBox="1"/>
            <p:nvPr/>
          </p:nvSpPr>
          <p:spPr>
            <a:xfrm>
              <a:off x="8761081" y="4692344"/>
              <a:ext cx="1155700" cy="661720"/>
            </a:xfrm>
            <a:prstGeom prst="rect">
              <a:avLst/>
            </a:prstGeom>
            <a:noFill/>
          </p:spPr>
          <p:txBody>
            <a:bodyPr wrap="square">
              <a:spAutoFit/>
            </a:bodyPr>
            <a:lstStyle/>
            <a:p>
              <a:pPr algn="ctr">
                <a:spcAft>
                  <a:spcPts val="600"/>
                </a:spcAft>
              </a:pPr>
              <a:r>
                <a:rPr lang="zh-CN" altLang="en-US" sz="1600" dirty="0">
                  <a:solidFill>
                    <a:schemeClr val="tx1"/>
                  </a:solidFill>
                  <a:latin typeface="汉仪文黑-85W" panose="00020600040101010101" pitchFamily="18" charset="-122"/>
                  <a:ea typeface="汉仪文黑-85W" panose="00020600040101010101" pitchFamily="18" charset="-122"/>
                </a:rPr>
                <a:t>康普顿</a:t>
              </a:r>
              <a:endParaRPr lang="en-US" altLang="zh-CN" sz="1600" dirty="0">
                <a:solidFill>
                  <a:schemeClr val="tx1"/>
                </a:solidFill>
                <a:latin typeface="汉仪文黑-85W" panose="00020600040101010101" pitchFamily="18" charset="-122"/>
                <a:ea typeface="汉仪文黑-85W" panose="00020600040101010101" pitchFamily="18" charset="-122"/>
              </a:endParaRPr>
            </a:p>
            <a:p>
              <a:pPr algn="ctr">
                <a:spcAft>
                  <a:spcPts val="600"/>
                </a:spcAft>
              </a:pPr>
              <a:r>
                <a:rPr lang="zh-CN" altLang="en-US" sz="1600" dirty="0">
                  <a:solidFill>
                    <a:schemeClr val="tx1"/>
                  </a:solidFill>
                  <a:latin typeface="汉仪文黑-85W" panose="00020600040101010101" pitchFamily="18" charset="-122"/>
                  <a:ea typeface="汉仪文黑-85W" panose="00020600040101010101" pitchFamily="18" charset="-122"/>
                </a:rPr>
                <a:t>散射公式</a:t>
              </a:r>
              <a:endParaRPr lang="en-US" altLang="zh-CN" sz="1600" dirty="0">
                <a:solidFill>
                  <a:schemeClr val="tx1"/>
                </a:solidFill>
                <a:latin typeface="汉仪文黑-85W" panose="00020600040101010101" pitchFamily="18" charset="-122"/>
                <a:ea typeface="汉仪文黑-85W" panose="00020600040101010101" pitchFamily="18" charset="-122"/>
              </a:endParaRPr>
            </a:p>
          </p:txBody>
        </p:sp>
        <p:cxnSp>
          <p:nvCxnSpPr>
            <p:cNvPr id="49" name="直接连接符 48">
              <a:extLst>
                <a:ext uri="{FF2B5EF4-FFF2-40B4-BE49-F238E27FC236}">
                  <a16:creationId xmlns:a16="http://schemas.microsoft.com/office/drawing/2014/main" id="{A063DA67-BBBB-42A7-A4F8-885A9101B97B}"/>
                </a:ext>
              </a:extLst>
            </p:cNvPr>
            <p:cNvCxnSpPr>
              <a:cxnSpLocks/>
            </p:cNvCxnSpPr>
            <p:nvPr/>
          </p:nvCxnSpPr>
          <p:spPr>
            <a:xfrm flipV="1">
              <a:off x="9916781" y="4710398"/>
              <a:ext cx="0" cy="6309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矩形 50">
            <a:extLst>
              <a:ext uri="{FF2B5EF4-FFF2-40B4-BE49-F238E27FC236}">
                <a16:creationId xmlns:a16="http://schemas.microsoft.com/office/drawing/2014/main" id="{CA2EE8CB-807C-4051-9035-1BB887219943}"/>
              </a:ext>
            </a:extLst>
          </p:cNvPr>
          <p:cNvSpPr/>
          <p:nvPr/>
        </p:nvSpPr>
        <p:spPr>
          <a:xfrm>
            <a:off x="553179" y="3126802"/>
            <a:ext cx="11056398" cy="876071"/>
          </a:xfrm>
          <a:prstGeom prst="rect">
            <a:avLst/>
          </a:prstGeom>
          <a:solidFill>
            <a:schemeClr val="bg1"/>
          </a:solidFill>
          <a:ln w="19050">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经典理论认为，散射现象是组成物质的原子中 电子在电磁波的作用下受迫振动 从而发射出新的电磁波</a:t>
            </a:r>
            <a:endParaRPr lang="en-US" altLang="zh-CN" sz="1600" dirty="0">
              <a:solidFill>
                <a:schemeClr val="tx1"/>
              </a:solidFill>
              <a:latin typeface="楷体" panose="02010609060101010101" pitchFamily="49" charset="-122"/>
              <a:ea typeface="楷体" panose="02010609060101010101" pitchFamily="49" charset="-122"/>
            </a:endParaRPr>
          </a:p>
          <a:p>
            <a:pPr algn="ctr"/>
            <a:r>
              <a:rPr lang="zh-CN" altLang="en-US" sz="1600" dirty="0">
                <a:solidFill>
                  <a:schemeClr val="tx1"/>
                </a:solidFill>
                <a:latin typeface="楷体" panose="02010609060101010101" pitchFamily="49" charset="-122"/>
                <a:ea typeface="楷体" panose="02010609060101010101" pitchFamily="49" charset="-122"/>
              </a:rPr>
              <a:t>根据振动理论，散射光的波长应当与入射光相同，不可能出现偏移</a:t>
            </a:r>
          </a:p>
        </p:txBody>
      </p:sp>
      <p:pic>
        <p:nvPicPr>
          <p:cNvPr id="5" name="图片 4">
            <a:extLst>
              <a:ext uri="{FF2B5EF4-FFF2-40B4-BE49-F238E27FC236}">
                <a16:creationId xmlns:a16="http://schemas.microsoft.com/office/drawing/2014/main" id="{FB8B19CD-B363-46BD-BB6A-3988CF70059F}"/>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7978111" y="1235128"/>
            <a:ext cx="3631466" cy="1807261"/>
          </a:xfrm>
          <a:prstGeom prst="rect">
            <a:avLst/>
          </a:prstGeom>
        </p:spPr>
      </p:pic>
    </p:spTree>
    <p:custDataLst>
      <p:tags r:id="rId1"/>
    </p:custDataLst>
    <p:extLst>
      <p:ext uri="{BB962C8B-B14F-4D97-AF65-F5344CB8AC3E}">
        <p14:creationId xmlns:p14="http://schemas.microsoft.com/office/powerpoint/2010/main" val="300899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xit" presetSubtype="0" fill="hold" grpId="0"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500"/>
                            </p:stCondLst>
                            <p:childTnLst>
                              <p:par>
                                <p:cTn id="26" presetID="42" presetClass="entr" presetSubtype="0" fill="hold" nodeType="after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par>
                          <p:cTn id="47" fill="hold">
                            <p:stCondLst>
                              <p:cond delay="500"/>
                            </p:stCondLst>
                            <p:childTnLst>
                              <p:par>
                                <p:cTn id="48" presetID="42" presetClass="entr" presetSubtype="0" fill="hold"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1000"/>
                                        <p:tgtEl>
                                          <p:spTgt spid="33"/>
                                        </p:tgtEl>
                                      </p:cBhvr>
                                    </p:animEffect>
                                    <p:anim calcmode="lin" valueType="num">
                                      <p:cBhvr>
                                        <p:cTn id="51" dur="1000" fill="hold"/>
                                        <p:tgtEl>
                                          <p:spTgt spid="33"/>
                                        </p:tgtEl>
                                        <p:attrNameLst>
                                          <p:attrName>ppt_x</p:attrName>
                                        </p:attrNameLst>
                                      </p:cBhvr>
                                      <p:tavLst>
                                        <p:tav tm="0">
                                          <p:val>
                                            <p:strVal val="#ppt_x"/>
                                          </p:val>
                                        </p:tav>
                                        <p:tav tm="100000">
                                          <p:val>
                                            <p:strVal val="#ppt_x"/>
                                          </p:val>
                                        </p:tav>
                                      </p:tavLst>
                                    </p:anim>
                                    <p:anim calcmode="lin" valueType="num">
                                      <p:cBhvr>
                                        <p:cTn id="5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51"/>
                                        </p:tgtEl>
                                      </p:cBhvr>
                                    </p:animEffect>
                                    <p:set>
                                      <p:cBhvr>
                                        <p:cTn id="62" dur="1" fill="hold">
                                          <p:stCondLst>
                                            <p:cond delay="499"/>
                                          </p:stCondLst>
                                        </p:cTn>
                                        <p:tgtEl>
                                          <p:spTgt spid="51"/>
                                        </p:tgtEl>
                                        <p:attrNameLst>
                                          <p:attrName>style.visibility</p:attrName>
                                        </p:attrNameLst>
                                      </p:cBhvr>
                                      <p:to>
                                        <p:strVal val="hidden"/>
                                      </p:to>
                                    </p:set>
                                  </p:childTnLst>
                                </p:cTn>
                              </p:par>
                              <p:par>
                                <p:cTn id="63" presetID="42"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1000"/>
                                        <p:tgtEl>
                                          <p:spTgt spid="18"/>
                                        </p:tgtEl>
                                      </p:cBhvr>
                                    </p:animEffect>
                                    <p:anim calcmode="lin" valueType="num">
                                      <p:cBhvr>
                                        <p:cTn id="66" dur="1000" fill="hold"/>
                                        <p:tgtEl>
                                          <p:spTgt spid="18"/>
                                        </p:tgtEl>
                                        <p:attrNameLst>
                                          <p:attrName>ppt_x</p:attrName>
                                        </p:attrNameLst>
                                      </p:cBhvr>
                                      <p:tavLst>
                                        <p:tav tm="0">
                                          <p:val>
                                            <p:strVal val="#ppt_x"/>
                                          </p:val>
                                        </p:tav>
                                        <p:tav tm="100000">
                                          <p:val>
                                            <p:strVal val="#ppt_x"/>
                                          </p:val>
                                        </p:tav>
                                      </p:tavLst>
                                    </p:anim>
                                    <p:anim calcmode="lin" valueType="num">
                                      <p:cBhvr>
                                        <p:cTn id="6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6" grpId="0"/>
      <p:bldP spid="27" grpId="0"/>
      <p:bldP spid="27" grpId="1"/>
      <p:bldP spid="28" grpId="0"/>
      <p:bldP spid="32" grpId="0"/>
      <p:bldP spid="51" grpId="0" animBg="1"/>
      <p:bldP spid="5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B7D3FD-5C66-4632-8C15-EA1D99CDDF29}"/>
                  </a:ext>
                </a:extLst>
              </p:cNvPr>
              <p:cNvSpPr txBox="1"/>
              <p:nvPr/>
            </p:nvSpPr>
            <p:spPr>
              <a:xfrm>
                <a:off x="507456" y="2980998"/>
                <a:ext cx="11108180" cy="795795"/>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3.2</a:t>
                </a:r>
                <a:r>
                  <a:rPr lang="zh-CN" altLang="en-US" sz="1600" dirty="0">
                    <a:latin typeface="华文宋体" panose="02010600040101010101" pitchFamily="2" charset="-122"/>
                    <a:ea typeface="华文宋体" panose="02010600040101010101" pitchFamily="2" charset="-122"/>
                  </a:rPr>
                  <a:t>：在康普顿效应中，散射光波长的偏移</a:t>
                </a:r>
                <a14:m>
                  <m:oMath xmlns:m="http://schemas.openxmlformats.org/officeDocument/2006/math">
                    <m:r>
                      <a:rPr lang="zh-CN" altLang="en-US" sz="1600" i="1" smtClean="0">
                        <a:latin typeface="Cambria Math" panose="02040503050406030204" pitchFamily="18" charset="0"/>
                        <a:ea typeface="华文宋体" panose="02010600040101010101" pitchFamily="2" charset="-122"/>
                      </a:rPr>
                      <m:t>∆</m:t>
                    </m:r>
                    <m:r>
                      <a:rPr lang="zh-CN" altLang="en-US" sz="1600" i="1" smtClean="0">
                        <a:latin typeface="Cambria Math" panose="02040503050406030204" pitchFamily="18" charset="0"/>
                        <a:ea typeface="华文宋体" panose="02010600040101010101" pitchFamily="2" charset="-122"/>
                      </a:rPr>
                      <m:t>𝜆</m:t>
                    </m:r>
                  </m:oMath>
                </a14:m>
                <a:r>
                  <a:rPr lang="zh-CN" altLang="en-US" sz="1600" b="0" dirty="0">
                    <a:latin typeface="华文宋体" panose="02010600040101010101" pitchFamily="2" charset="-122"/>
                    <a:ea typeface="华文宋体" panose="02010600040101010101" pitchFamily="2" charset="-122"/>
                  </a:rPr>
                  <a:t>与下列哪些因素有关？（    ）</a:t>
                </a:r>
                <a:endParaRPr lang="en-US" altLang="zh-CN" sz="1600" b="0" dirty="0">
                  <a:latin typeface="华文宋体" panose="02010600040101010101" pitchFamily="2" charset="-122"/>
                  <a:ea typeface="华文宋体" panose="02010600040101010101" pitchFamily="2" charset="-122"/>
                </a:endParaRPr>
              </a:p>
              <a:p>
                <a:pPr>
                  <a:lnSpc>
                    <a:spcPct val="150000"/>
                  </a:lnSpc>
                </a:pPr>
                <a:r>
                  <a:rPr lang="en-US" altLang="zh-CN" sz="1600" dirty="0">
                    <a:latin typeface="华文宋体" panose="02010600040101010101" pitchFamily="2" charset="-122"/>
                    <a:ea typeface="华文宋体" panose="02010600040101010101" pitchFamily="2" charset="-122"/>
                  </a:rPr>
                  <a:t>A.</a:t>
                </a:r>
                <a:r>
                  <a:rPr lang="zh-CN" altLang="en-US" sz="1600" dirty="0">
                    <a:latin typeface="华文宋体" panose="02010600040101010101" pitchFamily="2" charset="-122"/>
                    <a:ea typeface="华文宋体" panose="02010600040101010101" pitchFamily="2" charset="-122"/>
                  </a:rPr>
                  <a:t>只与散射物质有关</a:t>
                </a:r>
                <a:r>
                  <a:rPr lang="en-US" altLang="zh-CN" sz="1600" dirty="0">
                    <a:latin typeface="华文宋体" panose="02010600040101010101" pitchFamily="2" charset="-122"/>
                    <a:ea typeface="华文宋体" panose="02010600040101010101" pitchFamily="2" charset="-122"/>
                  </a:rPr>
                  <a:t>          B.</a:t>
                </a:r>
                <a:r>
                  <a:rPr lang="zh-CN" altLang="en-US" sz="1600" dirty="0">
                    <a:latin typeface="华文宋体" panose="02010600040101010101" pitchFamily="2" charset="-122"/>
                    <a:ea typeface="华文宋体" panose="02010600040101010101" pitchFamily="2" charset="-122"/>
                  </a:rPr>
                  <a:t>只与散射角有关；          </a:t>
                </a:r>
                <a:r>
                  <a:rPr lang="en-US" altLang="zh-CN" sz="1600" dirty="0">
                    <a:latin typeface="华文宋体" panose="02010600040101010101" pitchFamily="2" charset="-122"/>
                    <a:ea typeface="华文宋体" panose="02010600040101010101" pitchFamily="2" charset="-122"/>
                  </a:rPr>
                  <a:t>C.</a:t>
                </a:r>
                <a:r>
                  <a:rPr lang="zh-CN" altLang="en-US" sz="1600" dirty="0">
                    <a:latin typeface="华文宋体" panose="02010600040101010101" pitchFamily="2" charset="-122"/>
                    <a:ea typeface="华文宋体" panose="02010600040101010101" pitchFamily="2" charset="-122"/>
                  </a:rPr>
                  <a:t>只与入射光波长有关；          </a:t>
                </a:r>
                <a:r>
                  <a:rPr lang="en-US" altLang="zh-CN" sz="1600" dirty="0">
                    <a:latin typeface="华文宋体" panose="02010600040101010101" pitchFamily="2" charset="-122"/>
                    <a:ea typeface="华文宋体" panose="02010600040101010101" pitchFamily="2" charset="-122"/>
                  </a:rPr>
                  <a:t>D.</a:t>
                </a:r>
                <a:r>
                  <a:rPr lang="zh-CN" altLang="en-US" sz="1600" dirty="0">
                    <a:latin typeface="华文宋体" panose="02010600040101010101" pitchFamily="2" charset="-122"/>
                    <a:ea typeface="华文宋体" panose="02010600040101010101" pitchFamily="2" charset="-122"/>
                  </a:rPr>
                  <a:t>与散射物质和散射角都有关。</a:t>
                </a:r>
                <a:endParaRPr lang="en-US" altLang="zh-CN" sz="1600" b="0" dirty="0">
                  <a:latin typeface="华文宋体" panose="02010600040101010101" pitchFamily="2" charset="-122"/>
                  <a:ea typeface="华文宋体" panose="02010600040101010101" pitchFamily="2" charset="-122"/>
                </a:endParaRPr>
              </a:p>
            </p:txBody>
          </p:sp>
        </mc:Choice>
        <mc:Fallback xmlns="">
          <p:sp>
            <p:nvSpPr>
              <p:cNvPr id="13" name="文本框 12">
                <a:extLst>
                  <a:ext uri="{FF2B5EF4-FFF2-40B4-BE49-F238E27FC236}">
                    <a16:creationId xmlns:a16="http://schemas.microsoft.com/office/drawing/2014/main" id="{5BB7D3FD-5C66-4632-8C15-EA1D99CDDF29}"/>
                  </a:ext>
                </a:extLst>
              </p:cNvPr>
              <p:cNvSpPr txBox="1">
                <a:spLocks noRot="1" noChangeAspect="1" noMove="1" noResize="1" noEditPoints="1" noAdjustHandles="1" noChangeArrowheads="1" noChangeShapeType="1" noTextEdit="1"/>
              </p:cNvSpPr>
              <p:nvPr/>
            </p:nvSpPr>
            <p:spPr>
              <a:xfrm>
                <a:off x="507456" y="2980998"/>
                <a:ext cx="11108180" cy="795795"/>
              </a:xfrm>
              <a:prstGeom prst="rect">
                <a:avLst/>
              </a:prstGeom>
              <a:blipFill>
                <a:blip r:embed="rId3"/>
                <a:stretch>
                  <a:fillRect l="-274" b="-9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C5FF8B3-EA77-400B-8758-CA970920F729}"/>
                  </a:ext>
                </a:extLst>
              </p:cNvPr>
              <p:cNvSpPr txBox="1"/>
              <p:nvPr/>
            </p:nvSpPr>
            <p:spPr>
              <a:xfrm>
                <a:off x="507455" y="1944572"/>
                <a:ext cx="11108178" cy="621965"/>
              </a:xfrm>
              <a:prstGeom prst="rect">
                <a:avLst/>
              </a:prstGeom>
              <a:noFill/>
            </p:spPr>
            <p:txBody>
              <a:bodyPr wrap="square" rtlCol="0">
                <a:spAutoFit/>
              </a:bodyPr>
              <a:lstStyle/>
              <a:p>
                <a:pPr>
                  <a:lnSpc>
                    <a:spcPct val="150000"/>
                  </a:lnSpc>
                </a:pPr>
                <a:r>
                  <a:rPr lang="zh-CN" altLang="en-US" sz="1600" dirty="0">
                    <a:solidFill>
                      <a:schemeClr val="tx1"/>
                    </a:solidFill>
                    <a:latin typeface="楷体" panose="02010609060101010101" pitchFamily="49" charset="-122"/>
                    <a:ea typeface="楷体" panose="02010609060101010101" pitchFamily="49" charset="-122"/>
                  </a:rPr>
                  <a:t>解：由康普顿散射公式</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Δ</m:t>
                    </m:r>
                    <m:r>
                      <a:rPr lang="zh-CN" altLang="el-GR" sz="1600" i="1">
                        <a:latin typeface="Cambria Math" panose="02040503050406030204" pitchFamily="18" charset="0"/>
                        <a:ea typeface="Cambria Math" panose="02040503050406030204" pitchFamily="18" charset="0"/>
                      </a:rPr>
                      <m:t>𝜆</m:t>
                    </m:r>
                    <m:r>
                      <a:rPr lang="en-US" altLang="zh-CN" sz="1600" i="1">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2</m:t>
                        </m:r>
                        <m:r>
                          <a:rPr lang="en-US" altLang="zh-CN" sz="1600" i="1">
                            <a:latin typeface="Cambria Math" panose="02040503050406030204" pitchFamily="18" charset="0"/>
                            <a:ea typeface="Cambria Math" panose="02040503050406030204" pitchFamily="18" charset="0"/>
                          </a:rPr>
                          <m:t>h</m:t>
                        </m:r>
                      </m:num>
                      <m:den>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𝑚</m:t>
                            </m:r>
                          </m:e>
                          <m:sub>
                            <m:r>
                              <a:rPr lang="en-US" altLang="zh-CN" sz="1600" i="1">
                                <a:latin typeface="Cambria Math" panose="02040503050406030204" pitchFamily="18" charset="0"/>
                                <a:ea typeface="Cambria Math" panose="02040503050406030204" pitchFamily="18" charset="0"/>
                              </a:rPr>
                              <m:t>0</m:t>
                            </m:r>
                          </m:sub>
                        </m:sSub>
                        <m:r>
                          <a:rPr lang="en-US" altLang="zh-CN" sz="1600" i="1">
                            <a:latin typeface="Cambria Math" panose="02040503050406030204" pitchFamily="18" charset="0"/>
                            <a:ea typeface="Cambria Math" panose="02040503050406030204" pitchFamily="18" charset="0"/>
                          </a:rPr>
                          <m:t>𝑐</m:t>
                        </m:r>
                      </m:den>
                    </m:f>
                    <m:func>
                      <m:funcPr>
                        <m:ctrlPr>
                          <a:rPr lang="en-US" altLang="zh-CN" sz="1600" i="1">
                            <a:latin typeface="Cambria Math" panose="02040503050406030204" pitchFamily="18" charset="0"/>
                            <a:ea typeface="Cambria Math" panose="02040503050406030204" pitchFamily="18" charset="0"/>
                          </a:rPr>
                        </m:ctrlPr>
                      </m:funcPr>
                      <m:fName>
                        <m:sSup>
                          <m:sSupPr>
                            <m:ctrlPr>
                              <a:rPr lang="en-US" altLang="zh-CN" sz="1600" i="1">
                                <a:latin typeface="Cambria Math" panose="02040503050406030204" pitchFamily="18" charset="0"/>
                                <a:ea typeface="Cambria Math" panose="02040503050406030204" pitchFamily="18" charset="0"/>
                              </a:rPr>
                            </m:ctrlPr>
                          </m:sSupPr>
                          <m:e>
                            <m:r>
                              <m:rPr>
                                <m:sty m:val="p"/>
                              </m:rPr>
                              <a:rPr lang="en-US" altLang="zh-CN" sz="1600">
                                <a:latin typeface="Cambria Math" panose="02040503050406030204" pitchFamily="18" charset="0"/>
                                <a:ea typeface="Cambria Math" panose="02040503050406030204" pitchFamily="18" charset="0"/>
                              </a:rPr>
                              <m:t>sin</m:t>
                            </m:r>
                          </m:e>
                          <m:sup>
                            <m:r>
                              <a:rPr lang="en-US" altLang="zh-CN" sz="1600" i="1">
                                <a:latin typeface="Cambria Math" panose="02040503050406030204" pitchFamily="18" charset="0"/>
                                <a:ea typeface="Cambria Math" panose="02040503050406030204" pitchFamily="18" charset="0"/>
                              </a:rPr>
                              <m:t>2</m:t>
                            </m:r>
                          </m:sup>
                        </m:sSup>
                      </m:fName>
                      <m:e>
                        <m:f>
                          <m:fPr>
                            <m:ctrlPr>
                              <a:rPr lang="en-US" altLang="zh-CN" sz="1600" i="1">
                                <a:latin typeface="Cambria Math" panose="02040503050406030204" pitchFamily="18" charset="0"/>
                                <a:ea typeface="Cambria Math" panose="02040503050406030204" pitchFamily="18" charset="0"/>
                              </a:rPr>
                            </m:ctrlPr>
                          </m:fPr>
                          <m:num>
                            <m:r>
                              <a:rPr lang="zh-CN" altLang="en-US" sz="1600" i="1">
                                <a:latin typeface="Cambria Math" panose="02040503050406030204" pitchFamily="18" charset="0"/>
                                <a:ea typeface="Cambria Math" panose="02040503050406030204" pitchFamily="18" charset="0"/>
                              </a:rPr>
                              <m:t>𝜑</m:t>
                            </m:r>
                          </m:num>
                          <m:den>
                            <m:r>
                              <a:rPr lang="en-US" altLang="zh-CN" sz="1600" i="1">
                                <a:latin typeface="Cambria Math" panose="02040503050406030204" pitchFamily="18" charset="0"/>
                                <a:ea typeface="Cambria Math" panose="02040503050406030204" pitchFamily="18" charset="0"/>
                              </a:rPr>
                              <m:t>2</m:t>
                            </m:r>
                          </m:den>
                        </m:f>
                      </m:e>
                    </m:func>
                  </m:oMath>
                </a14:m>
                <a:r>
                  <a:rPr lang="zh-CN" altLang="en-US" sz="1600" dirty="0">
                    <a:latin typeface="楷体" panose="02010609060101010101" pitchFamily="49" charset="-122"/>
                    <a:ea typeface="楷体" panose="02010609060101010101" pitchFamily="49" charset="-122"/>
                  </a:rPr>
                  <a:t>，当散射角</a:t>
                </a:r>
                <a14:m>
                  <m:oMath xmlns:m="http://schemas.openxmlformats.org/officeDocument/2006/math">
                    <m:r>
                      <a:rPr lang="zh-CN" altLang="en-US" sz="1600" i="1">
                        <a:latin typeface="Cambria Math" panose="02040503050406030204" pitchFamily="18" charset="0"/>
                        <a:ea typeface="Cambria Math" panose="02040503050406030204" pitchFamily="18" charset="0"/>
                      </a:rPr>
                      <m:t>𝜑</m:t>
                    </m:r>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𝜋</m:t>
                    </m:r>
                  </m:oMath>
                </a14:m>
                <a:r>
                  <a:rPr lang="zh-CN" altLang="en-US" sz="1600" dirty="0">
                    <a:latin typeface="楷体" panose="02010609060101010101" pitchFamily="49" charset="-122"/>
                    <a:ea typeface="楷体" panose="02010609060101010101" pitchFamily="49" charset="-122"/>
                  </a:rPr>
                  <a:t>时，</a:t>
                </a:r>
                <a:r>
                  <a:rPr lang="el-GR" altLang="zh-CN" sz="1600" dirty="0">
                    <a:ea typeface="Cambria Math" panose="02040503050406030204" pitchFamily="18" charset="0"/>
                  </a:rPr>
                  <a:t> </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Δ</m:t>
                    </m:r>
                    <m:r>
                      <a:rPr lang="zh-CN" altLang="el-GR" sz="1600" i="1">
                        <a:latin typeface="Cambria Math" panose="02040503050406030204" pitchFamily="18" charset="0"/>
                        <a:ea typeface="Cambria Math" panose="02040503050406030204" pitchFamily="18" charset="0"/>
                      </a:rPr>
                      <m:t>𝜆</m:t>
                    </m:r>
                  </m:oMath>
                </a14:m>
                <a:r>
                  <a:rPr lang="zh-CN" altLang="en-US" sz="1600" dirty="0">
                    <a:latin typeface="楷体" panose="02010609060101010101" pitchFamily="49" charset="-122"/>
                    <a:ea typeface="楷体" panose="02010609060101010101" pitchFamily="49" charset="-122"/>
                  </a:rPr>
                  <a:t>最大；当散射角</a:t>
                </a:r>
                <a14:m>
                  <m:oMath xmlns:m="http://schemas.openxmlformats.org/officeDocument/2006/math">
                    <m:r>
                      <a:rPr lang="zh-CN" altLang="en-US" sz="1600" i="1">
                        <a:latin typeface="Cambria Math" panose="02040503050406030204" pitchFamily="18" charset="0"/>
                        <a:ea typeface="Cambria Math" panose="02040503050406030204" pitchFamily="18" charset="0"/>
                      </a:rPr>
                      <m:t>𝜑</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0</m:t>
                    </m:r>
                  </m:oMath>
                </a14:m>
                <a:r>
                  <a:rPr lang="zh-CN" altLang="en-US" sz="1600" dirty="0">
                    <a:latin typeface="楷体" panose="02010609060101010101" pitchFamily="49" charset="-122"/>
                    <a:ea typeface="楷体" panose="02010609060101010101" pitchFamily="49" charset="-122"/>
                  </a:rPr>
                  <a:t>时，</a:t>
                </a:r>
                <a:r>
                  <a:rPr lang="el-GR" altLang="zh-CN" sz="1600" dirty="0">
                    <a:ea typeface="Cambria Math" panose="02040503050406030204" pitchFamily="18" charset="0"/>
                  </a:rPr>
                  <a:t> </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Δ</m:t>
                    </m:r>
                    <m:r>
                      <a:rPr lang="zh-CN" altLang="el-GR" sz="1600" i="1">
                        <a:latin typeface="Cambria Math" panose="02040503050406030204" pitchFamily="18" charset="0"/>
                        <a:ea typeface="Cambria Math" panose="02040503050406030204" pitchFamily="18" charset="0"/>
                      </a:rPr>
                      <m:t>𝜆</m:t>
                    </m:r>
                  </m:oMath>
                </a14:m>
                <a:r>
                  <a:rPr lang="zh-CN" altLang="en-US" sz="1600" dirty="0">
                    <a:latin typeface="楷体" panose="02010609060101010101" pitchFamily="49" charset="-122"/>
                    <a:ea typeface="楷体" panose="02010609060101010101" pitchFamily="49" charset="-122"/>
                  </a:rPr>
                  <a:t>为</a:t>
                </a:r>
                <a:r>
                  <a:rPr lang="en-US" altLang="zh-CN" sz="1600" dirty="0">
                    <a:latin typeface="楷体" panose="02010609060101010101" pitchFamily="49" charset="-122"/>
                    <a:ea typeface="楷体" panose="02010609060101010101" pitchFamily="49" charset="-122"/>
                  </a:rPr>
                  <a:t>0</a:t>
                </a:r>
                <a:r>
                  <a:rPr lang="zh-CN" altLang="en-US" sz="1600" dirty="0">
                    <a:latin typeface="楷体" panose="02010609060101010101" pitchFamily="49" charset="-122"/>
                    <a:ea typeface="楷体" panose="02010609060101010101" pitchFamily="49" charset="-122"/>
                  </a:rPr>
                  <a:t>；</a:t>
                </a:r>
                <a:endParaRPr lang="en-US" altLang="zh-CN" sz="1600" dirty="0">
                  <a:latin typeface="楷体" panose="02010609060101010101" pitchFamily="49" charset="-122"/>
                  <a:ea typeface="楷体" panose="02010609060101010101" pitchFamily="49" charset="-122"/>
                </a:endParaRPr>
              </a:p>
            </p:txBody>
          </p:sp>
        </mc:Choice>
        <mc:Fallback xmlns="">
          <p:sp>
            <p:nvSpPr>
              <p:cNvPr id="14" name="文本框 13">
                <a:extLst>
                  <a:ext uri="{FF2B5EF4-FFF2-40B4-BE49-F238E27FC236}">
                    <a16:creationId xmlns:a16="http://schemas.microsoft.com/office/drawing/2014/main" id="{3C5FF8B3-EA77-400B-8758-CA970920F729}"/>
                  </a:ext>
                </a:extLst>
              </p:cNvPr>
              <p:cNvSpPr txBox="1">
                <a:spLocks noRot="1" noChangeAspect="1" noMove="1" noResize="1" noEditPoints="1" noAdjustHandles="1" noChangeArrowheads="1" noChangeShapeType="1" noTextEdit="1"/>
              </p:cNvSpPr>
              <p:nvPr/>
            </p:nvSpPr>
            <p:spPr>
              <a:xfrm>
                <a:off x="507455" y="1944572"/>
                <a:ext cx="11108178" cy="621965"/>
              </a:xfrm>
              <a:prstGeom prst="rect">
                <a:avLst/>
              </a:prstGeom>
              <a:blipFill>
                <a:blip r:embed="rId4"/>
                <a:stretch>
                  <a:fillRect l="-274"/>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77EA955-A4B1-4645-BE77-EFADFCFEB66B}"/>
              </a:ext>
            </a:extLst>
          </p:cNvPr>
          <p:cNvSpPr txBox="1"/>
          <p:nvPr/>
        </p:nvSpPr>
        <p:spPr>
          <a:xfrm>
            <a:off x="507459" y="496110"/>
            <a:ext cx="2168286"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康普顿效应</a:t>
            </a:r>
          </a:p>
        </p:txBody>
      </p:sp>
      <p:sp>
        <p:nvSpPr>
          <p:cNvPr id="10" name="文本框 9">
            <a:extLst>
              <a:ext uri="{FF2B5EF4-FFF2-40B4-BE49-F238E27FC236}">
                <a16:creationId xmlns:a16="http://schemas.microsoft.com/office/drawing/2014/main" id="{DA87502A-9EB2-482D-914C-17D00C65CD7B}"/>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量子力学的实验基础</a:t>
            </a:r>
          </a:p>
        </p:txBody>
      </p:sp>
      <p:sp>
        <p:nvSpPr>
          <p:cNvPr id="12" name="文本框 11">
            <a:extLst>
              <a:ext uri="{FF2B5EF4-FFF2-40B4-BE49-F238E27FC236}">
                <a16:creationId xmlns:a16="http://schemas.microsoft.com/office/drawing/2014/main" id="{C19855B5-8B05-4B75-9515-3237568E6814}"/>
              </a:ext>
            </a:extLst>
          </p:cNvPr>
          <p:cNvSpPr txBox="1"/>
          <p:nvPr/>
        </p:nvSpPr>
        <p:spPr>
          <a:xfrm>
            <a:off x="2669596" y="762954"/>
            <a:ext cx="1664898"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相关概念与计算</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15" name="文本框 14">
            <a:extLst>
              <a:ext uri="{FF2B5EF4-FFF2-40B4-BE49-F238E27FC236}">
                <a16:creationId xmlns:a16="http://schemas.microsoft.com/office/drawing/2014/main" id="{FF113D1A-800F-4C94-857C-E66CCBE65F4E}"/>
              </a:ext>
            </a:extLst>
          </p:cNvPr>
          <p:cNvSpPr txBox="1"/>
          <p:nvPr/>
        </p:nvSpPr>
        <p:spPr>
          <a:xfrm>
            <a:off x="507456" y="4191255"/>
            <a:ext cx="11108180" cy="1903791"/>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3.3</a:t>
            </a:r>
            <a:r>
              <a:rPr lang="zh-CN" altLang="en-US" sz="1600" dirty="0">
                <a:latin typeface="华文宋体" panose="02010600040101010101" pitchFamily="2" charset="-122"/>
                <a:ea typeface="华文宋体" panose="02010600040101010101" pitchFamily="2" charset="-122"/>
              </a:rPr>
              <a:t>：光电效应和康普顿效应都包含电子与光子的相互作用，仅就光子和电子相互作用而言，下列说法正确的是（       </a:t>
            </a:r>
            <a:r>
              <a:rPr lang="zh-CN" altLang="en-US" sz="1600" b="0" dirty="0">
                <a:latin typeface="华文宋体" panose="02010600040101010101" pitchFamily="2" charset="-122"/>
                <a:ea typeface="华文宋体" panose="02010600040101010101" pitchFamily="2" charset="-122"/>
              </a:rPr>
              <a:t>）</a:t>
            </a:r>
            <a:endParaRPr lang="en-US" altLang="zh-CN" sz="1600" b="0" dirty="0">
              <a:latin typeface="华文宋体" panose="02010600040101010101" pitchFamily="2" charset="-122"/>
              <a:ea typeface="华文宋体" panose="02010600040101010101" pitchFamily="2" charset="-122"/>
            </a:endParaRPr>
          </a:p>
          <a:p>
            <a:pPr>
              <a:lnSpc>
                <a:spcPct val="150000"/>
              </a:lnSpc>
            </a:pPr>
            <a:r>
              <a:rPr lang="en-US" altLang="zh-CN" sz="1600" dirty="0">
                <a:latin typeface="华文宋体" panose="02010600040101010101" pitchFamily="2" charset="-122"/>
                <a:ea typeface="华文宋体" panose="02010600040101010101" pitchFamily="2" charset="-122"/>
              </a:rPr>
              <a:t>A.</a:t>
            </a:r>
            <a:r>
              <a:rPr lang="zh-CN" altLang="en-US" sz="1600" dirty="0">
                <a:latin typeface="华文宋体" panose="02010600040101010101" pitchFamily="2" charset="-122"/>
                <a:ea typeface="华文宋体" panose="02010600040101010101" pitchFamily="2" charset="-122"/>
              </a:rPr>
              <a:t>两种效应都属于光子和电子的弹性碰撞过程</a:t>
            </a:r>
            <a:r>
              <a:rPr lang="en-US" altLang="zh-CN" sz="1600" dirty="0">
                <a:latin typeface="华文宋体" panose="02010600040101010101" pitchFamily="2" charset="-122"/>
                <a:ea typeface="华文宋体" panose="02010600040101010101" pitchFamily="2" charset="-122"/>
              </a:rPr>
              <a:t>;          </a:t>
            </a:r>
          </a:p>
          <a:p>
            <a:pPr>
              <a:lnSpc>
                <a:spcPct val="150000"/>
              </a:lnSpc>
            </a:pPr>
            <a:r>
              <a:rPr lang="en-US" altLang="zh-CN" sz="1600" dirty="0">
                <a:latin typeface="华文宋体" panose="02010600040101010101" pitchFamily="2" charset="-122"/>
                <a:ea typeface="华文宋体" panose="02010600040101010101" pitchFamily="2" charset="-122"/>
              </a:rPr>
              <a:t>B.</a:t>
            </a:r>
            <a:r>
              <a:rPr lang="zh-CN" altLang="en-US" sz="1600" dirty="0">
                <a:latin typeface="华文宋体" panose="02010600040101010101" pitchFamily="2" charset="-122"/>
                <a:ea typeface="华文宋体" panose="02010600040101010101" pitchFamily="2" charset="-122"/>
              </a:rPr>
              <a:t>光电效应是由于金属电子吸收光子而形成光电子，康普顿效应是由光子和自由电子弹性碰撞而形成散射光子和反冲电子</a:t>
            </a:r>
            <a:r>
              <a:rPr lang="en-US" altLang="zh-CN" sz="1600" dirty="0">
                <a:latin typeface="华文宋体" panose="02010600040101010101" pitchFamily="2" charset="-122"/>
                <a:ea typeface="华文宋体" panose="02010600040101010101" pitchFamily="2" charset="-122"/>
              </a:rPr>
              <a:t>;</a:t>
            </a:r>
          </a:p>
          <a:p>
            <a:pPr>
              <a:lnSpc>
                <a:spcPct val="150000"/>
              </a:lnSpc>
            </a:pPr>
            <a:r>
              <a:rPr lang="en-US" altLang="zh-CN" sz="1600" dirty="0">
                <a:latin typeface="华文宋体" panose="02010600040101010101" pitchFamily="2" charset="-122"/>
                <a:ea typeface="华文宋体" panose="02010600040101010101" pitchFamily="2" charset="-122"/>
              </a:rPr>
              <a:t>C.</a:t>
            </a:r>
            <a:r>
              <a:rPr lang="zh-CN" altLang="en-US" sz="1600" dirty="0">
                <a:latin typeface="华文宋体" panose="02010600040101010101" pitchFamily="2" charset="-122"/>
                <a:ea typeface="华文宋体" panose="02010600040101010101" pitchFamily="2" charset="-122"/>
              </a:rPr>
              <a:t>康普顿效应同时遵从动量守恒和能量守恒定律，而光电效应只遵从能量守恒定律</a:t>
            </a:r>
            <a:r>
              <a:rPr lang="en-US" altLang="zh-CN" sz="1600" dirty="0">
                <a:latin typeface="华文宋体" panose="02010600040101010101" pitchFamily="2" charset="-122"/>
                <a:ea typeface="华文宋体" panose="02010600040101010101" pitchFamily="2" charset="-122"/>
              </a:rPr>
              <a:t>;</a:t>
            </a:r>
          </a:p>
          <a:p>
            <a:pPr>
              <a:lnSpc>
                <a:spcPct val="150000"/>
              </a:lnSpc>
            </a:pPr>
            <a:r>
              <a:rPr lang="en-US" altLang="zh-CN" sz="1600" dirty="0">
                <a:latin typeface="华文宋体" panose="02010600040101010101" pitchFamily="2" charset="-122"/>
                <a:ea typeface="华文宋体" panose="02010600040101010101" pitchFamily="2" charset="-122"/>
              </a:rPr>
              <a:t>D.</a:t>
            </a:r>
            <a:r>
              <a:rPr lang="zh-CN" altLang="en-US" sz="1600" dirty="0">
                <a:latin typeface="华文宋体" panose="02010600040101010101" pitchFamily="2" charset="-122"/>
                <a:ea typeface="华文宋体" panose="02010600040101010101" pitchFamily="2" charset="-122"/>
              </a:rPr>
              <a:t>两种效应都遵从动量守恒和能量守恒定律。</a:t>
            </a:r>
            <a:endParaRPr lang="en-US" altLang="zh-CN" sz="1600" b="0" dirty="0">
              <a:latin typeface="华文宋体" panose="02010600040101010101" pitchFamily="2" charset="-122"/>
              <a:ea typeface="华文宋体" panose="02010600040101010101" pitchFamily="2" charset="-122"/>
            </a:endParaRPr>
          </a:p>
        </p:txBody>
      </p:sp>
      <p:sp>
        <p:nvSpPr>
          <p:cNvPr id="16" name="文本框 15">
            <a:extLst>
              <a:ext uri="{FF2B5EF4-FFF2-40B4-BE49-F238E27FC236}">
                <a16:creationId xmlns:a16="http://schemas.microsoft.com/office/drawing/2014/main" id="{0C9B9BF5-8C32-4789-BF30-173A56BB7D5D}"/>
              </a:ext>
            </a:extLst>
          </p:cNvPr>
          <p:cNvSpPr txBox="1"/>
          <p:nvPr/>
        </p:nvSpPr>
        <p:spPr>
          <a:xfrm>
            <a:off x="507455" y="1456698"/>
            <a:ext cx="11108179" cy="426463"/>
          </a:xfrm>
          <a:prstGeom prst="rect">
            <a:avLst/>
          </a:prstGeom>
          <a:noFill/>
        </p:spPr>
        <p:txBody>
          <a:bodyPr wrap="square" rtlCol="0">
            <a:spAutoFit/>
          </a:bodyPr>
          <a:lstStyle/>
          <a:p>
            <a:pPr>
              <a:lnSpc>
                <a:spcPct val="150000"/>
              </a:lnSpc>
            </a:pPr>
            <a:r>
              <a:rPr lang="zh-CN" altLang="en-US" sz="1600" dirty="0">
                <a:latin typeface="华文宋体" panose="02010600040101010101" pitchFamily="2" charset="-122"/>
                <a:ea typeface="华文宋体" panose="02010600040101010101" pitchFamily="2" charset="-122"/>
              </a:rPr>
              <a:t>例</a:t>
            </a:r>
            <a:r>
              <a:rPr lang="en-US" altLang="zh-CN" sz="1600" dirty="0">
                <a:latin typeface="华文宋体" panose="02010600040101010101" pitchFamily="2" charset="-122"/>
                <a:ea typeface="华文宋体" panose="02010600040101010101" pitchFamily="2" charset="-122"/>
              </a:rPr>
              <a:t>3.1</a:t>
            </a:r>
            <a:r>
              <a:rPr lang="zh-CN" altLang="en-US" sz="1600" dirty="0">
                <a:latin typeface="华文宋体" panose="02010600040101010101" pitchFamily="2" charset="-122"/>
                <a:ea typeface="华文宋体" panose="02010600040101010101" pitchFamily="2" charset="-122"/>
              </a:rPr>
              <a:t>：康普顿散射中，当出射光子与入射光子方向成夹角</a:t>
            </a:r>
            <a:r>
              <a:rPr lang="en-US" altLang="zh-CN" sz="1600" dirty="0">
                <a:latin typeface="华文宋体" panose="02010600040101010101" pitchFamily="2" charset="-122"/>
                <a:ea typeface="华文宋体" panose="02010600040101010101" pitchFamily="2" charset="-122"/>
              </a:rPr>
              <a:t>____</a:t>
            </a:r>
            <a:r>
              <a:rPr lang="zh-CN" altLang="en-US" sz="1600" dirty="0">
                <a:latin typeface="华文宋体" panose="02010600040101010101" pitchFamily="2" charset="-122"/>
                <a:ea typeface="华文宋体" panose="02010600040101010101" pitchFamily="2" charset="-122"/>
              </a:rPr>
              <a:t>时，光子频率减少最多；夹角</a:t>
            </a:r>
            <a:r>
              <a:rPr lang="en-US" altLang="zh-CN" sz="1600" dirty="0">
                <a:latin typeface="华文宋体" panose="02010600040101010101" pitchFamily="2" charset="-122"/>
                <a:ea typeface="华文宋体" panose="02010600040101010101" pitchFamily="2" charset="-122"/>
              </a:rPr>
              <a:t>____</a:t>
            </a:r>
            <a:r>
              <a:rPr lang="zh-CN" altLang="en-US" sz="1600" dirty="0">
                <a:latin typeface="华文宋体" panose="02010600040101010101" pitchFamily="2" charset="-122"/>
                <a:ea typeface="华文宋体" panose="02010600040101010101" pitchFamily="2" charset="-122"/>
              </a:rPr>
              <a:t>时，光子频率保持不变。</a:t>
            </a:r>
            <a:endParaRPr lang="en-US" altLang="zh-CN" sz="1600" b="0" dirty="0">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90622A9-DD3C-41BC-B8AC-63B7FC9D48ED}"/>
                  </a:ext>
                </a:extLst>
              </p:cNvPr>
              <p:cNvSpPr txBox="1"/>
              <p:nvPr/>
            </p:nvSpPr>
            <p:spPr>
              <a:xfrm>
                <a:off x="6948814" y="3101896"/>
                <a:ext cx="2210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oMath>
                  </m:oMathPara>
                </a14:m>
                <a:endParaRPr lang="zh-CN" altLang="en-US" dirty="0"/>
              </a:p>
            </p:txBody>
          </p:sp>
        </mc:Choice>
        <mc:Fallback xmlns="">
          <p:sp>
            <p:nvSpPr>
              <p:cNvPr id="2" name="文本框 1">
                <a:extLst>
                  <a:ext uri="{FF2B5EF4-FFF2-40B4-BE49-F238E27FC236}">
                    <a16:creationId xmlns:a16="http://schemas.microsoft.com/office/drawing/2014/main" id="{890622A9-DD3C-41BC-B8AC-63B7FC9D48ED}"/>
                  </a:ext>
                </a:extLst>
              </p:cNvPr>
              <p:cNvSpPr txBox="1">
                <a:spLocks noRot="1" noChangeAspect="1" noMove="1" noResize="1" noEditPoints="1" noAdjustHandles="1" noChangeArrowheads="1" noChangeShapeType="1" noTextEdit="1"/>
              </p:cNvSpPr>
              <p:nvPr/>
            </p:nvSpPr>
            <p:spPr>
              <a:xfrm>
                <a:off x="6948814" y="3101896"/>
                <a:ext cx="221022" cy="276999"/>
              </a:xfrm>
              <a:prstGeom prst="rect">
                <a:avLst/>
              </a:prstGeom>
              <a:blipFill>
                <a:blip r:embed="rId5"/>
                <a:stretch>
                  <a:fillRect l="-25000" r="-19444"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B1AEB07-BF9D-4F34-B3C8-38025E9ED456}"/>
                  </a:ext>
                </a:extLst>
              </p:cNvPr>
              <p:cNvSpPr txBox="1"/>
              <p:nvPr/>
            </p:nvSpPr>
            <p:spPr>
              <a:xfrm>
                <a:off x="10790129" y="4319008"/>
                <a:ext cx="362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𝐵𝐶</m:t>
                      </m:r>
                    </m:oMath>
                  </m:oMathPara>
                </a14:m>
                <a:endParaRPr lang="zh-CN" altLang="en-US" dirty="0"/>
              </a:p>
            </p:txBody>
          </p:sp>
        </mc:Choice>
        <mc:Fallback xmlns="">
          <p:sp>
            <p:nvSpPr>
              <p:cNvPr id="17" name="文本框 16">
                <a:extLst>
                  <a:ext uri="{FF2B5EF4-FFF2-40B4-BE49-F238E27FC236}">
                    <a16:creationId xmlns:a16="http://schemas.microsoft.com/office/drawing/2014/main" id="{2B1AEB07-BF9D-4F34-B3C8-38025E9ED456}"/>
                  </a:ext>
                </a:extLst>
              </p:cNvPr>
              <p:cNvSpPr txBox="1">
                <a:spLocks noRot="1" noChangeAspect="1" noMove="1" noResize="1" noEditPoints="1" noAdjustHandles="1" noChangeArrowheads="1" noChangeShapeType="1" noTextEdit="1"/>
              </p:cNvSpPr>
              <p:nvPr/>
            </p:nvSpPr>
            <p:spPr>
              <a:xfrm>
                <a:off x="10790129" y="4319008"/>
                <a:ext cx="362792" cy="276999"/>
              </a:xfrm>
              <a:prstGeom prst="rect">
                <a:avLst/>
              </a:prstGeom>
              <a:blipFill>
                <a:blip r:embed="rId6"/>
                <a:stretch>
                  <a:fillRect l="-13333" r="-11667" b="-652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21937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uiExpand="1" build="p"/>
      <p:bldP spid="15" grpId="0"/>
      <p:bldP spid="16" grpId="0"/>
      <p:bldP spid="2"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a:extLst>
              <a:ext uri="{FF2B5EF4-FFF2-40B4-BE49-F238E27FC236}">
                <a16:creationId xmlns:a16="http://schemas.microsoft.com/office/drawing/2014/main" id="{143FF26B-CC77-0DBB-021F-F6F65A8FA87C}"/>
              </a:ext>
            </a:extLst>
          </p:cNvPr>
          <p:cNvCxnSpPr/>
          <p:nvPr/>
        </p:nvCxnSpPr>
        <p:spPr>
          <a:xfrm>
            <a:off x="576364" y="1136063"/>
            <a:ext cx="11039272"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文本框 40">
            <a:extLst>
              <a:ext uri="{FF2B5EF4-FFF2-40B4-BE49-F238E27FC236}">
                <a16:creationId xmlns:a16="http://schemas.microsoft.com/office/drawing/2014/main" id="{4FEC310F-E56D-48DE-941A-84B5FC0C9DAB}"/>
              </a:ext>
            </a:extLst>
          </p:cNvPr>
          <p:cNvSpPr txBox="1"/>
          <p:nvPr/>
        </p:nvSpPr>
        <p:spPr>
          <a:xfrm>
            <a:off x="507460" y="1314720"/>
            <a:ext cx="9163591" cy="800219"/>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原子（发射）光谱 </a:t>
            </a:r>
            <a:r>
              <a:rPr lang="en-US" altLang="zh-CN" sz="1600" dirty="0">
                <a:latin typeface="方正小标宋简体" panose="02000000000000000000" pitchFamily="2" charset="-122"/>
                <a:ea typeface="方正小标宋简体" panose="02000000000000000000" pitchFamily="2" charset="-122"/>
              </a:rPr>
              <a:t>—— </a:t>
            </a:r>
            <a:r>
              <a:rPr lang="zh-CN" altLang="en-US" sz="1600" dirty="0">
                <a:latin typeface="方正小标宋简体" panose="02000000000000000000" pitchFamily="2" charset="-122"/>
                <a:ea typeface="方正小标宋简体" panose="02000000000000000000" pitchFamily="2" charset="-122"/>
              </a:rPr>
              <a:t>原子向外辐射能量时，发射特定频率的电磁波而形成的彩色谱线。</a:t>
            </a:r>
            <a:endParaRPr lang="en-US" altLang="zh-CN" sz="1600" dirty="0">
              <a:latin typeface="方正小标宋简体" panose="02000000000000000000" pitchFamily="2" charset="-122"/>
              <a:ea typeface="方正小标宋简体" panose="02000000000000000000" pitchFamily="2" charset="-122"/>
            </a:endParaRPr>
          </a:p>
          <a:p>
            <a:pPr>
              <a:lnSpc>
                <a:spcPct val="150000"/>
              </a:lnSpc>
            </a:pPr>
            <a:r>
              <a:rPr lang="zh-CN" altLang="en-US" sz="1600" dirty="0">
                <a:latin typeface="方正小标宋简体" panose="02000000000000000000" pitchFamily="2" charset="-122"/>
                <a:ea typeface="方正小标宋简体" panose="02000000000000000000" pitchFamily="2" charset="-122"/>
              </a:rPr>
              <a:t>研究原子光谱是研究原子结构的重要手段。其中较为简单的则是 </a:t>
            </a:r>
            <a:r>
              <a:rPr lang="zh-CN" altLang="en-US" sz="1600" dirty="0">
                <a:solidFill>
                  <a:schemeClr val="accent6"/>
                </a:solidFill>
                <a:latin typeface="方正小标宋简体" panose="02000000000000000000" pitchFamily="2" charset="-122"/>
                <a:ea typeface="方正小标宋简体" panose="02000000000000000000" pitchFamily="2" charset="-122"/>
              </a:rPr>
              <a:t>氢原子光谱</a:t>
            </a:r>
            <a:r>
              <a:rPr lang="zh-CN" altLang="en-US" sz="1600" dirty="0">
                <a:latin typeface="方正小标宋简体" panose="02000000000000000000" pitchFamily="2" charset="-122"/>
                <a:ea typeface="方正小标宋简体" panose="02000000000000000000" pitchFamily="2" charset="-122"/>
              </a:rPr>
              <a:t>。</a:t>
            </a:r>
            <a:endParaRPr lang="en-US" altLang="zh-CN" sz="1600" dirty="0">
              <a:latin typeface="方正小标宋简体" panose="02000000000000000000" pitchFamily="2" charset="-122"/>
              <a:ea typeface="方正小标宋简体" panose="02000000000000000000" pitchFamily="2" charset="-122"/>
            </a:endParaRPr>
          </a:p>
        </p:txBody>
      </p:sp>
      <p:sp>
        <p:nvSpPr>
          <p:cNvPr id="25" name="文本框 24">
            <a:extLst>
              <a:ext uri="{FF2B5EF4-FFF2-40B4-BE49-F238E27FC236}">
                <a16:creationId xmlns:a16="http://schemas.microsoft.com/office/drawing/2014/main" id="{5BAE1692-641D-4FE4-9FE9-0ADBA5F753DB}"/>
              </a:ext>
            </a:extLst>
          </p:cNvPr>
          <p:cNvSpPr txBox="1"/>
          <p:nvPr/>
        </p:nvSpPr>
        <p:spPr>
          <a:xfrm>
            <a:off x="507459" y="496110"/>
            <a:ext cx="2168286" cy="523220"/>
          </a:xfrm>
          <a:prstGeom prst="rect">
            <a:avLst/>
          </a:prstGeom>
          <a:noFill/>
        </p:spPr>
        <p:txBody>
          <a:bodyPr wrap="square" rtlCol="0">
            <a:spAutoFit/>
          </a:bodyPr>
          <a:lstStyle/>
          <a:p>
            <a:pPr algn="dist"/>
            <a:r>
              <a:rPr lang="zh-CN" altLang="en-US" sz="2800" dirty="0">
                <a:latin typeface="方正小标宋简体" panose="02000000000000000000" pitchFamily="2" charset="-122"/>
                <a:ea typeface="方正小标宋简体" panose="02000000000000000000" pitchFamily="2" charset="-122"/>
              </a:rPr>
              <a:t>氢原子光谱</a:t>
            </a:r>
          </a:p>
        </p:txBody>
      </p:sp>
      <p:sp>
        <p:nvSpPr>
          <p:cNvPr id="26" name="文本框 25">
            <a:extLst>
              <a:ext uri="{FF2B5EF4-FFF2-40B4-BE49-F238E27FC236}">
                <a16:creationId xmlns:a16="http://schemas.microsoft.com/office/drawing/2014/main" id="{C01918B7-1678-4044-87C2-EA1098C38DB7}"/>
              </a:ext>
            </a:extLst>
          </p:cNvPr>
          <p:cNvSpPr txBox="1"/>
          <p:nvPr/>
        </p:nvSpPr>
        <p:spPr>
          <a:xfrm>
            <a:off x="2675745" y="775742"/>
            <a:ext cx="135928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基本概念</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29" name="文本框 28">
            <a:extLst>
              <a:ext uri="{FF2B5EF4-FFF2-40B4-BE49-F238E27FC236}">
                <a16:creationId xmlns:a16="http://schemas.microsoft.com/office/drawing/2014/main" id="{E151EA92-FF81-4C41-B7DE-036EB6C492D1}"/>
              </a:ext>
            </a:extLst>
          </p:cNvPr>
          <p:cNvSpPr txBox="1"/>
          <p:nvPr/>
        </p:nvSpPr>
        <p:spPr>
          <a:xfrm>
            <a:off x="2669596" y="770104"/>
            <a:ext cx="135928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实验规律</a:t>
            </a:r>
            <a:endParaRPr lang="en-US" altLang="zh-CN" sz="1600" dirty="0">
              <a:latin typeface="方正清刻本悦宋简体" panose="02000000000000000000" pitchFamily="2" charset="-122"/>
              <a:ea typeface="方正清刻本悦宋简体" panose="02000000000000000000" pitchFamily="2" charset="-122"/>
            </a:endParaRPr>
          </a:p>
        </p:txBody>
      </p:sp>
      <p:sp>
        <p:nvSpPr>
          <p:cNvPr id="30" name="文本框 29">
            <a:extLst>
              <a:ext uri="{FF2B5EF4-FFF2-40B4-BE49-F238E27FC236}">
                <a16:creationId xmlns:a16="http://schemas.microsoft.com/office/drawing/2014/main" id="{89D511EF-DE70-4D5A-885C-B251BA56B3B8}"/>
              </a:ext>
            </a:extLst>
          </p:cNvPr>
          <p:cNvSpPr txBox="1"/>
          <p:nvPr/>
        </p:nvSpPr>
        <p:spPr>
          <a:xfrm>
            <a:off x="2667026" y="769288"/>
            <a:ext cx="1569927" cy="338554"/>
          </a:xfrm>
          <a:prstGeom prst="rect">
            <a:avLst/>
          </a:prstGeom>
          <a:noFill/>
        </p:spPr>
        <p:txBody>
          <a:bodyPr wrap="square" rtlCol="0">
            <a:spAutoFit/>
          </a:bodyPr>
          <a:lstStyle/>
          <a:p>
            <a:pPr algn="dist"/>
            <a:r>
              <a:rPr lang="zh-CN" altLang="en-US" sz="1600" dirty="0">
                <a:latin typeface="方正清刻本悦宋简体" panose="02000000000000000000" pitchFamily="2" charset="-122"/>
                <a:ea typeface="方正清刻本悦宋简体" panose="02000000000000000000" pitchFamily="2" charset="-122"/>
              </a:rPr>
              <a:t>量子力学假设</a:t>
            </a:r>
            <a:endParaRPr lang="en-US" altLang="zh-CN" sz="1600" dirty="0">
              <a:latin typeface="方正清刻本悦宋简体" panose="02000000000000000000" pitchFamily="2" charset="-122"/>
              <a:ea typeface="方正清刻本悦宋简体" panose="02000000000000000000" pitchFamily="2" charset="-122"/>
            </a:endParaRPr>
          </a:p>
        </p:txBody>
      </p:sp>
      <p:grpSp>
        <p:nvGrpSpPr>
          <p:cNvPr id="21" name="组合 20">
            <a:extLst>
              <a:ext uri="{FF2B5EF4-FFF2-40B4-BE49-F238E27FC236}">
                <a16:creationId xmlns:a16="http://schemas.microsoft.com/office/drawing/2014/main" id="{96BF9A7A-273F-4E8E-93EC-778ECD52947E}"/>
              </a:ext>
            </a:extLst>
          </p:cNvPr>
          <p:cNvGrpSpPr/>
          <p:nvPr/>
        </p:nvGrpSpPr>
        <p:grpSpPr>
          <a:xfrm>
            <a:off x="9517989" y="1404476"/>
            <a:ext cx="1880261" cy="4085820"/>
            <a:chOff x="9517989" y="1404476"/>
            <a:chExt cx="1880261" cy="4085820"/>
          </a:xfrm>
        </p:grpSpPr>
        <p:grpSp>
          <p:nvGrpSpPr>
            <p:cNvPr id="19" name="组合 18">
              <a:extLst>
                <a:ext uri="{FF2B5EF4-FFF2-40B4-BE49-F238E27FC236}">
                  <a16:creationId xmlns:a16="http://schemas.microsoft.com/office/drawing/2014/main" id="{72AD9BCC-82EC-4E5D-A6B7-90F0ED401710}"/>
                </a:ext>
              </a:extLst>
            </p:cNvPr>
            <p:cNvGrpSpPr/>
            <p:nvPr/>
          </p:nvGrpSpPr>
          <p:grpSpPr>
            <a:xfrm>
              <a:off x="9950450" y="1404476"/>
              <a:ext cx="1447800" cy="4085820"/>
              <a:chOff x="9950450" y="1404476"/>
              <a:chExt cx="1447800" cy="4085820"/>
            </a:xfrm>
          </p:grpSpPr>
          <p:grpSp>
            <p:nvGrpSpPr>
              <p:cNvPr id="12" name="组合 11">
                <a:extLst>
                  <a:ext uri="{FF2B5EF4-FFF2-40B4-BE49-F238E27FC236}">
                    <a16:creationId xmlns:a16="http://schemas.microsoft.com/office/drawing/2014/main" id="{24CC1CBF-CC15-4DD3-8424-0186AF203760}"/>
                  </a:ext>
                </a:extLst>
              </p:cNvPr>
              <p:cNvGrpSpPr/>
              <p:nvPr/>
            </p:nvGrpSpPr>
            <p:grpSpPr>
              <a:xfrm>
                <a:off x="9950450" y="1404476"/>
                <a:ext cx="1447800" cy="4085820"/>
                <a:chOff x="9950450" y="1404476"/>
                <a:chExt cx="1447800" cy="4085820"/>
              </a:xfrm>
            </p:grpSpPr>
            <p:grpSp>
              <p:nvGrpSpPr>
                <p:cNvPr id="9" name="组合 8">
                  <a:extLst>
                    <a:ext uri="{FF2B5EF4-FFF2-40B4-BE49-F238E27FC236}">
                      <a16:creationId xmlns:a16="http://schemas.microsoft.com/office/drawing/2014/main" id="{DE1FE916-A45E-47BA-A83E-56E744B84CFE}"/>
                    </a:ext>
                  </a:extLst>
                </p:cNvPr>
                <p:cNvGrpSpPr/>
                <p:nvPr/>
              </p:nvGrpSpPr>
              <p:grpSpPr>
                <a:xfrm>
                  <a:off x="9950450" y="1404476"/>
                  <a:ext cx="1447800" cy="4085820"/>
                  <a:chOff x="9950450" y="1404476"/>
                  <a:chExt cx="1447800" cy="4085820"/>
                </a:xfrm>
              </p:grpSpPr>
              <p:pic>
                <p:nvPicPr>
                  <p:cNvPr id="4100" name="Picture 4">
                    <a:extLst>
                      <a:ext uri="{FF2B5EF4-FFF2-40B4-BE49-F238E27FC236}">
                        <a16:creationId xmlns:a16="http://schemas.microsoft.com/office/drawing/2014/main" id="{3A3E35CB-1A6C-4E5C-B54A-F0C62F8F24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25" t="27933" r="15556" b="58514"/>
                  <a:stretch/>
                </p:blipFill>
                <p:spPr bwMode="auto">
                  <a:xfrm rot="5400000">
                    <a:off x="8484952" y="3218427"/>
                    <a:ext cx="3654896" cy="7239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637F9E29-7555-49C5-A6FF-5FD7DDA96B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25" t="11065" r="15556" b="75382"/>
                  <a:stretch/>
                </p:blipFill>
                <p:spPr bwMode="auto">
                  <a:xfrm rot="5400000">
                    <a:off x="9208852" y="3218427"/>
                    <a:ext cx="3654896" cy="7239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62EF639B-3E29-489B-A131-E0979ADE2B8A}"/>
                      </a:ext>
                    </a:extLst>
                  </p:cNvPr>
                  <p:cNvGrpSpPr/>
                  <p:nvPr/>
                </p:nvGrpSpPr>
                <p:grpSpPr>
                  <a:xfrm>
                    <a:off x="10394950" y="1404476"/>
                    <a:ext cx="641522" cy="4085820"/>
                    <a:chOff x="10394950" y="1404476"/>
                    <a:chExt cx="641522" cy="4085820"/>
                  </a:xfrm>
                </p:grpSpPr>
                <p:cxnSp>
                  <p:nvCxnSpPr>
                    <p:cNvPr id="3" name="直接箭头连接符 2">
                      <a:extLst>
                        <a:ext uri="{FF2B5EF4-FFF2-40B4-BE49-F238E27FC236}">
                          <a16:creationId xmlns:a16="http://schemas.microsoft.com/office/drawing/2014/main" id="{6C77391A-A75F-4D50-8E2C-2FC1EB537BD4}"/>
                        </a:ext>
                      </a:extLst>
                    </p:cNvPr>
                    <p:cNvCxnSpPr>
                      <a:cxnSpLocks/>
                    </p:cNvCxnSpPr>
                    <p:nvPr/>
                  </p:nvCxnSpPr>
                  <p:spPr>
                    <a:xfrm flipV="1">
                      <a:off x="10674350" y="1534516"/>
                      <a:ext cx="0" cy="395578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89EB3BB-AECA-4FA4-B619-92822F08EBAD}"/>
                            </a:ext>
                          </a:extLst>
                        </p:cNvPr>
                        <p:cNvSpPr txBox="1"/>
                        <p:nvPr/>
                      </p:nvSpPr>
                      <p:spPr>
                        <a:xfrm>
                          <a:off x="10394950" y="1404476"/>
                          <a:ext cx="64152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𝜆</m:t>
                                </m:r>
                                <m:r>
                                  <a:rPr lang="en-US" altLang="zh-CN" sz="1600" b="0" i="1" smtClean="0">
                                    <a:latin typeface="Cambria Math" panose="02040503050406030204" pitchFamily="18" charset="0"/>
                                  </a:rPr>
                                  <m:t> / </m:t>
                                </m:r>
                                <m:r>
                                  <m:rPr>
                                    <m:sty m:val="p"/>
                                  </m:rPr>
                                  <a:rPr lang="en-US" altLang="zh-CN" sz="1600" i="1">
                                    <a:latin typeface="Cambria Math" panose="02040503050406030204" pitchFamily="18" charset="0"/>
                                  </a:rPr>
                                  <m:t>nm</m:t>
                                </m:r>
                              </m:oMath>
                            </m:oMathPara>
                          </a14:m>
                          <a:endParaRPr lang="zh-CN" altLang="en-US" sz="1600" dirty="0"/>
                        </a:p>
                      </p:txBody>
                    </p:sp>
                  </mc:Choice>
                  <mc:Fallback xmlns="">
                    <p:sp>
                      <p:nvSpPr>
                        <p:cNvPr id="7" name="文本框 6">
                          <a:extLst>
                            <a:ext uri="{FF2B5EF4-FFF2-40B4-BE49-F238E27FC236}">
                              <a16:creationId xmlns:a16="http://schemas.microsoft.com/office/drawing/2014/main" id="{D89EB3BB-AECA-4FA4-B619-92822F08EBAD}"/>
                            </a:ext>
                          </a:extLst>
                        </p:cNvPr>
                        <p:cNvSpPr txBox="1">
                          <a:spLocks noRot="1" noChangeAspect="1" noMove="1" noResize="1" noEditPoints="1" noAdjustHandles="1" noChangeArrowheads="1" noChangeShapeType="1" noTextEdit="1"/>
                        </p:cNvSpPr>
                        <p:nvPr/>
                      </p:nvSpPr>
                      <p:spPr>
                        <a:xfrm>
                          <a:off x="10394950" y="1404476"/>
                          <a:ext cx="641522" cy="246221"/>
                        </a:xfrm>
                        <a:prstGeom prst="rect">
                          <a:avLst/>
                        </a:prstGeom>
                        <a:blipFill>
                          <a:blip r:embed="rId5"/>
                          <a:stretch>
                            <a:fillRect l="-6667" r="-2857" b="-31707"/>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60D0CC4-CC3C-4F13-87DF-259E06799AA7}"/>
                        </a:ext>
                      </a:extLst>
                    </p:cNvPr>
                    <p:cNvSpPr txBox="1"/>
                    <p:nvPr/>
                  </p:nvSpPr>
                  <p:spPr>
                    <a:xfrm>
                      <a:off x="9974858" y="2114939"/>
                      <a:ext cx="66204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chemeClr val="bg1"/>
                                </a:solidFill>
                                <a:effectLst>
                                  <a:outerShdw blurRad="38100" dist="38100" dir="2700000" algn="tl">
                                    <a:srgbClr val="000000">
                                      <a:alpha val="43137"/>
                                    </a:srgbClr>
                                  </a:outerShdw>
                                </a:effectLst>
                                <a:latin typeface="Cambria Math" panose="02040503050406030204" pitchFamily="18" charset="0"/>
                              </a:rPr>
                              <m:t>656.3 </m:t>
                            </m:r>
                            <m:r>
                              <m:rPr>
                                <m:sty m:val="p"/>
                              </m:rPr>
                              <a:rPr lang="en-US" altLang="zh-CN" sz="1200" i="1">
                                <a:solidFill>
                                  <a:schemeClr val="bg1"/>
                                </a:solidFill>
                                <a:effectLst>
                                  <a:outerShdw blurRad="38100" dist="38100" dir="2700000" algn="tl">
                                    <a:srgbClr val="000000">
                                      <a:alpha val="43137"/>
                                    </a:srgbClr>
                                  </a:outerShdw>
                                </a:effectLst>
                                <a:latin typeface="Cambria Math" panose="02040503050406030204" pitchFamily="18" charset="0"/>
                              </a:rPr>
                              <m:t>nm</m:t>
                            </m:r>
                          </m:oMath>
                        </m:oMathPara>
                      </a14:m>
                      <a:endParaRPr lang="zh-CN" altLang="en-US" sz="1200" dirty="0">
                        <a:solidFill>
                          <a:schemeClr val="bg1"/>
                        </a:solidFill>
                        <a:effectLst>
                          <a:outerShdw blurRad="38100" dist="38100" dir="2700000" algn="tl">
                            <a:srgbClr val="000000">
                              <a:alpha val="43137"/>
                            </a:srgbClr>
                          </a:outerShdw>
                        </a:effectLst>
                      </a:endParaRPr>
                    </a:p>
                  </p:txBody>
                </p:sp>
              </mc:Choice>
              <mc:Fallback xmlns="">
                <p:sp>
                  <p:nvSpPr>
                    <p:cNvPr id="11" name="文本框 10">
                      <a:extLst>
                        <a:ext uri="{FF2B5EF4-FFF2-40B4-BE49-F238E27FC236}">
                          <a16:creationId xmlns:a16="http://schemas.microsoft.com/office/drawing/2014/main" id="{060D0CC4-CC3C-4F13-87DF-259E06799AA7}"/>
                        </a:ext>
                      </a:extLst>
                    </p:cNvPr>
                    <p:cNvSpPr txBox="1">
                      <a:spLocks noRot="1" noChangeAspect="1" noMove="1" noResize="1" noEditPoints="1" noAdjustHandles="1" noChangeArrowheads="1" noChangeShapeType="1" noTextEdit="1"/>
                    </p:cNvSpPr>
                    <p:nvPr/>
                  </p:nvSpPr>
                  <p:spPr>
                    <a:xfrm>
                      <a:off x="9974858" y="2114939"/>
                      <a:ext cx="662041" cy="184666"/>
                    </a:xfrm>
                    <a:prstGeom prst="rect">
                      <a:avLst/>
                    </a:prstGeom>
                    <a:blipFill>
                      <a:blip r:embed="rId6"/>
                      <a:stretch>
                        <a:fillRect l="-5505" t="-3333" r="-6422"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C8041F87-2824-456B-A7B8-34AC8E3805C9}"/>
                        </a:ext>
                      </a:extLst>
                    </p:cNvPr>
                    <p:cNvSpPr txBox="1"/>
                    <p:nvPr/>
                  </p:nvSpPr>
                  <p:spPr>
                    <a:xfrm>
                      <a:off x="9974857" y="4150944"/>
                      <a:ext cx="66204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chemeClr val="bg1"/>
                                </a:solidFill>
                                <a:effectLst>
                                  <a:outerShdw blurRad="38100" dist="38100" dir="2700000" algn="tl">
                                    <a:srgbClr val="000000">
                                      <a:alpha val="43137"/>
                                    </a:srgbClr>
                                  </a:outerShdw>
                                </a:effectLst>
                                <a:latin typeface="Cambria Math" panose="02040503050406030204" pitchFamily="18" charset="0"/>
                              </a:rPr>
                              <m:t>486.1 </m:t>
                            </m:r>
                            <m:r>
                              <m:rPr>
                                <m:sty m:val="p"/>
                              </m:rPr>
                              <a:rPr lang="en-US" altLang="zh-CN" sz="1200" i="1">
                                <a:solidFill>
                                  <a:schemeClr val="bg1"/>
                                </a:solidFill>
                                <a:effectLst>
                                  <a:outerShdw blurRad="38100" dist="38100" dir="2700000" algn="tl">
                                    <a:srgbClr val="000000">
                                      <a:alpha val="43137"/>
                                    </a:srgbClr>
                                  </a:outerShdw>
                                </a:effectLst>
                                <a:latin typeface="Cambria Math" panose="02040503050406030204" pitchFamily="18" charset="0"/>
                              </a:rPr>
                              <m:t>nm</m:t>
                            </m:r>
                          </m:oMath>
                        </m:oMathPara>
                      </a14:m>
                      <a:endParaRPr lang="zh-CN" altLang="en-US" sz="1200" dirty="0">
                        <a:solidFill>
                          <a:schemeClr val="bg1"/>
                        </a:solidFill>
                        <a:effectLst>
                          <a:outerShdw blurRad="38100" dist="38100" dir="2700000" algn="tl">
                            <a:srgbClr val="000000">
                              <a:alpha val="43137"/>
                            </a:srgbClr>
                          </a:outerShdw>
                        </a:effectLst>
                      </a:endParaRPr>
                    </a:p>
                  </p:txBody>
                </p:sp>
              </mc:Choice>
              <mc:Fallback xmlns="">
                <p:sp>
                  <p:nvSpPr>
                    <p:cNvPr id="42" name="文本框 41">
                      <a:extLst>
                        <a:ext uri="{FF2B5EF4-FFF2-40B4-BE49-F238E27FC236}">
                          <a16:creationId xmlns:a16="http://schemas.microsoft.com/office/drawing/2014/main" id="{C8041F87-2824-456B-A7B8-34AC8E3805C9}"/>
                        </a:ext>
                      </a:extLst>
                    </p:cNvPr>
                    <p:cNvSpPr txBox="1">
                      <a:spLocks noRot="1" noChangeAspect="1" noMove="1" noResize="1" noEditPoints="1" noAdjustHandles="1" noChangeArrowheads="1" noChangeShapeType="1" noTextEdit="1"/>
                    </p:cNvSpPr>
                    <p:nvPr/>
                  </p:nvSpPr>
                  <p:spPr>
                    <a:xfrm>
                      <a:off x="9974857" y="4150944"/>
                      <a:ext cx="662041" cy="184666"/>
                    </a:xfrm>
                    <a:prstGeom prst="rect">
                      <a:avLst/>
                    </a:prstGeom>
                    <a:blipFill>
                      <a:blip r:embed="rId7"/>
                      <a:stretch>
                        <a:fillRect l="-4587" r="-6422"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4F8B66ED-8836-4799-9D72-D97D657011C4}"/>
                        </a:ext>
                      </a:extLst>
                    </p:cNvPr>
                    <p:cNvSpPr txBox="1"/>
                    <p:nvPr/>
                  </p:nvSpPr>
                  <p:spPr>
                    <a:xfrm>
                      <a:off x="9969328" y="4744009"/>
                      <a:ext cx="66204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chemeClr val="bg1"/>
                                </a:solidFill>
                                <a:effectLst>
                                  <a:outerShdw blurRad="38100" dist="38100" dir="2700000" algn="tl">
                                    <a:srgbClr val="000000">
                                      <a:alpha val="43137"/>
                                    </a:srgbClr>
                                  </a:outerShdw>
                                </a:effectLst>
                                <a:latin typeface="Cambria Math" panose="02040503050406030204" pitchFamily="18" charset="0"/>
                              </a:rPr>
                              <m:t>434.1 </m:t>
                            </m:r>
                            <m:r>
                              <m:rPr>
                                <m:sty m:val="p"/>
                              </m:rPr>
                              <a:rPr lang="en-US" altLang="zh-CN" sz="1200" i="1">
                                <a:solidFill>
                                  <a:schemeClr val="bg1"/>
                                </a:solidFill>
                                <a:effectLst>
                                  <a:outerShdw blurRad="38100" dist="38100" dir="2700000" algn="tl">
                                    <a:srgbClr val="000000">
                                      <a:alpha val="43137"/>
                                    </a:srgbClr>
                                  </a:outerShdw>
                                </a:effectLst>
                                <a:latin typeface="Cambria Math" panose="02040503050406030204" pitchFamily="18" charset="0"/>
                              </a:rPr>
                              <m:t>nm</m:t>
                            </m:r>
                          </m:oMath>
                        </m:oMathPara>
                      </a14:m>
                      <a:endParaRPr lang="zh-CN" altLang="en-US" sz="1200" dirty="0">
                        <a:solidFill>
                          <a:schemeClr val="bg1"/>
                        </a:solidFill>
                        <a:effectLst>
                          <a:outerShdw blurRad="38100" dist="38100" dir="2700000" algn="tl">
                            <a:srgbClr val="000000">
                              <a:alpha val="43137"/>
                            </a:srgbClr>
                          </a:outerShdw>
                        </a:effectLst>
                      </a:endParaRPr>
                    </a:p>
                  </p:txBody>
                </p:sp>
              </mc:Choice>
              <mc:Fallback xmlns="">
                <p:sp>
                  <p:nvSpPr>
                    <p:cNvPr id="43" name="文本框 42">
                      <a:extLst>
                        <a:ext uri="{FF2B5EF4-FFF2-40B4-BE49-F238E27FC236}">
                          <a16:creationId xmlns:a16="http://schemas.microsoft.com/office/drawing/2014/main" id="{4F8B66ED-8836-4799-9D72-D97D657011C4}"/>
                        </a:ext>
                      </a:extLst>
                    </p:cNvPr>
                    <p:cNvSpPr txBox="1">
                      <a:spLocks noRot="1" noChangeAspect="1" noMove="1" noResize="1" noEditPoints="1" noAdjustHandles="1" noChangeArrowheads="1" noChangeShapeType="1" noTextEdit="1"/>
                    </p:cNvSpPr>
                    <p:nvPr/>
                  </p:nvSpPr>
                  <p:spPr>
                    <a:xfrm>
                      <a:off x="9969328" y="4744009"/>
                      <a:ext cx="662041" cy="184666"/>
                    </a:xfrm>
                    <a:prstGeom prst="rect">
                      <a:avLst/>
                    </a:prstGeom>
                    <a:blipFill>
                      <a:blip r:embed="rId8"/>
                      <a:stretch>
                        <a:fillRect l="-4587" r="-6422"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9EBE1A4-ED24-49E1-819D-5612A84517FF}"/>
                        </a:ext>
                      </a:extLst>
                    </p:cNvPr>
                    <p:cNvSpPr txBox="1"/>
                    <p:nvPr/>
                  </p:nvSpPr>
                  <p:spPr>
                    <a:xfrm>
                      <a:off x="9969327" y="5075917"/>
                      <a:ext cx="66204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chemeClr val="bg1"/>
                                </a:solidFill>
                                <a:effectLst>
                                  <a:outerShdw blurRad="38100" dist="38100" dir="2700000" algn="tl">
                                    <a:srgbClr val="000000">
                                      <a:alpha val="43137"/>
                                    </a:srgbClr>
                                  </a:outerShdw>
                                </a:effectLst>
                                <a:latin typeface="Cambria Math" panose="02040503050406030204" pitchFamily="18" charset="0"/>
                              </a:rPr>
                              <m:t>410.2 </m:t>
                            </m:r>
                            <m:r>
                              <m:rPr>
                                <m:sty m:val="p"/>
                              </m:rPr>
                              <a:rPr lang="en-US" altLang="zh-CN" sz="1200" i="1">
                                <a:solidFill>
                                  <a:schemeClr val="bg1"/>
                                </a:solidFill>
                                <a:effectLst>
                                  <a:outerShdw blurRad="38100" dist="38100" dir="2700000" algn="tl">
                                    <a:srgbClr val="000000">
                                      <a:alpha val="43137"/>
                                    </a:srgbClr>
                                  </a:outerShdw>
                                </a:effectLst>
                                <a:latin typeface="Cambria Math" panose="02040503050406030204" pitchFamily="18" charset="0"/>
                              </a:rPr>
                              <m:t>nm</m:t>
                            </m:r>
                          </m:oMath>
                        </m:oMathPara>
                      </a14:m>
                      <a:endParaRPr lang="zh-CN" altLang="en-US" sz="1200" dirty="0">
                        <a:solidFill>
                          <a:schemeClr val="bg1"/>
                        </a:solidFill>
                        <a:effectLst>
                          <a:outerShdw blurRad="38100" dist="38100" dir="2700000" algn="tl">
                            <a:srgbClr val="000000">
                              <a:alpha val="43137"/>
                            </a:srgbClr>
                          </a:outerShdw>
                        </a:effectLst>
                      </a:endParaRPr>
                    </a:p>
                  </p:txBody>
                </p:sp>
              </mc:Choice>
              <mc:Fallback xmlns="">
                <p:sp>
                  <p:nvSpPr>
                    <p:cNvPr id="44" name="文本框 43">
                      <a:extLst>
                        <a:ext uri="{FF2B5EF4-FFF2-40B4-BE49-F238E27FC236}">
                          <a16:creationId xmlns:a16="http://schemas.microsoft.com/office/drawing/2014/main" id="{E9EBE1A4-ED24-49E1-819D-5612A84517FF}"/>
                        </a:ext>
                      </a:extLst>
                    </p:cNvPr>
                    <p:cNvSpPr txBox="1">
                      <a:spLocks noRot="1" noChangeAspect="1" noMove="1" noResize="1" noEditPoints="1" noAdjustHandles="1" noChangeArrowheads="1" noChangeShapeType="1" noTextEdit="1"/>
                    </p:cNvSpPr>
                    <p:nvPr/>
                  </p:nvSpPr>
                  <p:spPr>
                    <a:xfrm>
                      <a:off x="9969327" y="5075917"/>
                      <a:ext cx="662041" cy="184666"/>
                    </a:xfrm>
                    <a:prstGeom prst="rect">
                      <a:avLst/>
                    </a:prstGeom>
                    <a:blipFill>
                      <a:blip r:embed="rId9"/>
                      <a:stretch>
                        <a:fillRect l="-4587" r="-6422" b="-16667"/>
                      </a:stretch>
                    </a:blipFill>
                  </p:spPr>
                  <p:txBody>
                    <a:bodyPr/>
                    <a:lstStyle/>
                    <a:p>
                      <a:r>
                        <a:rPr lang="zh-CN" altLang="en-US">
                          <a:noFill/>
                        </a:rPr>
                        <a:t> </a:t>
                      </a:r>
                    </a:p>
                  </p:txBody>
                </p:sp>
              </mc:Fallback>
            </mc:AlternateContent>
          </p:grpSp>
          <p:sp>
            <p:nvSpPr>
              <p:cNvPr id="18" name="文本框 17">
                <a:extLst>
                  <a:ext uri="{FF2B5EF4-FFF2-40B4-BE49-F238E27FC236}">
                    <a16:creationId xmlns:a16="http://schemas.microsoft.com/office/drawing/2014/main" id="{8C0F6A27-8AB5-418A-8206-71A9F989F34E}"/>
                  </a:ext>
                </a:extLst>
              </p:cNvPr>
              <p:cNvSpPr txBox="1"/>
              <p:nvPr/>
            </p:nvSpPr>
            <p:spPr>
              <a:xfrm>
                <a:off x="10795000" y="2686665"/>
                <a:ext cx="482598" cy="1077218"/>
              </a:xfrm>
              <a:prstGeom prst="rect">
                <a:avLst/>
              </a:prstGeom>
              <a:noFill/>
            </p:spPr>
            <p:txBody>
              <a:bodyPr wrap="square" rtlCol="0">
                <a:spAutoFit/>
              </a:bodyPr>
              <a:lstStyle/>
              <a:p>
                <a:pPr algn="ctr"/>
                <a:r>
                  <a:rPr lang="zh-CN" altLang="en-US" sz="1600" dirty="0">
                    <a:latin typeface="汉仪文黑-85W" panose="00020600040101010101" pitchFamily="18" charset="-122"/>
                    <a:ea typeface="汉仪文黑-85W" panose="00020600040101010101" pitchFamily="18" charset="-122"/>
                  </a:rPr>
                  <a:t>连续光谱</a:t>
                </a:r>
              </a:p>
            </p:txBody>
          </p:sp>
          <p:sp>
            <p:nvSpPr>
              <p:cNvPr id="45" name="文本框 44">
                <a:extLst>
                  <a:ext uri="{FF2B5EF4-FFF2-40B4-BE49-F238E27FC236}">
                    <a16:creationId xmlns:a16="http://schemas.microsoft.com/office/drawing/2014/main" id="{4DC5D6AF-6372-4B64-B771-00D69F2DA458}"/>
                  </a:ext>
                </a:extLst>
              </p:cNvPr>
              <p:cNvSpPr txBox="1"/>
              <p:nvPr/>
            </p:nvSpPr>
            <p:spPr>
              <a:xfrm>
                <a:off x="10060031" y="2563555"/>
                <a:ext cx="482598" cy="1323439"/>
              </a:xfrm>
              <a:prstGeom prst="rect">
                <a:avLst/>
              </a:prstGeom>
              <a:noFill/>
            </p:spPr>
            <p:txBody>
              <a:bodyPr wrap="square" rtlCol="0">
                <a:spAutoFit/>
              </a:bodyPr>
              <a:lstStyle/>
              <a:p>
                <a:pPr algn="ctr"/>
                <a:r>
                  <a:rPr lang="zh-CN" altLang="en-US" sz="1600" dirty="0">
                    <a:solidFill>
                      <a:schemeClr val="bg1"/>
                    </a:solidFill>
                    <a:latin typeface="汉仪文黑-85W" panose="00020600040101010101" pitchFamily="18" charset="-122"/>
                    <a:ea typeface="汉仪文黑-85W" panose="00020600040101010101" pitchFamily="18" charset="-122"/>
                  </a:rPr>
                  <a:t>氢原子光谱</a:t>
                </a:r>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661B8E3-3473-470A-B8A4-22E073307425}"/>
                    </a:ext>
                  </a:extLst>
                </p:cNvPr>
                <p:cNvSpPr txBox="1"/>
                <p:nvPr/>
              </p:nvSpPr>
              <p:spPr>
                <a:xfrm>
                  <a:off x="9519720" y="2155095"/>
                  <a:ext cx="3441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m:rPr>
                                <m:sty m:val="p"/>
                              </m:rPr>
                              <a:rPr lang="en-US" altLang="zh-CN" b="0" i="0" smtClean="0">
                                <a:solidFill>
                                  <a:srgbClr val="FF0000"/>
                                </a:solidFill>
                                <a:latin typeface="Cambria Math" panose="02040503050406030204" pitchFamily="18" charset="0"/>
                              </a:rPr>
                              <m:t>H</m:t>
                            </m:r>
                          </m:e>
                          <m:sub>
                            <m:r>
                              <m:rPr>
                                <m:sty m:val="p"/>
                              </m:rPr>
                              <a:rPr lang="zh-CN" altLang="en-US" b="0" i="0" smtClean="0">
                                <a:solidFill>
                                  <a:srgbClr val="FF0000"/>
                                </a:solidFill>
                                <a:latin typeface="Cambria Math" panose="02040503050406030204" pitchFamily="18" charset="0"/>
                              </a:rPr>
                              <m:t>α</m:t>
                            </m:r>
                          </m:sub>
                        </m:sSub>
                      </m:oMath>
                    </m:oMathPara>
                  </a14:m>
                  <a:endParaRPr lang="zh-CN" altLang="en-US" dirty="0">
                    <a:solidFill>
                      <a:srgbClr val="FF0000"/>
                    </a:solidFill>
                  </a:endParaRPr>
                </a:p>
              </p:txBody>
            </p:sp>
          </mc:Choice>
          <mc:Fallback xmlns="">
            <p:sp>
              <p:nvSpPr>
                <p:cNvPr id="20" name="文本框 19">
                  <a:extLst>
                    <a:ext uri="{FF2B5EF4-FFF2-40B4-BE49-F238E27FC236}">
                      <a16:creationId xmlns:a16="http://schemas.microsoft.com/office/drawing/2014/main" id="{F661B8E3-3473-470A-B8A4-22E073307425}"/>
                    </a:ext>
                  </a:extLst>
                </p:cNvPr>
                <p:cNvSpPr txBox="1">
                  <a:spLocks noRot="1" noChangeAspect="1" noMove="1" noResize="1" noEditPoints="1" noAdjustHandles="1" noChangeArrowheads="1" noChangeShapeType="1" noTextEdit="1"/>
                </p:cNvSpPr>
                <p:nvPr/>
              </p:nvSpPr>
              <p:spPr>
                <a:xfrm>
                  <a:off x="9519720" y="2155095"/>
                  <a:ext cx="344132" cy="276999"/>
                </a:xfrm>
                <a:prstGeom prst="rect">
                  <a:avLst/>
                </a:prstGeom>
                <a:blipFill>
                  <a:blip r:embed="rId10"/>
                  <a:stretch>
                    <a:fillRect l="-16071"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B0428BA8-F039-4075-B67F-5DED5E768DDF}"/>
                    </a:ext>
                  </a:extLst>
                </p:cNvPr>
                <p:cNvSpPr txBox="1"/>
                <p:nvPr/>
              </p:nvSpPr>
              <p:spPr>
                <a:xfrm>
                  <a:off x="9519720" y="4197110"/>
                  <a:ext cx="336567" cy="301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6">
                                    <a:lumMod val="75000"/>
                                  </a:schemeClr>
                                </a:solidFill>
                                <a:latin typeface="Cambria Math" panose="02040503050406030204" pitchFamily="18" charset="0"/>
                              </a:rPr>
                            </m:ctrlPr>
                          </m:sSubPr>
                          <m:e>
                            <m:r>
                              <m:rPr>
                                <m:sty m:val="p"/>
                              </m:rPr>
                              <a:rPr lang="en-US" altLang="zh-CN" b="0" i="0" smtClean="0">
                                <a:solidFill>
                                  <a:schemeClr val="accent6">
                                    <a:lumMod val="75000"/>
                                  </a:schemeClr>
                                </a:solidFill>
                                <a:latin typeface="Cambria Math" panose="02040503050406030204" pitchFamily="18" charset="0"/>
                              </a:rPr>
                              <m:t>H</m:t>
                            </m:r>
                          </m:e>
                          <m:sub>
                            <m:r>
                              <m:rPr>
                                <m:sty m:val="p"/>
                              </m:rPr>
                              <a:rPr lang="zh-CN" altLang="en-US">
                                <a:solidFill>
                                  <a:schemeClr val="accent6">
                                    <a:lumMod val="75000"/>
                                  </a:schemeClr>
                                </a:solidFill>
                                <a:latin typeface="Cambria Math" panose="02040503050406030204" pitchFamily="18" charset="0"/>
                              </a:rPr>
                              <m:t>β</m:t>
                            </m:r>
                          </m:sub>
                        </m:sSub>
                      </m:oMath>
                    </m:oMathPara>
                  </a14:m>
                  <a:endParaRPr lang="zh-CN" altLang="en-US" dirty="0">
                    <a:solidFill>
                      <a:schemeClr val="accent6">
                        <a:lumMod val="75000"/>
                      </a:schemeClr>
                    </a:solidFill>
                  </a:endParaRPr>
                </a:p>
              </p:txBody>
            </p:sp>
          </mc:Choice>
          <mc:Fallback xmlns="">
            <p:sp>
              <p:nvSpPr>
                <p:cNvPr id="46" name="文本框 45">
                  <a:extLst>
                    <a:ext uri="{FF2B5EF4-FFF2-40B4-BE49-F238E27FC236}">
                      <a16:creationId xmlns:a16="http://schemas.microsoft.com/office/drawing/2014/main" id="{B0428BA8-F039-4075-B67F-5DED5E768DDF}"/>
                    </a:ext>
                  </a:extLst>
                </p:cNvPr>
                <p:cNvSpPr txBox="1">
                  <a:spLocks noRot="1" noChangeAspect="1" noMove="1" noResize="1" noEditPoints="1" noAdjustHandles="1" noChangeArrowheads="1" noChangeShapeType="1" noTextEdit="1"/>
                </p:cNvSpPr>
                <p:nvPr/>
              </p:nvSpPr>
              <p:spPr>
                <a:xfrm>
                  <a:off x="9519720" y="4197110"/>
                  <a:ext cx="336567" cy="301686"/>
                </a:xfrm>
                <a:prstGeom prst="rect">
                  <a:avLst/>
                </a:prstGeom>
                <a:blipFill>
                  <a:blip r:embed="rId11"/>
                  <a:stretch>
                    <a:fillRect l="-16364" r="-12727"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60AD044-C166-4D05-A5F2-0DDE5C2F9CB6}"/>
                    </a:ext>
                  </a:extLst>
                </p:cNvPr>
                <p:cNvSpPr txBox="1"/>
                <p:nvPr/>
              </p:nvSpPr>
              <p:spPr>
                <a:xfrm>
                  <a:off x="9519720" y="4744009"/>
                  <a:ext cx="330155" cy="300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5"/>
                                </a:solidFill>
                                <a:latin typeface="Cambria Math" panose="02040503050406030204" pitchFamily="18" charset="0"/>
                              </a:rPr>
                            </m:ctrlPr>
                          </m:sSubPr>
                          <m:e>
                            <m:r>
                              <m:rPr>
                                <m:sty m:val="p"/>
                              </m:rPr>
                              <a:rPr lang="en-US" altLang="zh-CN" b="0" i="0" smtClean="0">
                                <a:solidFill>
                                  <a:schemeClr val="accent5"/>
                                </a:solidFill>
                                <a:latin typeface="Cambria Math" panose="02040503050406030204" pitchFamily="18" charset="0"/>
                              </a:rPr>
                              <m:t>H</m:t>
                            </m:r>
                          </m:e>
                          <m:sub>
                            <m:r>
                              <m:rPr>
                                <m:sty m:val="p"/>
                              </m:rPr>
                              <a:rPr lang="zh-CN" altLang="en-US" i="1" smtClean="0">
                                <a:solidFill>
                                  <a:schemeClr val="accent5"/>
                                </a:solidFill>
                                <a:latin typeface="Cambria Math" panose="02040503050406030204" pitchFamily="18" charset="0"/>
                              </a:rPr>
                              <m:t>γ</m:t>
                            </m:r>
                          </m:sub>
                        </m:sSub>
                      </m:oMath>
                    </m:oMathPara>
                  </a14:m>
                  <a:endParaRPr lang="zh-CN" altLang="en-US" dirty="0">
                    <a:solidFill>
                      <a:schemeClr val="accent5"/>
                    </a:solidFill>
                  </a:endParaRPr>
                </a:p>
              </p:txBody>
            </p:sp>
          </mc:Choice>
          <mc:Fallback xmlns="">
            <p:sp>
              <p:nvSpPr>
                <p:cNvPr id="47" name="文本框 46">
                  <a:extLst>
                    <a:ext uri="{FF2B5EF4-FFF2-40B4-BE49-F238E27FC236}">
                      <a16:creationId xmlns:a16="http://schemas.microsoft.com/office/drawing/2014/main" id="{460AD044-C166-4D05-A5F2-0DDE5C2F9CB6}"/>
                    </a:ext>
                  </a:extLst>
                </p:cNvPr>
                <p:cNvSpPr txBox="1">
                  <a:spLocks noRot="1" noChangeAspect="1" noMove="1" noResize="1" noEditPoints="1" noAdjustHandles="1" noChangeArrowheads="1" noChangeShapeType="1" noTextEdit="1"/>
                </p:cNvSpPr>
                <p:nvPr/>
              </p:nvSpPr>
              <p:spPr>
                <a:xfrm>
                  <a:off x="9519720" y="4744009"/>
                  <a:ext cx="330155" cy="300723"/>
                </a:xfrm>
                <a:prstGeom prst="rect">
                  <a:avLst/>
                </a:prstGeom>
                <a:blipFill>
                  <a:blip r:embed="rId12"/>
                  <a:stretch>
                    <a:fillRect l="-16667" r="-5556" b="-2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26C13AFE-24CD-42D2-895A-4EDC19CC06EB}"/>
                    </a:ext>
                  </a:extLst>
                </p:cNvPr>
                <p:cNvSpPr txBox="1"/>
                <p:nvPr/>
              </p:nvSpPr>
              <p:spPr>
                <a:xfrm>
                  <a:off x="9517989" y="5122083"/>
                  <a:ext cx="3382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7030A0"/>
                                </a:solidFill>
                                <a:latin typeface="Cambria Math" panose="02040503050406030204" pitchFamily="18" charset="0"/>
                              </a:rPr>
                            </m:ctrlPr>
                          </m:sSubPr>
                          <m:e>
                            <m:r>
                              <m:rPr>
                                <m:sty m:val="p"/>
                              </m:rPr>
                              <a:rPr lang="en-US" altLang="zh-CN" b="0" i="0" smtClean="0">
                                <a:solidFill>
                                  <a:srgbClr val="7030A0"/>
                                </a:solidFill>
                                <a:latin typeface="Cambria Math" panose="02040503050406030204" pitchFamily="18" charset="0"/>
                              </a:rPr>
                              <m:t>H</m:t>
                            </m:r>
                          </m:e>
                          <m:sub>
                            <m:r>
                              <a:rPr lang="zh-CN" altLang="en-US" i="1">
                                <a:solidFill>
                                  <a:srgbClr val="7030A0"/>
                                </a:solidFill>
                                <a:latin typeface="Cambria Math" panose="02040503050406030204" pitchFamily="18" charset="0"/>
                              </a:rPr>
                              <m:t>𝛿</m:t>
                            </m:r>
                          </m:sub>
                        </m:sSub>
                      </m:oMath>
                    </m:oMathPara>
                  </a14:m>
                  <a:endParaRPr lang="zh-CN" altLang="en-US" dirty="0">
                    <a:solidFill>
                      <a:srgbClr val="7030A0"/>
                    </a:solidFill>
                  </a:endParaRPr>
                </a:p>
              </p:txBody>
            </p:sp>
          </mc:Choice>
          <mc:Fallback xmlns="">
            <p:sp>
              <p:nvSpPr>
                <p:cNvPr id="48" name="文本框 47">
                  <a:extLst>
                    <a:ext uri="{FF2B5EF4-FFF2-40B4-BE49-F238E27FC236}">
                      <a16:creationId xmlns:a16="http://schemas.microsoft.com/office/drawing/2014/main" id="{26C13AFE-24CD-42D2-895A-4EDC19CC06EB}"/>
                    </a:ext>
                  </a:extLst>
                </p:cNvPr>
                <p:cNvSpPr txBox="1">
                  <a:spLocks noRot="1" noChangeAspect="1" noMove="1" noResize="1" noEditPoints="1" noAdjustHandles="1" noChangeArrowheads="1" noChangeShapeType="1" noTextEdit="1"/>
                </p:cNvSpPr>
                <p:nvPr/>
              </p:nvSpPr>
              <p:spPr>
                <a:xfrm>
                  <a:off x="9517989" y="5122083"/>
                  <a:ext cx="338298" cy="276999"/>
                </a:xfrm>
                <a:prstGeom prst="rect">
                  <a:avLst/>
                </a:prstGeom>
                <a:blipFill>
                  <a:blip r:embed="rId13"/>
                  <a:stretch>
                    <a:fillRect l="-14286" r="-5357" b="-17391"/>
                  </a:stretch>
                </a:blipFill>
              </p:spPr>
              <p:txBody>
                <a:bodyPr/>
                <a:lstStyle/>
                <a:p>
                  <a:r>
                    <a:rPr lang="zh-CN" altLang="en-US">
                      <a:noFill/>
                    </a:rPr>
                    <a:t> </a:t>
                  </a:r>
                </a:p>
              </p:txBody>
            </p:sp>
          </mc:Fallback>
        </mc:AlternateContent>
      </p:grpSp>
      <p:grpSp>
        <p:nvGrpSpPr>
          <p:cNvPr id="49" name="组合 48">
            <a:extLst>
              <a:ext uri="{FF2B5EF4-FFF2-40B4-BE49-F238E27FC236}">
                <a16:creationId xmlns:a16="http://schemas.microsoft.com/office/drawing/2014/main" id="{AEC3EDE1-7378-4675-B75A-B5E960C95BA4}"/>
              </a:ext>
            </a:extLst>
          </p:cNvPr>
          <p:cNvGrpSpPr/>
          <p:nvPr/>
        </p:nvGrpSpPr>
        <p:grpSpPr>
          <a:xfrm>
            <a:off x="576363" y="2336243"/>
            <a:ext cx="8941625" cy="1259792"/>
            <a:chOff x="576363" y="2583132"/>
            <a:chExt cx="8941625" cy="1259792"/>
          </a:xfrm>
        </p:grpSpPr>
        <p:sp>
          <p:nvSpPr>
            <p:cNvPr id="50" name="矩形: 圆角 49">
              <a:extLst>
                <a:ext uri="{FF2B5EF4-FFF2-40B4-BE49-F238E27FC236}">
                  <a16:creationId xmlns:a16="http://schemas.microsoft.com/office/drawing/2014/main" id="{2587CA25-649C-41BC-BE68-4AED543D2225}"/>
                </a:ext>
              </a:extLst>
            </p:cNvPr>
            <p:cNvSpPr/>
            <p:nvPr/>
          </p:nvSpPr>
          <p:spPr>
            <a:xfrm>
              <a:off x="576364" y="2583132"/>
              <a:ext cx="1541488" cy="44220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accent6"/>
                  </a:solidFill>
                  <a:latin typeface="钉钉进步体" panose="00020600040101010101" pitchFamily="18" charset="-122"/>
                  <a:ea typeface="钉钉进步体" panose="00020600040101010101" pitchFamily="18" charset="-122"/>
                </a:rPr>
                <a:t>氢原子光谱</a:t>
              </a:r>
            </a:p>
          </p:txBody>
        </p:sp>
        <p:sp>
          <p:nvSpPr>
            <p:cNvPr id="51" name="文本框 50">
              <a:extLst>
                <a:ext uri="{FF2B5EF4-FFF2-40B4-BE49-F238E27FC236}">
                  <a16:creationId xmlns:a16="http://schemas.microsoft.com/office/drawing/2014/main" id="{8F34837F-AC59-4AD6-BC8C-15651754D55F}"/>
                </a:ext>
              </a:extLst>
            </p:cNvPr>
            <p:cNvSpPr txBox="1"/>
            <p:nvPr/>
          </p:nvSpPr>
          <p:spPr>
            <a:xfrm>
              <a:off x="2205101" y="2634956"/>
              <a:ext cx="7122026"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氢原子向外辐射电磁波所形成的谱线。（图中展示了可见光的主要谱线）</a:t>
              </a: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2C8FF7BC-BFB9-44BA-B47A-F669D9EF94EC}"/>
                    </a:ext>
                  </a:extLst>
                </p:cNvPr>
                <p:cNvSpPr txBox="1"/>
                <p:nvPr/>
              </p:nvSpPr>
              <p:spPr>
                <a:xfrm>
                  <a:off x="576363" y="3126446"/>
                  <a:ext cx="8941625" cy="716478"/>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波长临近的谱线构成 </a:t>
                  </a:r>
                  <a:r>
                    <a:rPr lang="zh-CN" altLang="en-US" sz="1600" dirty="0">
                      <a:solidFill>
                        <a:schemeClr val="accent6"/>
                      </a:solidFill>
                      <a:latin typeface="楷体" panose="02010609060101010101" pitchFamily="49" charset="-122"/>
                      <a:ea typeface="楷体" panose="02010609060101010101" pitchFamily="49" charset="-122"/>
                    </a:rPr>
                    <a:t>谱线系</a:t>
                  </a:r>
                  <a:r>
                    <a:rPr lang="zh-CN" altLang="en-US" sz="1600" dirty="0">
                      <a:latin typeface="楷体" panose="02010609060101010101" pitchFamily="49" charset="-122"/>
                      <a:ea typeface="楷体" panose="02010609060101010101" pitchFamily="49" charset="-122"/>
                    </a:rPr>
                    <a:t>。谱线系中的谱线波数由如下经验公式给出：</a:t>
                  </a:r>
                  <a14:m>
                    <m:oMath xmlns:m="http://schemas.openxmlformats.org/officeDocument/2006/math">
                      <m:acc>
                        <m:accPr>
                          <m:chr m:val="̃"/>
                          <m:ctrlPr>
                            <a:rPr lang="zh-CN" altLang="en-US" i="1" smtClean="0">
                              <a:latin typeface="Cambria Math" panose="02040503050406030204" pitchFamily="18" charset="0"/>
                              <a:ea typeface="楷体" panose="02010609060101010101" pitchFamily="49" charset="-122"/>
                            </a:rPr>
                          </m:ctrlPr>
                        </m:accPr>
                        <m:e>
                          <m:r>
                            <a:rPr lang="zh-CN" altLang="en-US" i="1" smtClean="0">
                              <a:latin typeface="Cambria Math" panose="02040503050406030204" pitchFamily="18" charset="0"/>
                              <a:ea typeface="楷体" panose="02010609060101010101" pitchFamily="49" charset="-122"/>
                            </a:rPr>
                            <m:t>𝜈</m:t>
                          </m:r>
                        </m:e>
                      </m:acc>
                      <m:r>
                        <a:rPr lang="en-US" altLang="zh-CN" b="0" i="1" smtClean="0">
                          <a:latin typeface="Cambria Math" panose="02040503050406030204" pitchFamily="18" charset="0"/>
                          <a:ea typeface="楷体" panose="02010609060101010101" pitchFamily="49" charset="-122"/>
                        </a:rPr>
                        <m:t>=</m:t>
                      </m:r>
                      <m:f>
                        <m:fPr>
                          <m:ctrlPr>
                            <a:rPr lang="en-US" altLang="zh-CN" b="0" i="1" smtClean="0">
                              <a:latin typeface="Cambria Math" panose="02040503050406030204" pitchFamily="18" charset="0"/>
                              <a:ea typeface="楷体" panose="02010609060101010101" pitchFamily="49" charset="-122"/>
                            </a:rPr>
                          </m:ctrlPr>
                        </m:fPr>
                        <m:num>
                          <m:r>
                            <a:rPr lang="en-US" altLang="zh-CN" b="0" i="1" smtClean="0">
                              <a:latin typeface="Cambria Math" panose="02040503050406030204" pitchFamily="18" charset="0"/>
                              <a:ea typeface="楷体" panose="02010609060101010101" pitchFamily="49" charset="-122"/>
                            </a:rPr>
                            <m:t>1</m:t>
                          </m:r>
                        </m:num>
                        <m:den>
                          <m:r>
                            <a:rPr lang="zh-CN" altLang="en-US" b="0" i="1" smtClean="0">
                              <a:latin typeface="Cambria Math" panose="02040503050406030204" pitchFamily="18" charset="0"/>
                              <a:ea typeface="楷体" panose="02010609060101010101" pitchFamily="49" charset="-122"/>
                            </a:rPr>
                            <m:t>𝜆</m:t>
                          </m:r>
                        </m:den>
                      </m:f>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𝑅</m:t>
                      </m:r>
                      <m:r>
                        <a:rPr lang="en-US" altLang="zh-CN" b="0" i="1" smtClean="0">
                          <a:latin typeface="Cambria Math" panose="02040503050406030204" pitchFamily="18" charset="0"/>
                          <a:ea typeface="楷体" panose="02010609060101010101" pitchFamily="49" charset="-122"/>
                        </a:rPr>
                        <m:t>(</m:t>
                      </m:r>
                      <m:f>
                        <m:fPr>
                          <m:ctrlPr>
                            <a:rPr lang="en-US" altLang="zh-CN" b="0" i="1" smtClean="0">
                              <a:latin typeface="Cambria Math" panose="02040503050406030204" pitchFamily="18" charset="0"/>
                              <a:ea typeface="楷体" panose="02010609060101010101" pitchFamily="49" charset="-122"/>
                            </a:rPr>
                          </m:ctrlPr>
                        </m:fPr>
                        <m:num>
                          <m:r>
                            <a:rPr lang="en-US" altLang="zh-CN" b="0" i="1" smtClean="0">
                              <a:latin typeface="Cambria Math" panose="02040503050406030204" pitchFamily="18" charset="0"/>
                              <a:ea typeface="楷体" panose="02010609060101010101" pitchFamily="49" charset="-122"/>
                            </a:rPr>
                            <m:t>1</m:t>
                          </m:r>
                        </m:num>
                        <m:den>
                          <m:sSup>
                            <m:sSupPr>
                              <m:ctrlPr>
                                <a:rPr lang="en-US" altLang="zh-CN" b="0" i="1" smtClean="0">
                                  <a:latin typeface="Cambria Math" panose="02040503050406030204" pitchFamily="18" charset="0"/>
                                  <a:ea typeface="楷体" panose="02010609060101010101" pitchFamily="49" charset="-122"/>
                                </a:rPr>
                              </m:ctrlPr>
                            </m:sSupPr>
                            <m:e>
                              <m:r>
                                <a:rPr lang="en-US" altLang="zh-CN" b="0" i="1" smtClean="0">
                                  <a:latin typeface="Cambria Math" panose="02040503050406030204" pitchFamily="18" charset="0"/>
                                  <a:ea typeface="楷体" panose="02010609060101010101" pitchFamily="49" charset="-122"/>
                                </a:rPr>
                                <m:t>𝑛</m:t>
                              </m:r>
                            </m:e>
                            <m:sup>
                              <m:r>
                                <a:rPr lang="en-US" altLang="zh-CN" b="0" i="1" smtClean="0">
                                  <a:latin typeface="Cambria Math" panose="02040503050406030204" pitchFamily="18" charset="0"/>
                                  <a:ea typeface="楷体" panose="02010609060101010101" pitchFamily="49" charset="-122"/>
                                </a:rPr>
                                <m:t>2</m:t>
                              </m:r>
                            </m:sup>
                          </m:sSup>
                        </m:den>
                      </m:f>
                      <m:r>
                        <a:rPr lang="en-US" altLang="zh-CN" b="0" i="1" smtClean="0">
                          <a:latin typeface="Cambria Math" panose="02040503050406030204" pitchFamily="18" charset="0"/>
                          <a:ea typeface="楷体" panose="02010609060101010101" pitchFamily="49" charset="-122"/>
                        </a:rPr>
                        <m:t>−</m:t>
                      </m:r>
                      <m:f>
                        <m:fPr>
                          <m:ctrlPr>
                            <a:rPr lang="en-US" altLang="zh-CN" b="0" i="1" smtClean="0">
                              <a:latin typeface="Cambria Math" panose="02040503050406030204" pitchFamily="18" charset="0"/>
                              <a:ea typeface="楷体" panose="02010609060101010101" pitchFamily="49" charset="-122"/>
                            </a:rPr>
                          </m:ctrlPr>
                        </m:fPr>
                        <m:num>
                          <m:r>
                            <a:rPr lang="en-US" altLang="zh-CN" b="0" i="1" smtClean="0">
                              <a:latin typeface="Cambria Math" panose="02040503050406030204" pitchFamily="18" charset="0"/>
                              <a:ea typeface="楷体" panose="02010609060101010101" pitchFamily="49" charset="-122"/>
                            </a:rPr>
                            <m:t>1</m:t>
                          </m:r>
                        </m:num>
                        <m:den>
                          <m:sSup>
                            <m:sSupPr>
                              <m:ctrlPr>
                                <a:rPr lang="en-US" altLang="zh-CN" b="0" i="1" smtClean="0">
                                  <a:latin typeface="Cambria Math" panose="02040503050406030204" pitchFamily="18" charset="0"/>
                                  <a:ea typeface="楷体" panose="02010609060101010101" pitchFamily="49" charset="-122"/>
                                </a:rPr>
                              </m:ctrlPr>
                            </m:sSupPr>
                            <m:e>
                              <m:r>
                                <a:rPr lang="en-US" altLang="zh-CN" b="0" i="1" smtClean="0">
                                  <a:latin typeface="Cambria Math" panose="02040503050406030204" pitchFamily="18" charset="0"/>
                                  <a:ea typeface="楷体" panose="02010609060101010101" pitchFamily="49" charset="-122"/>
                                </a:rPr>
                                <m:t>𝑚</m:t>
                              </m:r>
                            </m:e>
                            <m:sup>
                              <m:r>
                                <a:rPr lang="en-US" altLang="zh-CN" b="0" i="1" smtClean="0">
                                  <a:latin typeface="Cambria Math" panose="02040503050406030204" pitchFamily="18" charset="0"/>
                                  <a:ea typeface="楷体" panose="02010609060101010101" pitchFamily="49" charset="-122"/>
                                </a:rPr>
                                <m:t>2</m:t>
                              </m:r>
                            </m:sup>
                          </m:sSup>
                        </m:den>
                      </m:f>
                      <m:r>
                        <a:rPr lang="en-US" altLang="zh-CN" b="0" i="1" smtClean="0">
                          <a:latin typeface="Cambria Math" panose="02040503050406030204" pitchFamily="18" charset="0"/>
                          <a:ea typeface="楷体" panose="02010609060101010101" pitchFamily="49" charset="-122"/>
                        </a:rPr>
                        <m:t>)</m:t>
                      </m:r>
                    </m:oMath>
                  </a14:m>
                  <a:r>
                    <a:rPr lang="en-US" altLang="zh-CN" dirty="0">
                      <a:latin typeface="楷体" panose="02010609060101010101" pitchFamily="49" charset="-122"/>
                      <a:ea typeface="楷体" panose="02010609060101010101" pitchFamily="49" charset="-122"/>
                    </a:rPr>
                    <a:t>.</a:t>
                  </a:r>
                </a:p>
                <a:p>
                  <a:r>
                    <a:rPr lang="zh-CN" altLang="en-US" sz="1400" dirty="0">
                      <a:latin typeface="楷体" panose="02010609060101010101" pitchFamily="49" charset="-122"/>
                      <a:ea typeface="楷体" panose="02010609060101010101" pitchFamily="49" charset="-122"/>
                    </a:rPr>
                    <a:t>其中</a:t>
                  </a:r>
                  <a:r>
                    <a:rPr lang="en-US" altLang="zh-CN" sz="1400" dirty="0">
                      <a:ea typeface="楷体" panose="02010609060101010101" pitchFamily="49" charset="-122"/>
                    </a:rPr>
                    <a:t> </a:t>
                  </a:r>
                  <a14:m>
                    <m:oMath xmlns:m="http://schemas.openxmlformats.org/officeDocument/2006/math">
                      <m:r>
                        <a:rPr lang="en-US" altLang="zh-CN" sz="1400" i="1">
                          <a:latin typeface="Cambria Math" panose="02040503050406030204" pitchFamily="18" charset="0"/>
                          <a:ea typeface="楷体" panose="02010609060101010101" pitchFamily="49" charset="-122"/>
                        </a:rPr>
                        <m:t>𝑅</m:t>
                      </m:r>
                      <m:r>
                        <a:rPr lang="en-US" altLang="zh-CN" sz="1400" b="0" i="1" smtClean="0">
                          <a:latin typeface="Cambria Math" panose="02040503050406030204" pitchFamily="18" charset="0"/>
                          <a:ea typeface="楷体" panose="02010609060101010101" pitchFamily="49" charset="-122"/>
                        </a:rPr>
                        <m:t>=1.097</m:t>
                      </m:r>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en-US" altLang="zh-CN" sz="1400" b="0" i="1" smtClean="0">
                              <a:latin typeface="Cambria Math" panose="02040503050406030204" pitchFamily="18" charset="0"/>
                              <a:ea typeface="Cambria Math" panose="02040503050406030204" pitchFamily="18" charset="0"/>
                            </a:rPr>
                            <m:t>10</m:t>
                          </m:r>
                        </m:e>
                        <m:sup>
                          <m:r>
                            <a:rPr lang="en-US" altLang="zh-CN" sz="1400" b="0" i="1" smtClean="0">
                              <a:latin typeface="Cambria Math" panose="02040503050406030204" pitchFamily="18" charset="0"/>
                              <a:ea typeface="Cambria Math" panose="02040503050406030204" pitchFamily="18" charset="0"/>
                            </a:rPr>
                            <m:t>7</m:t>
                          </m:r>
                        </m:sup>
                      </m:sSup>
                      <m:r>
                        <a:rPr lang="en-US" altLang="zh-CN" sz="1400" b="0" i="1" smtClean="0">
                          <a:latin typeface="Cambria Math" panose="02040503050406030204" pitchFamily="18" charset="0"/>
                          <a:ea typeface="Cambria Math" panose="02040503050406030204" pitchFamily="18" charset="0"/>
                        </a:rPr>
                        <m:t> </m:t>
                      </m:r>
                      <m:sSup>
                        <m:sSupPr>
                          <m:ctrlPr>
                            <a:rPr lang="en-US" altLang="zh-CN" sz="1400" b="0" i="1" smtClean="0">
                              <a:latin typeface="Cambria Math" panose="02040503050406030204" pitchFamily="18" charset="0"/>
                              <a:ea typeface="Cambria Math" panose="02040503050406030204" pitchFamily="18" charset="0"/>
                            </a:rPr>
                          </m:ctrlPr>
                        </m:sSupPr>
                        <m:e>
                          <m:r>
                            <m:rPr>
                              <m:sty m:val="p"/>
                            </m:rPr>
                            <a:rPr lang="en-US" altLang="zh-CN" sz="1400" i="1">
                              <a:latin typeface="Cambria Math" panose="02040503050406030204" pitchFamily="18" charset="0"/>
                              <a:ea typeface="Cambria Math" panose="02040503050406030204" pitchFamily="18" charset="0"/>
                            </a:rPr>
                            <m:t>m</m:t>
                          </m:r>
                        </m:e>
                        <m:sup>
                          <m:r>
                            <a:rPr lang="en-US" altLang="zh-CN" sz="1400" b="0" i="1" smtClean="0">
                              <a:latin typeface="Cambria Math" panose="02040503050406030204" pitchFamily="18" charset="0"/>
                              <a:ea typeface="Cambria Math" panose="02040503050406030204" pitchFamily="18" charset="0"/>
                            </a:rPr>
                            <m:t>−1</m:t>
                          </m:r>
                        </m:sup>
                      </m:sSup>
                    </m:oMath>
                  </a14:m>
                  <a:r>
                    <a:rPr lang="zh-CN" altLang="en-US" sz="1400" dirty="0">
                      <a:latin typeface="楷体" panose="02010609060101010101" pitchFamily="49" charset="-122"/>
                      <a:ea typeface="楷体" panose="02010609060101010101" pitchFamily="49" charset="-122"/>
                    </a:rPr>
                    <a:t>（里德伯常量）；</a:t>
                  </a:r>
                  <a14:m>
                    <m:oMath xmlns:m="http://schemas.openxmlformats.org/officeDocument/2006/math">
                      <m:r>
                        <a:rPr lang="en-US" altLang="zh-CN" sz="1400" b="0" i="1" smtClean="0">
                          <a:latin typeface="Cambria Math" panose="02040503050406030204" pitchFamily="18" charset="0"/>
                          <a:ea typeface="楷体" panose="02010609060101010101" pitchFamily="49" charset="-122"/>
                        </a:rPr>
                        <m:t>𝑛</m:t>
                      </m:r>
                    </m:oMath>
                  </a14:m>
                  <a:r>
                    <a:rPr lang="zh-CN" altLang="en-US" sz="1400" dirty="0">
                      <a:latin typeface="楷体" panose="02010609060101010101" pitchFamily="49" charset="-122"/>
                      <a:ea typeface="楷体" panose="02010609060101010101" pitchFamily="49" charset="-122"/>
                    </a:rPr>
                    <a:t>为线系标识；</a:t>
                  </a:r>
                  <a:r>
                    <a:rPr lang="en-US" altLang="zh-CN" sz="1400" dirty="0">
                      <a:ea typeface="楷体" panose="02010609060101010101" pitchFamily="49" charset="-122"/>
                    </a:rPr>
                    <a:t> </a:t>
                  </a:r>
                  <a14:m>
                    <m:oMath xmlns:m="http://schemas.openxmlformats.org/officeDocument/2006/math">
                      <m:r>
                        <a:rPr lang="en-US" altLang="zh-CN" sz="1400" b="0" i="1" smtClean="0">
                          <a:latin typeface="Cambria Math" panose="02040503050406030204" pitchFamily="18" charset="0"/>
                          <a:ea typeface="楷体" panose="02010609060101010101" pitchFamily="49" charset="-122"/>
                        </a:rPr>
                        <m:t>𝑚</m:t>
                      </m:r>
                    </m:oMath>
                  </a14:m>
                  <a:r>
                    <a:rPr lang="zh-CN" altLang="en-US" sz="1400" dirty="0">
                      <a:latin typeface="楷体" panose="02010609060101010101" pitchFamily="49" charset="-122"/>
                      <a:ea typeface="楷体" panose="02010609060101010101" pitchFamily="49" charset="-122"/>
                    </a:rPr>
                    <a:t>为谱线标识。</a:t>
                  </a:r>
                  <a:endParaRPr lang="zh-CN" altLang="en-US" sz="1600" dirty="0">
                    <a:latin typeface="楷体" panose="02010609060101010101" pitchFamily="49" charset="-122"/>
                    <a:ea typeface="楷体" panose="02010609060101010101" pitchFamily="49" charset="-122"/>
                  </a:endParaRPr>
                </a:p>
              </p:txBody>
            </p:sp>
          </mc:Choice>
          <mc:Fallback xmlns="">
            <p:sp>
              <p:nvSpPr>
                <p:cNvPr id="52" name="文本框 51">
                  <a:extLst>
                    <a:ext uri="{FF2B5EF4-FFF2-40B4-BE49-F238E27FC236}">
                      <a16:creationId xmlns:a16="http://schemas.microsoft.com/office/drawing/2014/main" id="{2C8FF7BC-BFB9-44BA-B47A-F669D9EF94EC}"/>
                    </a:ext>
                  </a:extLst>
                </p:cNvPr>
                <p:cNvSpPr txBox="1">
                  <a:spLocks noRot="1" noChangeAspect="1" noMove="1" noResize="1" noEditPoints="1" noAdjustHandles="1" noChangeArrowheads="1" noChangeShapeType="1" noTextEdit="1"/>
                </p:cNvSpPr>
                <p:nvPr/>
              </p:nvSpPr>
              <p:spPr>
                <a:xfrm>
                  <a:off x="576363" y="3126446"/>
                  <a:ext cx="8941625" cy="716478"/>
                </a:xfrm>
                <a:prstGeom prst="rect">
                  <a:avLst/>
                </a:prstGeom>
                <a:blipFill>
                  <a:blip r:embed="rId14"/>
                  <a:stretch>
                    <a:fillRect l="-409" b="-4237"/>
                  </a:stretch>
                </a:blipFill>
              </p:spPr>
              <p:txBody>
                <a:bodyPr/>
                <a:lstStyle/>
                <a:p>
                  <a:r>
                    <a:rPr lang="zh-CN" altLang="en-US">
                      <a:noFill/>
                    </a:rPr>
                    <a:t> </a:t>
                  </a:r>
                </a:p>
              </p:txBody>
            </p:sp>
          </mc:Fallback>
        </mc:AlternateContent>
      </p:grpSp>
      <p:grpSp>
        <p:nvGrpSpPr>
          <p:cNvPr id="53" name="组合 52">
            <a:extLst>
              <a:ext uri="{FF2B5EF4-FFF2-40B4-BE49-F238E27FC236}">
                <a16:creationId xmlns:a16="http://schemas.microsoft.com/office/drawing/2014/main" id="{0EEDA73E-A298-4FCF-B386-5A89C043FC2A}"/>
              </a:ext>
            </a:extLst>
          </p:cNvPr>
          <p:cNvGrpSpPr/>
          <p:nvPr/>
        </p:nvGrpSpPr>
        <p:grpSpPr>
          <a:xfrm>
            <a:off x="9244577" y="2006600"/>
            <a:ext cx="1150373" cy="3854329"/>
            <a:chOff x="9244577" y="2006600"/>
            <a:chExt cx="1150373" cy="3854329"/>
          </a:xfrm>
        </p:grpSpPr>
        <p:sp>
          <p:nvSpPr>
            <p:cNvPr id="22" name="矩形 21">
              <a:extLst>
                <a:ext uri="{FF2B5EF4-FFF2-40B4-BE49-F238E27FC236}">
                  <a16:creationId xmlns:a16="http://schemas.microsoft.com/office/drawing/2014/main" id="{9EFFAFCA-0F60-4C1B-B369-F9AD51FA0617}"/>
                </a:ext>
              </a:extLst>
            </p:cNvPr>
            <p:cNvSpPr/>
            <p:nvPr/>
          </p:nvSpPr>
          <p:spPr>
            <a:xfrm>
              <a:off x="9512155" y="2006600"/>
              <a:ext cx="344132" cy="3483696"/>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98BBD80-62D6-4554-BB5F-D1BC539B755A}"/>
                </a:ext>
              </a:extLst>
            </p:cNvPr>
            <p:cNvSpPr txBox="1"/>
            <p:nvPr/>
          </p:nvSpPr>
          <p:spPr>
            <a:xfrm>
              <a:off x="9244577" y="5553152"/>
              <a:ext cx="1150373" cy="307777"/>
            </a:xfrm>
            <a:prstGeom prst="rect">
              <a:avLst/>
            </a:prstGeom>
            <a:noFill/>
          </p:spPr>
          <p:txBody>
            <a:bodyPr wrap="square" rtlCol="0">
              <a:spAutoFit/>
            </a:bodyPr>
            <a:lstStyle/>
            <a:p>
              <a:pPr algn="ctr"/>
              <a:r>
                <a:rPr lang="zh-CN" altLang="en-US" sz="1400" dirty="0">
                  <a:latin typeface="仿宋" panose="02010609060101010101" pitchFamily="49" charset="-122"/>
                  <a:ea typeface="仿宋" panose="02010609060101010101" pitchFamily="49" charset="-122"/>
                </a:rPr>
                <a:t>巴尔末系</a:t>
              </a:r>
            </a:p>
          </p:txBody>
        </p:sp>
      </p:grpSp>
      <p:grpSp>
        <p:nvGrpSpPr>
          <p:cNvPr id="63" name="组合 62">
            <a:extLst>
              <a:ext uri="{FF2B5EF4-FFF2-40B4-BE49-F238E27FC236}">
                <a16:creationId xmlns:a16="http://schemas.microsoft.com/office/drawing/2014/main" id="{EB7E3C4F-21F9-426C-8644-688379350AC4}"/>
              </a:ext>
            </a:extLst>
          </p:cNvPr>
          <p:cNvGrpSpPr/>
          <p:nvPr/>
        </p:nvGrpSpPr>
        <p:grpSpPr>
          <a:xfrm>
            <a:off x="209822" y="3687221"/>
            <a:ext cx="8781778" cy="1598241"/>
            <a:chOff x="209822" y="3760681"/>
            <a:chExt cx="8781778" cy="1598241"/>
          </a:xfrm>
        </p:grpSpPr>
        <p:cxnSp>
          <p:nvCxnSpPr>
            <p:cNvPr id="56" name="直接箭头连接符 55">
              <a:extLst>
                <a:ext uri="{FF2B5EF4-FFF2-40B4-BE49-F238E27FC236}">
                  <a16:creationId xmlns:a16="http://schemas.microsoft.com/office/drawing/2014/main" id="{AB338804-E354-49C0-B9A1-8678E2175BF9}"/>
                </a:ext>
              </a:extLst>
            </p:cNvPr>
            <p:cNvCxnSpPr>
              <a:cxnSpLocks/>
            </p:cNvCxnSpPr>
            <p:nvPr/>
          </p:nvCxnSpPr>
          <p:spPr>
            <a:xfrm>
              <a:off x="576363" y="4111342"/>
              <a:ext cx="8415237"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A4E6DBE4-A1A3-4B1F-B9BC-CFC69D045E55}"/>
                    </a:ext>
                  </a:extLst>
                </p:cNvPr>
                <p:cNvSpPr txBox="1"/>
                <p:nvPr/>
              </p:nvSpPr>
              <p:spPr>
                <a:xfrm>
                  <a:off x="8350078" y="4197110"/>
                  <a:ext cx="64152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𝜆</m:t>
                        </m:r>
                        <m:r>
                          <a:rPr lang="en-US" altLang="zh-CN" sz="1600" b="0" i="1" smtClean="0">
                            <a:latin typeface="Cambria Math" panose="02040503050406030204" pitchFamily="18" charset="0"/>
                          </a:rPr>
                          <m:t> / </m:t>
                        </m:r>
                        <m:r>
                          <m:rPr>
                            <m:sty m:val="p"/>
                          </m:rPr>
                          <a:rPr lang="en-US" altLang="zh-CN" sz="1600" i="1">
                            <a:latin typeface="Cambria Math" panose="02040503050406030204" pitchFamily="18" charset="0"/>
                          </a:rPr>
                          <m:t>nm</m:t>
                        </m:r>
                      </m:oMath>
                    </m:oMathPara>
                  </a14:m>
                  <a:endParaRPr lang="zh-CN" altLang="en-US" sz="1600" dirty="0"/>
                </a:p>
              </p:txBody>
            </p:sp>
          </mc:Choice>
          <mc:Fallback xmlns="">
            <p:sp>
              <p:nvSpPr>
                <p:cNvPr id="58" name="文本框 57">
                  <a:extLst>
                    <a:ext uri="{FF2B5EF4-FFF2-40B4-BE49-F238E27FC236}">
                      <a16:creationId xmlns:a16="http://schemas.microsoft.com/office/drawing/2014/main" id="{A4E6DBE4-A1A3-4B1F-B9BC-CFC69D045E55}"/>
                    </a:ext>
                  </a:extLst>
                </p:cNvPr>
                <p:cNvSpPr txBox="1">
                  <a:spLocks noRot="1" noChangeAspect="1" noMove="1" noResize="1" noEditPoints="1" noAdjustHandles="1" noChangeArrowheads="1" noChangeShapeType="1" noTextEdit="1"/>
                </p:cNvSpPr>
                <p:nvPr/>
              </p:nvSpPr>
              <p:spPr>
                <a:xfrm>
                  <a:off x="8350078" y="4197110"/>
                  <a:ext cx="641522" cy="246221"/>
                </a:xfrm>
                <a:prstGeom prst="rect">
                  <a:avLst/>
                </a:prstGeom>
                <a:blipFill>
                  <a:blip r:embed="rId15"/>
                  <a:stretch>
                    <a:fillRect l="-6667" r="-1905" b="-317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D720C48E-9E8D-4F98-BC94-FF08055ACF7C}"/>
                    </a:ext>
                  </a:extLst>
                </p:cNvPr>
                <p:cNvSpPr txBox="1"/>
                <p:nvPr/>
              </p:nvSpPr>
              <p:spPr>
                <a:xfrm>
                  <a:off x="576363" y="4197109"/>
                  <a:ext cx="1465506" cy="492443"/>
                </a:xfrm>
                <a:prstGeom prst="rect">
                  <a:avLst/>
                </a:prstGeom>
                <a:noFill/>
              </p:spPr>
              <p:txBody>
                <a:bodyPr wrap="square" rtlCol="0">
                  <a:spAutoFit/>
                </a:bodyPr>
                <a:lstStyle/>
                <a:p>
                  <a:pPr algn="ctr"/>
                  <a:r>
                    <a:rPr lang="zh-CN" altLang="en-US" sz="1400" dirty="0">
                      <a:latin typeface="仿宋" panose="02010609060101010101" pitchFamily="49" charset="-122"/>
                      <a:ea typeface="仿宋" panose="02010609060101010101" pitchFamily="49" charset="-122"/>
                    </a:rPr>
                    <a:t>莱曼系</a:t>
                  </a:r>
                  <a:endParaRPr lang="en-US" altLang="zh-CN" sz="1400" dirty="0">
                    <a:latin typeface="仿宋" panose="02010609060101010101" pitchFamily="49" charset="-122"/>
                    <a:ea typeface="仿宋"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sz="1200" b="0" i="1" smtClean="0">
                            <a:solidFill>
                              <a:schemeClr val="bg1">
                                <a:lumMod val="50000"/>
                              </a:schemeClr>
                            </a:solidFill>
                            <a:latin typeface="Cambria Math" panose="02040503050406030204" pitchFamily="18" charset="0"/>
                          </a:rPr>
                          <m:t>91 </m:t>
                        </m:r>
                        <m:r>
                          <m:rPr>
                            <m:sty m:val="p"/>
                          </m:rPr>
                          <a:rPr lang="en-US" altLang="zh-CN" sz="1200" i="1">
                            <a:solidFill>
                              <a:schemeClr val="bg1">
                                <a:lumMod val="50000"/>
                              </a:schemeClr>
                            </a:solidFill>
                            <a:latin typeface="Cambria Math" panose="02040503050406030204" pitchFamily="18" charset="0"/>
                          </a:rPr>
                          <m:t>nm</m:t>
                        </m:r>
                        <m:r>
                          <a:rPr lang="en-US" altLang="zh-CN" sz="1200" b="0" i="1" smtClean="0">
                            <a:solidFill>
                              <a:schemeClr val="bg1">
                                <a:lumMod val="50000"/>
                              </a:schemeClr>
                            </a:solidFill>
                            <a:latin typeface="Cambria Math" panose="02040503050406030204" pitchFamily="18" charset="0"/>
                          </a:rPr>
                          <m:t> ~ 121.6 </m:t>
                        </m:r>
                        <m:r>
                          <m:rPr>
                            <m:sty m:val="p"/>
                          </m:rPr>
                          <a:rPr lang="en-US" altLang="zh-CN" sz="1200" i="1">
                            <a:solidFill>
                              <a:schemeClr val="bg1">
                                <a:lumMod val="50000"/>
                              </a:schemeClr>
                            </a:solidFill>
                            <a:latin typeface="Cambria Math" panose="02040503050406030204" pitchFamily="18" charset="0"/>
                          </a:rPr>
                          <m:t>nm</m:t>
                        </m:r>
                      </m:oMath>
                    </m:oMathPara>
                  </a14:m>
                  <a:endParaRPr lang="zh-CN" altLang="en-US" sz="1200" dirty="0">
                    <a:solidFill>
                      <a:schemeClr val="bg1">
                        <a:lumMod val="50000"/>
                      </a:schemeClr>
                    </a:solidFill>
                    <a:latin typeface="仿宋" panose="02010609060101010101" pitchFamily="49" charset="-122"/>
                    <a:ea typeface="仿宋" panose="02010609060101010101" pitchFamily="49" charset="-122"/>
                  </a:endParaRPr>
                </a:p>
              </p:txBody>
            </p:sp>
          </mc:Choice>
          <mc:Fallback xmlns="">
            <p:sp>
              <p:nvSpPr>
                <p:cNvPr id="55" name="文本框 54">
                  <a:extLst>
                    <a:ext uri="{FF2B5EF4-FFF2-40B4-BE49-F238E27FC236}">
                      <a16:creationId xmlns:a16="http://schemas.microsoft.com/office/drawing/2014/main" id="{D720C48E-9E8D-4F98-BC94-FF08055ACF7C}"/>
                    </a:ext>
                  </a:extLst>
                </p:cNvPr>
                <p:cNvSpPr txBox="1">
                  <a:spLocks noRot="1" noChangeAspect="1" noMove="1" noResize="1" noEditPoints="1" noAdjustHandles="1" noChangeArrowheads="1" noChangeShapeType="1" noTextEdit="1"/>
                </p:cNvSpPr>
                <p:nvPr/>
              </p:nvSpPr>
              <p:spPr>
                <a:xfrm>
                  <a:off x="576363" y="4197109"/>
                  <a:ext cx="1465506" cy="492443"/>
                </a:xfrm>
                <a:prstGeom prst="rect">
                  <a:avLst/>
                </a:prstGeom>
                <a:blipFill>
                  <a:blip r:embed="rId16"/>
                  <a:stretch>
                    <a:fillRect t="-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68F854E-E5BE-40D5-9165-5BA168013471}"/>
                    </a:ext>
                  </a:extLst>
                </p:cNvPr>
                <p:cNvSpPr txBox="1"/>
                <p:nvPr/>
              </p:nvSpPr>
              <p:spPr>
                <a:xfrm>
                  <a:off x="2312415" y="4197109"/>
                  <a:ext cx="1465506" cy="492443"/>
                </a:xfrm>
                <a:prstGeom prst="rect">
                  <a:avLst/>
                </a:prstGeom>
                <a:noFill/>
              </p:spPr>
              <p:txBody>
                <a:bodyPr wrap="square" rtlCol="0">
                  <a:spAutoFit/>
                </a:bodyPr>
                <a:lstStyle/>
                <a:p>
                  <a:pPr algn="ctr"/>
                  <a:r>
                    <a:rPr lang="zh-CN" altLang="en-US" sz="1400" dirty="0">
                      <a:latin typeface="仿宋" panose="02010609060101010101" pitchFamily="49" charset="-122"/>
                      <a:ea typeface="仿宋" panose="02010609060101010101" pitchFamily="49" charset="-122"/>
                    </a:rPr>
                    <a:t>巴尔末系</a:t>
                  </a:r>
                  <a:endParaRPr lang="en-US" altLang="zh-CN" sz="1400" dirty="0">
                    <a:latin typeface="仿宋" panose="02010609060101010101" pitchFamily="49" charset="-122"/>
                    <a:ea typeface="仿宋"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sz="1200" b="0" i="1" smtClean="0">
                            <a:solidFill>
                              <a:schemeClr val="bg1">
                                <a:lumMod val="50000"/>
                              </a:schemeClr>
                            </a:solidFill>
                            <a:latin typeface="Cambria Math" panose="02040503050406030204" pitchFamily="18" charset="0"/>
                          </a:rPr>
                          <m:t>365 </m:t>
                        </m:r>
                        <m:r>
                          <m:rPr>
                            <m:sty m:val="p"/>
                          </m:rPr>
                          <a:rPr lang="en-US" altLang="zh-CN" sz="1200" i="1">
                            <a:solidFill>
                              <a:schemeClr val="bg1">
                                <a:lumMod val="50000"/>
                              </a:schemeClr>
                            </a:solidFill>
                            <a:latin typeface="Cambria Math" panose="02040503050406030204" pitchFamily="18" charset="0"/>
                          </a:rPr>
                          <m:t>nm</m:t>
                        </m:r>
                        <m:r>
                          <a:rPr lang="en-US" altLang="zh-CN" sz="1200" b="0" i="1" smtClean="0">
                            <a:solidFill>
                              <a:schemeClr val="bg1">
                                <a:lumMod val="50000"/>
                              </a:schemeClr>
                            </a:solidFill>
                            <a:latin typeface="Cambria Math" panose="02040503050406030204" pitchFamily="18" charset="0"/>
                          </a:rPr>
                          <m:t> ~ 656.3 </m:t>
                        </m:r>
                        <m:r>
                          <m:rPr>
                            <m:sty m:val="p"/>
                          </m:rPr>
                          <a:rPr lang="en-US" altLang="zh-CN" sz="1200" i="1">
                            <a:solidFill>
                              <a:schemeClr val="bg1">
                                <a:lumMod val="50000"/>
                              </a:schemeClr>
                            </a:solidFill>
                            <a:latin typeface="Cambria Math" panose="02040503050406030204" pitchFamily="18" charset="0"/>
                          </a:rPr>
                          <m:t>nm</m:t>
                        </m:r>
                      </m:oMath>
                    </m:oMathPara>
                  </a14:m>
                  <a:endParaRPr lang="zh-CN" altLang="en-US" sz="1200" dirty="0">
                    <a:solidFill>
                      <a:schemeClr val="bg1">
                        <a:lumMod val="50000"/>
                      </a:schemeClr>
                    </a:solidFill>
                    <a:latin typeface="仿宋" panose="02010609060101010101" pitchFamily="49" charset="-122"/>
                    <a:ea typeface="仿宋" panose="02010609060101010101" pitchFamily="49" charset="-122"/>
                  </a:endParaRPr>
                </a:p>
              </p:txBody>
            </p:sp>
          </mc:Choice>
          <mc:Fallback xmlns="">
            <p:sp>
              <p:nvSpPr>
                <p:cNvPr id="60" name="文本框 59">
                  <a:extLst>
                    <a:ext uri="{FF2B5EF4-FFF2-40B4-BE49-F238E27FC236}">
                      <a16:creationId xmlns:a16="http://schemas.microsoft.com/office/drawing/2014/main" id="{D68F854E-E5BE-40D5-9165-5BA168013471}"/>
                    </a:ext>
                  </a:extLst>
                </p:cNvPr>
                <p:cNvSpPr txBox="1">
                  <a:spLocks noRot="1" noChangeAspect="1" noMove="1" noResize="1" noEditPoints="1" noAdjustHandles="1" noChangeArrowheads="1" noChangeShapeType="1" noTextEdit="1"/>
                </p:cNvSpPr>
                <p:nvPr/>
              </p:nvSpPr>
              <p:spPr>
                <a:xfrm>
                  <a:off x="2312415" y="4197109"/>
                  <a:ext cx="1465506" cy="492443"/>
                </a:xfrm>
                <a:prstGeom prst="rect">
                  <a:avLst/>
                </a:prstGeom>
                <a:blipFill>
                  <a:blip r:embed="rId17"/>
                  <a:stretch>
                    <a:fillRect l="-415" t="-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09E7C919-7D23-4C89-B0FD-4F6F511B262E}"/>
                    </a:ext>
                  </a:extLst>
                </p:cNvPr>
                <p:cNvSpPr txBox="1"/>
                <p:nvPr/>
              </p:nvSpPr>
              <p:spPr>
                <a:xfrm>
                  <a:off x="4888869" y="4197109"/>
                  <a:ext cx="1465506" cy="492443"/>
                </a:xfrm>
                <a:prstGeom prst="rect">
                  <a:avLst/>
                </a:prstGeom>
                <a:noFill/>
              </p:spPr>
              <p:txBody>
                <a:bodyPr wrap="square" rtlCol="0">
                  <a:spAutoFit/>
                </a:bodyPr>
                <a:lstStyle/>
                <a:p>
                  <a:pPr algn="ctr"/>
                  <a:r>
                    <a:rPr lang="zh-CN" altLang="en-US" sz="1400" dirty="0">
                      <a:latin typeface="仿宋" panose="02010609060101010101" pitchFamily="49" charset="-122"/>
                      <a:ea typeface="仿宋" panose="02010609060101010101" pitchFamily="49" charset="-122"/>
                    </a:rPr>
                    <a:t>帕邢系</a:t>
                  </a:r>
                  <a:endParaRPr lang="en-US" altLang="zh-CN" sz="1400" dirty="0">
                    <a:latin typeface="仿宋" panose="02010609060101010101" pitchFamily="49" charset="-122"/>
                    <a:ea typeface="仿宋"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sz="1200" i="1" smtClean="0">
                            <a:solidFill>
                              <a:schemeClr val="bg1">
                                <a:lumMod val="50000"/>
                              </a:schemeClr>
                            </a:solidFill>
                            <a:latin typeface="Cambria Math" panose="02040503050406030204" pitchFamily="18" charset="0"/>
                          </a:rPr>
                          <m:t>8</m:t>
                        </m:r>
                        <m:r>
                          <a:rPr lang="en-US" altLang="zh-CN" sz="1200" b="0" i="1" smtClean="0">
                            <a:solidFill>
                              <a:schemeClr val="bg1">
                                <a:lumMod val="50000"/>
                              </a:schemeClr>
                            </a:solidFill>
                            <a:latin typeface="Cambria Math" panose="02040503050406030204" pitchFamily="18" charset="0"/>
                          </a:rPr>
                          <m:t>21 </m:t>
                        </m:r>
                        <m:r>
                          <m:rPr>
                            <m:sty m:val="p"/>
                          </m:rPr>
                          <a:rPr lang="en-US" altLang="zh-CN" sz="1200" i="1">
                            <a:solidFill>
                              <a:schemeClr val="bg1">
                                <a:lumMod val="50000"/>
                              </a:schemeClr>
                            </a:solidFill>
                            <a:latin typeface="Cambria Math" panose="02040503050406030204" pitchFamily="18" charset="0"/>
                          </a:rPr>
                          <m:t>nm</m:t>
                        </m:r>
                        <m:r>
                          <a:rPr lang="en-US" altLang="zh-CN" sz="1200" b="0" i="1" smtClean="0">
                            <a:solidFill>
                              <a:schemeClr val="bg1">
                                <a:lumMod val="50000"/>
                              </a:schemeClr>
                            </a:solidFill>
                            <a:latin typeface="Cambria Math" panose="02040503050406030204" pitchFamily="18" charset="0"/>
                          </a:rPr>
                          <m:t> ~ 1875.6 </m:t>
                        </m:r>
                        <m:r>
                          <m:rPr>
                            <m:sty m:val="p"/>
                          </m:rPr>
                          <a:rPr lang="en-US" altLang="zh-CN" sz="1200" i="1">
                            <a:solidFill>
                              <a:schemeClr val="bg1">
                                <a:lumMod val="50000"/>
                              </a:schemeClr>
                            </a:solidFill>
                            <a:latin typeface="Cambria Math" panose="02040503050406030204" pitchFamily="18" charset="0"/>
                          </a:rPr>
                          <m:t>nm</m:t>
                        </m:r>
                      </m:oMath>
                    </m:oMathPara>
                  </a14:m>
                  <a:endParaRPr lang="zh-CN" altLang="en-US" sz="1200" dirty="0">
                    <a:solidFill>
                      <a:schemeClr val="bg1">
                        <a:lumMod val="50000"/>
                      </a:schemeClr>
                    </a:solidFill>
                    <a:latin typeface="仿宋" panose="02010609060101010101" pitchFamily="49" charset="-122"/>
                    <a:ea typeface="仿宋" panose="02010609060101010101" pitchFamily="49" charset="-122"/>
                  </a:endParaRPr>
                </a:p>
              </p:txBody>
            </p:sp>
          </mc:Choice>
          <mc:Fallback xmlns="">
            <p:sp>
              <p:nvSpPr>
                <p:cNvPr id="61" name="文本框 60">
                  <a:extLst>
                    <a:ext uri="{FF2B5EF4-FFF2-40B4-BE49-F238E27FC236}">
                      <a16:creationId xmlns:a16="http://schemas.microsoft.com/office/drawing/2014/main" id="{09E7C919-7D23-4C89-B0FD-4F6F511B262E}"/>
                    </a:ext>
                  </a:extLst>
                </p:cNvPr>
                <p:cNvSpPr txBox="1">
                  <a:spLocks noRot="1" noChangeAspect="1" noMove="1" noResize="1" noEditPoints="1" noAdjustHandles="1" noChangeArrowheads="1" noChangeShapeType="1" noTextEdit="1"/>
                </p:cNvSpPr>
                <p:nvPr/>
              </p:nvSpPr>
              <p:spPr>
                <a:xfrm>
                  <a:off x="4888869" y="4197109"/>
                  <a:ext cx="1465506" cy="492443"/>
                </a:xfrm>
                <a:prstGeom prst="rect">
                  <a:avLst/>
                </a:prstGeom>
                <a:blipFill>
                  <a:blip r:embed="rId18"/>
                  <a:stretch>
                    <a:fillRect l="-3333" t="-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A8A9002-D3AF-4FFB-BFA6-F1879290DE0C}"/>
                    </a:ext>
                  </a:extLst>
                </p:cNvPr>
                <p:cNvSpPr txBox="1"/>
                <p:nvPr/>
              </p:nvSpPr>
              <p:spPr>
                <a:xfrm>
                  <a:off x="6570379" y="4197108"/>
                  <a:ext cx="1465506" cy="492443"/>
                </a:xfrm>
                <a:prstGeom prst="rect">
                  <a:avLst/>
                </a:prstGeom>
                <a:noFill/>
              </p:spPr>
              <p:txBody>
                <a:bodyPr wrap="square" rtlCol="0">
                  <a:spAutoFit/>
                </a:bodyPr>
                <a:lstStyle/>
                <a:p>
                  <a:pPr algn="ctr"/>
                  <a:r>
                    <a:rPr lang="zh-CN" altLang="en-US" sz="1400" dirty="0">
                      <a:latin typeface="仿宋" panose="02010609060101010101" pitchFamily="49" charset="-122"/>
                      <a:ea typeface="仿宋" panose="02010609060101010101" pitchFamily="49" charset="-122"/>
                    </a:rPr>
                    <a:t>布拉克系</a:t>
                  </a:r>
                  <a:endParaRPr lang="en-US" altLang="zh-CN" sz="1400" dirty="0">
                    <a:latin typeface="仿宋" panose="02010609060101010101" pitchFamily="49" charset="-122"/>
                    <a:ea typeface="仿宋" panose="02010609060101010101" pitchFamily="49" charset="-122"/>
                  </a:endParaRPr>
                </a:p>
                <a:p>
                  <a:pPr algn="ctr"/>
                  <a14:m>
                    <m:oMathPara xmlns:m="http://schemas.openxmlformats.org/officeDocument/2006/math">
                      <m:oMathParaPr>
                        <m:jc m:val="centerGroup"/>
                      </m:oMathParaPr>
                      <m:oMath xmlns:m="http://schemas.openxmlformats.org/officeDocument/2006/math">
                        <m:r>
                          <a:rPr lang="en-US" altLang="zh-CN" sz="1200" i="1" smtClean="0">
                            <a:solidFill>
                              <a:schemeClr val="bg1">
                                <a:lumMod val="50000"/>
                              </a:schemeClr>
                            </a:solidFill>
                            <a:latin typeface="Cambria Math" panose="02040503050406030204" pitchFamily="18" charset="0"/>
                          </a:rPr>
                          <m:t>1</m:t>
                        </m:r>
                        <m:r>
                          <a:rPr lang="en-US" altLang="zh-CN" sz="1200" b="0" i="1" smtClean="0">
                            <a:solidFill>
                              <a:schemeClr val="bg1">
                                <a:lumMod val="50000"/>
                              </a:schemeClr>
                            </a:solidFill>
                            <a:latin typeface="Cambria Math" panose="02040503050406030204" pitchFamily="18" charset="0"/>
                          </a:rPr>
                          <m:t>459 </m:t>
                        </m:r>
                        <m:r>
                          <m:rPr>
                            <m:sty m:val="p"/>
                          </m:rPr>
                          <a:rPr lang="en-US" altLang="zh-CN" sz="1200" i="1">
                            <a:solidFill>
                              <a:schemeClr val="bg1">
                                <a:lumMod val="50000"/>
                              </a:schemeClr>
                            </a:solidFill>
                            <a:latin typeface="Cambria Math" panose="02040503050406030204" pitchFamily="18" charset="0"/>
                          </a:rPr>
                          <m:t>nm</m:t>
                        </m:r>
                        <m:r>
                          <a:rPr lang="en-US" altLang="zh-CN" sz="1200" b="0" i="1" smtClean="0">
                            <a:solidFill>
                              <a:schemeClr val="bg1">
                                <a:lumMod val="50000"/>
                              </a:schemeClr>
                            </a:solidFill>
                            <a:latin typeface="Cambria Math" panose="02040503050406030204" pitchFamily="18" charset="0"/>
                          </a:rPr>
                          <m:t> ~ 4052.5 </m:t>
                        </m:r>
                        <m:r>
                          <m:rPr>
                            <m:sty m:val="p"/>
                          </m:rPr>
                          <a:rPr lang="en-US" altLang="zh-CN" sz="1200" i="1">
                            <a:solidFill>
                              <a:schemeClr val="bg1">
                                <a:lumMod val="50000"/>
                              </a:schemeClr>
                            </a:solidFill>
                            <a:latin typeface="Cambria Math" panose="02040503050406030204" pitchFamily="18" charset="0"/>
                          </a:rPr>
                          <m:t>nm</m:t>
                        </m:r>
                      </m:oMath>
                    </m:oMathPara>
                  </a14:m>
                  <a:endParaRPr lang="zh-CN" altLang="en-US" sz="1200" dirty="0">
                    <a:solidFill>
                      <a:schemeClr val="bg1">
                        <a:lumMod val="50000"/>
                      </a:schemeClr>
                    </a:solidFill>
                    <a:latin typeface="仿宋" panose="02010609060101010101" pitchFamily="49" charset="-122"/>
                    <a:ea typeface="仿宋" panose="02010609060101010101" pitchFamily="49" charset="-122"/>
                  </a:endParaRPr>
                </a:p>
              </p:txBody>
            </p:sp>
          </mc:Choice>
          <mc:Fallback xmlns="">
            <p:sp>
              <p:nvSpPr>
                <p:cNvPr id="62" name="文本框 61">
                  <a:extLst>
                    <a:ext uri="{FF2B5EF4-FFF2-40B4-BE49-F238E27FC236}">
                      <a16:creationId xmlns:a16="http://schemas.microsoft.com/office/drawing/2014/main" id="{FA8A9002-D3AF-4FFB-BFA6-F1879290DE0C}"/>
                    </a:ext>
                  </a:extLst>
                </p:cNvPr>
                <p:cNvSpPr txBox="1">
                  <a:spLocks noRot="1" noChangeAspect="1" noMove="1" noResize="1" noEditPoints="1" noAdjustHandles="1" noChangeArrowheads="1" noChangeShapeType="1" noTextEdit="1"/>
                </p:cNvSpPr>
                <p:nvPr/>
              </p:nvSpPr>
              <p:spPr>
                <a:xfrm>
                  <a:off x="6570379" y="4197108"/>
                  <a:ext cx="1465506" cy="492443"/>
                </a:xfrm>
                <a:prstGeom prst="rect">
                  <a:avLst/>
                </a:prstGeom>
                <a:blipFill>
                  <a:blip r:embed="rId19"/>
                  <a:stretch>
                    <a:fillRect l="-6250" t="-1235" r="-417"/>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069939EF-F155-4BCC-8F85-31C45FF8BA0D}"/>
                </a:ext>
              </a:extLst>
            </p:cNvPr>
            <p:cNvSpPr txBox="1"/>
            <p:nvPr/>
          </p:nvSpPr>
          <p:spPr>
            <a:xfrm>
              <a:off x="909910" y="3764229"/>
              <a:ext cx="719252" cy="307777"/>
            </a:xfrm>
            <a:prstGeom prst="rect">
              <a:avLst/>
            </a:prstGeom>
            <a:noFill/>
          </p:spPr>
          <p:txBody>
            <a:bodyPr wrap="square" rtlCol="0">
              <a:spAutoFit/>
            </a:bodyPr>
            <a:lstStyle/>
            <a:p>
              <a:pPr algn="ctr"/>
              <a:r>
                <a:rPr lang="zh-CN" altLang="en-US" sz="1400" dirty="0">
                  <a:solidFill>
                    <a:srgbClr val="7030A0"/>
                  </a:solidFill>
                  <a:latin typeface="华文中宋" panose="02010600040101010101" pitchFamily="2" charset="-122"/>
                  <a:ea typeface="华文中宋" panose="02010600040101010101" pitchFamily="2" charset="-122"/>
                </a:rPr>
                <a:t>紫外</a:t>
              </a:r>
            </a:p>
          </p:txBody>
        </p:sp>
        <p:sp>
          <p:nvSpPr>
            <p:cNvPr id="64" name="文本框 63">
              <a:extLst>
                <a:ext uri="{FF2B5EF4-FFF2-40B4-BE49-F238E27FC236}">
                  <a16:creationId xmlns:a16="http://schemas.microsoft.com/office/drawing/2014/main" id="{3CAEB7A5-A66C-438D-B8EC-16093626FFAE}"/>
                </a:ext>
              </a:extLst>
            </p:cNvPr>
            <p:cNvSpPr txBox="1"/>
            <p:nvPr/>
          </p:nvSpPr>
          <p:spPr>
            <a:xfrm>
              <a:off x="2632461" y="3760682"/>
              <a:ext cx="719252" cy="307777"/>
            </a:xfrm>
            <a:prstGeom prst="rect">
              <a:avLst/>
            </a:prstGeom>
            <a:noFill/>
          </p:spPr>
          <p:txBody>
            <a:bodyPr wrap="square" rtlCol="0">
              <a:spAutoFit/>
            </a:bodyPr>
            <a:lstStyle/>
            <a:p>
              <a:pPr algn="ctr"/>
              <a:r>
                <a:rPr lang="zh-CN" altLang="en-US" sz="1400" dirty="0">
                  <a:gradFill>
                    <a:gsLst>
                      <a:gs pos="0">
                        <a:schemeClr val="accent1"/>
                      </a:gs>
                      <a:gs pos="100000">
                        <a:schemeClr val="accent2"/>
                      </a:gs>
                    </a:gsLst>
                    <a:lin ang="0" scaled="0"/>
                  </a:gradFill>
                  <a:latin typeface="华文中宋" panose="02010600040101010101" pitchFamily="2" charset="-122"/>
                  <a:ea typeface="华文中宋" panose="02010600040101010101" pitchFamily="2" charset="-122"/>
                </a:rPr>
                <a:t>可见光</a:t>
              </a:r>
            </a:p>
          </p:txBody>
        </p:sp>
        <p:sp>
          <p:nvSpPr>
            <p:cNvPr id="65" name="文本框 64">
              <a:extLst>
                <a:ext uri="{FF2B5EF4-FFF2-40B4-BE49-F238E27FC236}">
                  <a16:creationId xmlns:a16="http://schemas.microsoft.com/office/drawing/2014/main" id="{77DDB5BA-4DBB-4B77-9F8B-C7B04D680CB9}"/>
                </a:ext>
              </a:extLst>
            </p:cNvPr>
            <p:cNvSpPr txBox="1"/>
            <p:nvPr/>
          </p:nvSpPr>
          <p:spPr>
            <a:xfrm>
              <a:off x="5172003" y="3760682"/>
              <a:ext cx="719252" cy="307777"/>
            </a:xfrm>
            <a:prstGeom prst="rect">
              <a:avLst/>
            </a:prstGeom>
            <a:noFill/>
          </p:spPr>
          <p:txBody>
            <a:bodyPr wrap="square" rtlCol="0">
              <a:spAutoFit/>
            </a:bodyPr>
            <a:lstStyle/>
            <a:p>
              <a:pPr algn="ctr"/>
              <a:r>
                <a:rPr lang="zh-CN" altLang="en-US" sz="1400" dirty="0">
                  <a:solidFill>
                    <a:srgbClr val="C00000"/>
                  </a:solidFill>
                  <a:latin typeface="华文中宋" panose="02010600040101010101" pitchFamily="2" charset="-122"/>
                  <a:ea typeface="华文中宋" panose="02010600040101010101" pitchFamily="2" charset="-122"/>
                </a:rPr>
                <a:t>红外</a:t>
              </a:r>
            </a:p>
          </p:txBody>
        </p:sp>
        <p:sp>
          <p:nvSpPr>
            <p:cNvPr id="66" name="文本框 65">
              <a:extLst>
                <a:ext uri="{FF2B5EF4-FFF2-40B4-BE49-F238E27FC236}">
                  <a16:creationId xmlns:a16="http://schemas.microsoft.com/office/drawing/2014/main" id="{95B57D46-D41E-469F-AD79-5C07D0E36C17}"/>
                </a:ext>
              </a:extLst>
            </p:cNvPr>
            <p:cNvSpPr txBox="1"/>
            <p:nvPr/>
          </p:nvSpPr>
          <p:spPr>
            <a:xfrm>
              <a:off x="6854387" y="3760681"/>
              <a:ext cx="719252" cy="307777"/>
            </a:xfrm>
            <a:prstGeom prst="rect">
              <a:avLst/>
            </a:prstGeom>
            <a:noFill/>
          </p:spPr>
          <p:txBody>
            <a:bodyPr wrap="square" rtlCol="0">
              <a:spAutoFit/>
            </a:bodyPr>
            <a:lstStyle/>
            <a:p>
              <a:pPr algn="ctr"/>
              <a:r>
                <a:rPr lang="zh-CN" altLang="en-US" sz="1400" dirty="0">
                  <a:solidFill>
                    <a:srgbClr val="FF0000"/>
                  </a:solidFill>
                  <a:latin typeface="华文中宋" panose="02010600040101010101" pitchFamily="2" charset="-122"/>
                  <a:ea typeface="华文中宋" panose="02010600040101010101" pitchFamily="2" charset="-122"/>
                </a:rPr>
                <a:t>远红外</a:t>
              </a: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D8B400A2-1643-455E-A985-D40AFD10E761}"/>
                    </a:ext>
                  </a:extLst>
                </p:cNvPr>
                <p:cNvSpPr txBox="1"/>
                <p:nvPr/>
              </p:nvSpPr>
              <p:spPr>
                <a:xfrm>
                  <a:off x="209822" y="4656420"/>
                  <a:ext cx="2119427" cy="6919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r>
                              <a:rPr lang="zh-CN" altLang="en-US" sz="1200" b="0" i="1" smtClean="0">
                                <a:latin typeface="Cambria Math" panose="02040503050406030204" pitchFamily="18" charset="0"/>
                                <a:ea typeface="楷体" panose="02010609060101010101" pitchFamily="49" charset="-122"/>
                              </a:rPr>
                              <m:t>𝜆</m:t>
                            </m:r>
                          </m:den>
                        </m:f>
                        <m:r>
                          <a:rPr lang="en-US" altLang="zh-CN" sz="1200" b="0" i="1" smtClean="0">
                            <a:latin typeface="Cambria Math" panose="02040503050406030204" pitchFamily="18" charset="0"/>
                            <a:ea typeface="楷体" panose="02010609060101010101" pitchFamily="49" charset="-122"/>
                          </a:rPr>
                          <m:t>=</m:t>
                        </m:r>
                        <m:r>
                          <a:rPr lang="en-US" altLang="zh-CN" sz="1200" b="0" i="1" smtClean="0">
                            <a:latin typeface="Cambria Math" panose="02040503050406030204" pitchFamily="18" charset="0"/>
                            <a:ea typeface="楷体" panose="02010609060101010101" pitchFamily="49" charset="-122"/>
                          </a:rPr>
                          <m:t>𝑅</m:t>
                        </m:r>
                        <m:d>
                          <m:dPr>
                            <m:ctrlPr>
                              <a:rPr lang="en-US" altLang="zh-CN" sz="1200" b="0" i="1" smtClean="0">
                                <a:latin typeface="Cambria Math" panose="02040503050406030204" pitchFamily="18" charset="0"/>
                                <a:ea typeface="楷体" panose="02010609060101010101" pitchFamily="49" charset="-122"/>
                              </a:rPr>
                            </m:ctrlPr>
                          </m:dPr>
                          <m:e>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sSup>
                                  <m:sSupPr>
                                    <m:ctrlPr>
                                      <a:rPr lang="en-US" altLang="zh-CN" sz="1200" b="0" i="1" smtClean="0">
                                        <a:latin typeface="Cambria Math" panose="02040503050406030204" pitchFamily="18" charset="0"/>
                                        <a:ea typeface="楷体" panose="02010609060101010101" pitchFamily="49" charset="-122"/>
                                      </a:rPr>
                                    </m:ctrlPr>
                                  </m:sSupPr>
                                  <m:e>
                                    <m:r>
                                      <a:rPr lang="en-US" altLang="zh-CN" sz="1200" b="0" i="1" smtClean="0">
                                        <a:latin typeface="Cambria Math" panose="02040503050406030204" pitchFamily="18" charset="0"/>
                                        <a:ea typeface="楷体" panose="02010609060101010101" pitchFamily="49" charset="-122"/>
                                      </a:rPr>
                                      <m:t>1</m:t>
                                    </m:r>
                                  </m:e>
                                  <m:sup>
                                    <m:r>
                                      <a:rPr lang="en-US" altLang="zh-CN" sz="1200" b="0" i="1" smtClean="0">
                                        <a:latin typeface="Cambria Math" panose="02040503050406030204" pitchFamily="18" charset="0"/>
                                        <a:ea typeface="楷体" panose="02010609060101010101" pitchFamily="49" charset="-122"/>
                                      </a:rPr>
                                      <m:t>2</m:t>
                                    </m:r>
                                  </m:sup>
                                </m:sSup>
                              </m:den>
                            </m:f>
                            <m:r>
                              <a:rPr lang="en-US" altLang="zh-CN" sz="1200" b="0" i="1" smtClean="0">
                                <a:latin typeface="Cambria Math" panose="02040503050406030204" pitchFamily="18" charset="0"/>
                                <a:ea typeface="楷体" panose="02010609060101010101" pitchFamily="49" charset="-122"/>
                              </a:rPr>
                              <m:t>−</m:t>
                            </m:r>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sSup>
                                  <m:sSupPr>
                                    <m:ctrlPr>
                                      <a:rPr lang="en-US" altLang="zh-CN" sz="1200" b="0" i="1" smtClean="0">
                                        <a:latin typeface="Cambria Math" panose="02040503050406030204" pitchFamily="18" charset="0"/>
                                        <a:ea typeface="楷体" panose="02010609060101010101" pitchFamily="49" charset="-122"/>
                                      </a:rPr>
                                    </m:ctrlPr>
                                  </m:sSupPr>
                                  <m:e>
                                    <m:r>
                                      <a:rPr lang="en-US" altLang="zh-CN" sz="1200" b="0" i="1" smtClean="0">
                                        <a:latin typeface="Cambria Math" panose="02040503050406030204" pitchFamily="18" charset="0"/>
                                        <a:ea typeface="楷体" panose="02010609060101010101" pitchFamily="49" charset="-122"/>
                                      </a:rPr>
                                      <m:t>𝑚</m:t>
                                    </m:r>
                                  </m:e>
                                  <m:sup>
                                    <m:r>
                                      <a:rPr lang="en-US" altLang="zh-CN" sz="1200" b="0" i="1" smtClean="0">
                                        <a:latin typeface="Cambria Math" panose="02040503050406030204" pitchFamily="18" charset="0"/>
                                        <a:ea typeface="楷体" panose="02010609060101010101" pitchFamily="49" charset="-122"/>
                                      </a:rPr>
                                      <m:t>2</m:t>
                                    </m:r>
                                  </m:sup>
                                </m:sSup>
                              </m:den>
                            </m:f>
                          </m:e>
                        </m:d>
                      </m:oMath>
                    </m:oMathPara>
                  </a14:m>
                  <a:endParaRPr lang="en-US" altLang="zh-CN" sz="1200" b="0" i="1" dirty="0">
                    <a:latin typeface="Cambria Math" panose="02040503050406030204" pitchFamily="18" charset="0"/>
                    <a:ea typeface="楷体" panose="02010609060101010101" pitchFamily="49" charset="-122"/>
                  </a:endParaRPr>
                </a:p>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ea typeface="楷体" panose="02010609060101010101" pitchFamily="49" charset="-122"/>
                          </a:rPr>
                          <m:t>𝑚</m:t>
                        </m:r>
                        <m:r>
                          <a:rPr lang="en-US" altLang="zh-CN" sz="1050" b="0" i="1" smtClean="0">
                            <a:latin typeface="Cambria Math" panose="02040503050406030204" pitchFamily="18" charset="0"/>
                            <a:ea typeface="楷体" panose="02010609060101010101" pitchFamily="49" charset="-122"/>
                          </a:rPr>
                          <m:t>=2,3⋯</m:t>
                        </m:r>
                      </m:oMath>
                    </m:oMathPara>
                  </a14:m>
                  <a:endParaRPr lang="zh-CN" altLang="en-US" sz="1050" dirty="0"/>
                </a:p>
              </p:txBody>
            </p:sp>
          </mc:Choice>
          <mc:Fallback xmlns="">
            <p:sp>
              <p:nvSpPr>
                <p:cNvPr id="68" name="文本框 67">
                  <a:extLst>
                    <a:ext uri="{FF2B5EF4-FFF2-40B4-BE49-F238E27FC236}">
                      <a16:creationId xmlns:a16="http://schemas.microsoft.com/office/drawing/2014/main" id="{D8B400A2-1643-455E-A985-D40AFD10E761}"/>
                    </a:ext>
                  </a:extLst>
                </p:cNvPr>
                <p:cNvSpPr txBox="1">
                  <a:spLocks noRot="1" noChangeAspect="1" noMove="1" noResize="1" noEditPoints="1" noAdjustHandles="1" noChangeArrowheads="1" noChangeShapeType="1" noTextEdit="1"/>
                </p:cNvSpPr>
                <p:nvPr/>
              </p:nvSpPr>
              <p:spPr>
                <a:xfrm>
                  <a:off x="209822" y="4656420"/>
                  <a:ext cx="2119427" cy="69198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AA5B327B-C3C4-4403-B4FC-BD89EE52BB2A}"/>
                    </a:ext>
                  </a:extLst>
                </p:cNvPr>
                <p:cNvSpPr txBox="1"/>
                <p:nvPr/>
              </p:nvSpPr>
              <p:spPr>
                <a:xfrm>
                  <a:off x="1985454" y="4661679"/>
                  <a:ext cx="2119427" cy="6919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r>
                              <a:rPr lang="zh-CN" altLang="en-US" sz="1200" b="0" i="1" smtClean="0">
                                <a:latin typeface="Cambria Math" panose="02040503050406030204" pitchFamily="18" charset="0"/>
                                <a:ea typeface="楷体" panose="02010609060101010101" pitchFamily="49" charset="-122"/>
                              </a:rPr>
                              <m:t>𝜆</m:t>
                            </m:r>
                          </m:den>
                        </m:f>
                        <m:r>
                          <a:rPr lang="en-US" altLang="zh-CN" sz="1200" b="0" i="1" smtClean="0">
                            <a:latin typeface="Cambria Math" panose="02040503050406030204" pitchFamily="18" charset="0"/>
                            <a:ea typeface="楷体" panose="02010609060101010101" pitchFamily="49" charset="-122"/>
                          </a:rPr>
                          <m:t>=</m:t>
                        </m:r>
                        <m:r>
                          <a:rPr lang="en-US" altLang="zh-CN" sz="1200" b="0" i="1" smtClean="0">
                            <a:latin typeface="Cambria Math" panose="02040503050406030204" pitchFamily="18" charset="0"/>
                            <a:ea typeface="楷体" panose="02010609060101010101" pitchFamily="49" charset="-122"/>
                          </a:rPr>
                          <m:t>𝑅</m:t>
                        </m:r>
                        <m:d>
                          <m:dPr>
                            <m:ctrlPr>
                              <a:rPr lang="en-US" altLang="zh-CN" sz="1200" b="0" i="1" smtClean="0">
                                <a:latin typeface="Cambria Math" panose="02040503050406030204" pitchFamily="18" charset="0"/>
                                <a:ea typeface="楷体" panose="02010609060101010101" pitchFamily="49" charset="-122"/>
                              </a:rPr>
                            </m:ctrlPr>
                          </m:dPr>
                          <m:e>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sSup>
                                  <m:sSupPr>
                                    <m:ctrlPr>
                                      <a:rPr lang="en-US" altLang="zh-CN" sz="1200" b="0" i="1" smtClean="0">
                                        <a:latin typeface="Cambria Math" panose="02040503050406030204" pitchFamily="18" charset="0"/>
                                        <a:ea typeface="楷体" panose="02010609060101010101" pitchFamily="49" charset="-122"/>
                                      </a:rPr>
                                    </m:ctrlPr>
                                  </m:sSupPr>
                                  <m:e>
                                    <m:r>
                                      <a:rPr lang="en-US" altLang="zh-CN" sz="1200" b="0" i="1" smtClean="0">
                                        <a:latin typeface="Cambria Math" panose="02040503050406030204" pitchFamily="18" charset="0"/>
                                        <a:ea typeface="楷体" panose="02010609060101010101" pitchFamily="49" charset="-122"/>
                                      </a:rPr>
                                      <m:t>2</m:t>
                                    </m:r>
                                  </m:e>
                                  <m:sup>
                                    <m:r>
                                      <a:rPr lang="en-US" altLang="zh-CN" sz="1200" b="0" i="1" smtClean="0">
                                        <a:latin typeface="Cambria Math" panose="02040503050406030204" pitchFamily="18" charset="0"/>
                                        <a:ea typeface="楷体" panose="02010609060101010101" pitchFamily="49" charset="-122"/>
                                      </a:rPr>
                                      <m:t>2</m:t>
                                    </m:r>
                                  </m:sup>
                                </m:sSup>
                              </m:den>
                            </m:f>
                            <m:r>
                              <a:rPr lang="en-US" altLang="zh-CN" sz="1200" b="0" i="1" smtClean="0">
                                <a:latin typeface="Cambria Math" panose="02040503050406030204" pitchFamily="18" charset="0"/>
                                <a:ea typeface="楷体" panose="02010609060101010101" pitchFamily="49" charset="-122"/>
                              </a:rPr>
                              <m:t>−</m:t>
                            </m:r>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sSup>
                                  <m:sSupPr>
                                    <m:ctrlPr>
                                      <a:rPr lang="en-US" altLang="zh-CN" sz="1200" b="0" i="1" smtClean="0">
                                        <a:latin typeface="Cambria Math" panose="02040503050406030204" pitchFamily="18" charset="0"/>
                                        <a:ea typeface="楷体" panose="02010609060101010101" pitchFamily="49" charset="-122"/>
                                      </a:rPr>
                                    </m:ctrlPr>
                                  </m:sSupPr>
                                  <m:e>
                                    <m:r>
                                      <a:rPr lang="en-US" altLang="zh-CN" sz="1200" b="0" i="1" smtClean="0">
                                        <a:latin typeface="Cambria Math" panose="02040503050406030204" pitchFamily="18" charset="0"/>
                                        <a:ea typeface="楷体" panose="02010609060101010101" pitchFamily="49" charset="-122"/>
                                      </a:rPr>
                                      <m:t>𝑚</m:t>
                                    </m:r>
                                  </m:e>
                                  <m:sup>
                                    <m:r>
                                      <a:rPr lang="en-US" altLang="zh-CN" sz="1200" b="0" i="1" smtClean="0">
                                        <a:latin typeface="Cambria Math" panose="02040503050406030204" pitchFamily="18" charset="0"/>
                                        <a:ea typeface="楷体" panose="02010609060101010101" pitchFamily="49" charset="-122"/>
                                      </a:rPr>
                                      <m:t>2</m:t>
                                    </m:r>
                                  </m:sup>
                                </m:sSup>
                              </m:den>
                            </m:f>
                          </m:e>
                        </m:d>
                      </m:oMath>
                    </m:oMathPara>
                  </a14:m>
                  <a:endParaRPr lang="en-US" altLang="zh-CN" sz="1200" b="0" i="1" dirty="0">
                    <a:latin typeface="Cambria Math" panose="02040503050406030204" pitchFamily="18" charset="0"/>
                    <a:ea typeface="楷体" panose="02010609060101010101" pitchFamily="49" charset="-122"/>
                  </a:endParaRPr>
                </a:p>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ea typeface="楷体" panose="02010609060101010101" pitchFamily="49" charset="-122"/>
                          </a:rPr>
                          <m:t>𝑚</m:t>
                        </m:r>
                        <m:r>
                          <a:rPr lang="en-US" altLang="zh-CN" sz="1050" b="0" i="1" smtClean="0">
                            <a:latin typeface="Cambria Math" panose="02040503050406030204" pitchFamily="18" charset="0"/>
                            <a:ea typeface="楷体" panose="02010609060101010101" pitchFamily="49" charset="-122"/>
                          </a:rPr>
                          <m:t>=3,4⋯</m:t>
                        </m:r>
                      </m:oMath>
                    </m:oMathPara>
                  </a14:m>
                  <a:endParaRPr lang="zh-CN" altLang="en-US" sz="1050" dirty="0"/>
                </a:p>
              </p:txBody>
            </p:sp>
          </mc:Choice>
          <mc:Fallback xmlns="">
            <p:sp>
              <p:nvSpPr>
                <p:cNvPr id="69" name="文本框 68">
                  <a:extLst>
                    <a:ext uri="{FF2B5EF4-FFF2-40B4-BE49-F238E27FC236}">
                      <a16:creationId xmlns:a16="http://schemas.microsoft.com/office/drawing/2014/main" id="{AA5B327B-C3C4-4403-B4FC-BD89EE52BB2A}"/>
                    </a:ext>
                  </a:extLst>
                </p:cNvPr>
                <p:cNvSpPr txBox="1">
                  <a:spLocks noRot="1" noChangeAspect="1" noMove="1" noResize="1" noEditPoints="1" noAdjustHandles="1" noChangeArrowheads="1" noChangeShapeType="1" noTextEdit="1"/>
                </p:cNvSpPr>
                <p:nvPr/>
              </p:nvSpPr>
              <p:spPr>
                <a:xfrm>
                  <a:off x="1985454" y="4661679"/>
                  <a:ext cx="2119427" cy="69198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D7289378-E36B-48CA-91A2-3FAF9A649BC2}"/>
                    </a:ext>
                  </a:extLst>
                </p:cNvPr>
                <p:cNvSpPr txBox="1"/>
                <p:nvPr/>
              </p:nvSpPr>
              <p:spPr>
                <a:xfrm>
                  <a:off x="4473757" y="4666938"/>
                  <a:ext cx="2119427" cy="6919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r>
                              <a:rPr lang="zh-CN" altLang="en-US" sz="1200" b="0" i="1" smtClean="0">
                                <a:latin typeface="Cambria Math" panose="02040503050406030204" pitchFamily="18" charset="0"/>
                                <a:ea typeface="楷体" panose="02010609060101010101" pitchFamily="49" charset="-122"/>
                              </a:rPr>
                              <m:t>𝜆</m:t>
                            </m:r>
                          </m:den>
                        </m:f>
                        <m:r>
                          <a:rPr lang="en-US" altLang="zh-CN" sz="1200" b="0" i="1" smtClean="0">
                            <a:latin typeface="Cambria Math" panose="02040503050406030204" pitchFamily="18" charset="0"/>
                            <a:ea typeface="楷体" panose="02010609060101010101" pitchFamily="49" charset="-122"/>
                          </a:rPr>
                          <m:t>=</m:t>
                        </m:r>
                        <m:r>
                          <a:rPr lang="en-US" altLang="zh-CN" sz="1200" b="0" i="1" smtClean="0">
                            <a:latin typeface="Cambria Math" panose="02040503050406030204" pitchFamily="18" charset="0"/>
                            <a:ea typeface="楷体" panose="02010609060101010101" pitchFamily="49" charset="-122"/>
                          </a:rPr>
                          <m:t>𝑅</m:t>
                        </m:r>
                        <m:d>
                          <m:dPr>
                            <m:ctrlPr>
                              <a:rPr lang="en-US" altLang="zh-CN" sz="1200" b="0" i="1" smtClean="0">
                                <a:latin typeface="Cambria Math" panose="02040503050406030204" pitchFamily="18" charset="0"/>
                                <a:ea typeface="楷体" panose="02010609060101010101" pitchFamily="49" charset="-122"/>
                              </a:rPr>
                            </m:ctrlPr>
                          </m:dPr>
                          <m:e>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sSup>
                                  <m:sSupPr>
                                    <m:ctrlPr>
                                      <a:rPr lang="en-US" altLang="zh-CN" sz="1200" b="0" i="1" smtClean="0">
                                        <a:latin typeface="Cambria Math" panose="02040503050406030204" pitchFamily="18" charset="0"/>
                                        <a:ea typeface="楷体" panose="02010609060101010101" pitchFamily="49" charset="-122"/>
                                      </a:rPr>
                                    </m:ctrlPr>
                                  </m:sSupPr>
                                  <m:e>
                                    <m:r>
                                      <a:rPr lang="en-US" altLang="zh-CN" sz="1200" b="0" i="1" smtClean="0">
                                        <a:latin typeface="Cambria Math" panose="02040503050406030204" pitchFamily="18" charset="0"/>
                                        <a:ea typeface="楷体" panose="02010609060101010101" pitchFamily="49" charset="-122"/>
                                      </a:rPr>
                                      <m:t>3</m:t>
                                    </m:r>
                                  </m:e>
                                  <m:sup>
                                    <m:r>
                                      <a:rPr lang="en-US" altLang="zh-CN" sz="1200" b="0" i="1" smtClean="0">
                                        <a:latin typeface="Cambria Math" panose="02040503050406030204" pitchFamily="18" charset="0"/>
                                        <a:ea typeface="楷体" panose="02010609060101010101" pitchFamily="49" charset="-122"/>
                                      </a:rPr>
                                      <m:t>2</m:t>
                                    </m:r>
                                  </m:sup>
                                </m:sSup>
                              </m:den>
                            </m:f>
                            <m:r>
                              <a:rPr lang="en-US" altLang="zh-CN" sz="1200" b="0" i="1" smtClean="0">
                                <a:latin typeface="Cambria Math" panose="02040503050406030204" pitchFamily="18" charset="0"/>
                                <a:ea typeface="楷体" panose="02010609060101010101" pitchFamily="49" charset="-122"/>
                              </a:rPr>
                              <m:t>−</m:t>
                            </m:r>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sSup>
                                  <m:sSupPr>
                                    <m:ctrlPr>
                                      <a:rPr lang="en-US" altLang="zh-CN" sz="1200" b="0" i="1" smtClean="0">
                                        <a:latin typeface="Cambria Math" panose="02040503050406030204" pitchFamily="18" charset="0"/>
                                        <a:ea typeface="楷体" panose="02010609060101010101" pitchFamily="49" charset="-122"/>
                                      </a:rPr>
                                    </m:ctrlPr>
                                  </m:sSupPr>
                                  <m:e>
                                    <m:r>
                                      <a:rPr lang="en-US" altLang="zh-CN" sz="1200" b="0" i="1" smtClean="0">
                                        <a:latin typeface="Cambria Math" panose="02040503050406030204" pitchFamily="18" charset="0"/>
                                        <a:ea typeface="楷体" panose="02010609060101010101" pitchFamily="49" charset="-122"/>
                                      </a:rPr>
                                      <m:t>𝑚</m:t>
                                    </m:r>
                                  </m:e>
                                  <m:sup>
                                    <m:r>
                                      <a:rPr lang="en-US" altLang="zh-CN" sz="1200" b="0" i="1" smtClean="0">
                                        <a:latin typeface="Cambria Math" panose="02040503050406030204" pitchFamily="18" charset="0"/>
                                        <a:ea typeface="楷体" panose="02010609060101010101" pitchFamily="49" charset="-122"/>
                                      </a:rPr>
                                      <m:t>2</m:t>
                                    </m:r>
                                  </m:sup>
                                </m:sSup>
                              </m:den>
                            </m:f>
                          </m:e>
                        </m:d>
                      </m:oMath>
                    </m:oMathPara>
                  </a14:m>
                  <a:endParaRPr lang="en-US" altLang="zh-CN" sz="1200" b="0" i="1" dirty="0">
                    <a:latin typeface="Cambria Math" panose="02040503050406030204" pitchFamily="18" charset="0"/>
                    <a:ea typeface="楷体" panose="02010609060101010101" pitchFamily="49" charset="-122"/>
                  </a:endParaRPr>
                </a:p>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ea typeface="楷体" panose="02010609060101010101" pitchFamily="49" charset="-122"/>
                          </a:rPr>
                          <m:t>𝑚</m:t>
                        </m:r>
                        <m:r>
                          <a:rPr lang="en-US" altLang="zh-CN" sz="1050" b="0" i="1" smtClean="0">
                            <a:latin typeface="Cambria Math" panose="02040503050406030204" pitchFamily="18" charset="0"/>
                            <a:ea typeface="楷体" panose="02010609060101010101" pitchFamily="49" charset="-122"/>
                          </a:rPr>
                          <m:t>=4,5⋯</m:t>
                        </m:r>
                      </m:oMath>
                    </m:oMathPara>
                  </a14:m>
                  <a:endParaRPr lang="zh-CN" altLang="en-US" sz="1050" dirty="0"/>
                </a:p>
              </p:txBody>
            </p:sp>
          </mc:Choice>
          <mc:Fallback xmlns="">
            <p:sp>
              <p:nvSpPr>
                <p:cNvPr id="70" name="文本框 69">
                  <a:extLst>
                    <a:ext uri="{FF2B5EF4-FFF2-40B4-BE49-F238E27FC236}">
                      <a16:creationId xmlns:a16="http://schemas.microsoft.com/office/drawing/2014/main" id="{D7289378-E36B-48CA-91A2-3FAF9A649BC2}"/>
                    </a:ext>
                  </a:extLst>
                </p:cNvPr>
                <p:cNvSpPr txBox="1">
                  <a:spLocks noRot="1" noChangeAspect="1" noMove="1" noResize="1" noEditPoints="1" noAdjustHandles="1" noChangeArrowheads="1" noChangeShapeType="1" noTextEdit="1"/>
                </p:cNvSpPr>
                <p:nvPr/>
              </p:nvSpPr>
              <p:spPr>
                <a:xfrm>
                  <a:off x="4473757" y="4666938"/>
                  <a:ext cx="2119427" cy="69198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A00A297E-9F1E-450A-A151-EA27F6B6889E}"/>
                    </a:ext>
                  </a:extLst>
                </p:cNvPr>
                <p:cNvSpPr txBox="1"/>
                <p:nvPr/>
              </p:nvSpPr>
              <p:spPr>
                <a:xfrm>
                  <a:off x="6154299" y="4666938"/>
                  <a:ext cx="2119427" cy="6919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r>
                              <a:rPr lang="zh-CN" altLang="en-US" sz="1200" b="0" i="1" smtClean="0">
                                <a:latin typeface="Cambria Math" panose="02040503050406030204" pitchFamily="18" charset="0"/>
                                <a:ea typeface="楷体" panose="02010609060101010101" pitchFamily="49" charset="-122"/>
                              </a:rPr>
                              <m:t>𝜆</m:t>
                            </m:r>
                          </m:den>
                        </m:f>
                        <m:r>
                          <a:rPr lang="en-US" altLang="zh-CN" sz="1200" b="0" i="1" smtClean="0">
                            <a:latin typeface="Cambria Math" panose="02040503050406030204" pitchFamily="18" charset="0"/>
                            <a:ea typeface="楷体" panose="02010609060101010101" pitchFamily="49" charset="-122"/>
                          </a:rPr>
                          <m:t>=</m:t>
                        </m:r>
                        <m:r>
                          <a:rPr lang="en-US" altLang="zh-CN" sz="1200" b="0" i="1" smtClean="0">
                            <a:latin typeface="Cambria Math" panose="02040503050406030204" pitchFamily="18" charset="0"/>
                            <a:ea typeface="楷体" panose="02010609060101010101" pitchFamily="49" charset="-122"/>
                          </a:rPr>
                          <m:t>𝑅</m:t>
                        </m:r>
                        <m:d>
                          <m:dPr>
                            <m:ctrlPr>
                              <a:rPr lang="en-US" altLang="zh-CN" sz="1200" b="0" i="1" smtClean="0">
                                <a:latin typeface="Cambria Math" panose="02040503050406030204" pitchFamily="18" charset="0"/>
                                <a:ea typeface="楷体" panose="02010609060101010101" pitchFamily="49" charset="-122"/>
                              </a:rPr>
                            </m:ctrlPr>
                          </m:dPr>
                          <m:e>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sSup>
                                  <m:sSupPr>
                                    <m:ctrlPr>
                                      <a:rPr lang="en-US" altLang="zh-CN" sz="1200" b="0" i="1" smtClean="0">
                                        <a:latin typeface="Cambria Math" panose="02040503050406030204" pitchFamily="18" charset="0"/>
                                        <a:ea typeface="楷体" panose="02010609060101010101" pitchFamily="49" charset="-122"/>
                                      </a:rPr>
                                    </m:ctrlPr>
                                  </m:sSupPr>
                                  <m:e>
                                    <m:r>
                                      <a:rPr lang="en-US" altLang="zh-CN" sz="1200" b="0" i="1" smtClean="0">
                                        <a:latin typeface="Cambria Math" panose="02040503050406030204" pitchFamily="18" charset="0"/>
                                        <a:ea typeface="楷体" panose="02010609060101010101" pitchFamily="49" charset="-122"/>
                                      </a:rPr>
                                      <m:t>4</m:t>
                                    </m:r>
                                  </m:e>
                                  <m:sup>
                                    <m:r>
                                      <a:rPr lang="en-US" altLang="zh-CN" sz="1200" b="0" i="1" smtClean="0">
                                        <a:latin typeface="Cambria Math" panose="02040503050406030204" pitchFamily="18" charset="0"/>
                                        <a:ea typeface="楷体" panose="02010609060101010101" pitchFamily="49" charset="-122"/>
                                      </a:rPr>
                                      <m:t>2</m:t>
                                    </m:r>
                                  </m:sup>
                                </m:sSup>
                              </m:den>
                            </m:f>
                            <m:r>
                              <a:rPr lang="en-US" altLang="zh-CN" sz="1200" b="0" i="1" smtClean="0">
                                <a:latin typeface="Cambria Math" panose="02040503050406030204" pitchFamily="18" charset="0"/>
                                <a:ea typeface="楷体" panose="02010609060101010101" pitchFamily="49" charset="-122"/>
                              </a:rPr>
                              <m:t>−</m:t>
                            </m:r>
                            <m:f>
                              <m:fPr>
                                <m:ctrlPr>
                                  <a:rPr lang="en-US" altLang="zh-CN" sz="1200" b="0" i="1" smtClean="0">
                                    <a:latin typeface="Cambria Math" panose="02040503050406030204" pitchFamily="18" charset="0"/>
                                    <a:ea typeface="楷体" panose="02010609060101010101" pitchFamily="49" charset="-122"/>
                                  </a:rPr>
                                </m:ctrlPr>
                              </m:fPr>
                              <m:num>
                                <m:r>
                                  <a:rPr lang="en-US" altLang="zh-CN" sz="1200" b="0" i="1" smtClean="0">
                                    <a:latin typeface="Cambria Math" panose="02040503050406030204" pitchFamily="18" charset="0"/>
                                    <a:ea typeface="楷体" panose="02010609060101010101" pitchFamily="49" charset="-122"/>
                                  </a:rPr>
                                  <m:t>1</m:t>
                                </m:r>
                              </m:num>
                              <m:den>
                                <m:sSup>
                                  <m:sSupPr>
                                    <m:ctrlPr>
                                      <a:rPr lang="en-US" altLang="zh-CN" sz="1200" b="0" i="1" smtClean="0">
                                        <a:latin typeface="Cambria Math" panose="02040503050406030204" pitchFamily="18" charset="0"/>
                                        <a:ea typeface="楷体" panose="02010609060101010101" pitchFamily="49" charset="-122"/>
                                      </a:rPr>
                                    </m:ctrlPr>
                                  </m:sSupPr>
                                  <m:e>
                                    <m:r>
                                      <a:rPr lang="en-US" altLang="zh-CN" sz="1200" b="0" i="1" smtClean="0">
                                        <a:latin typeface="Cambria Math" panose="02040503050406030204" pitchFamily="18" charset="0"/>
                                        <a:ea typeface="楷体" panose="02010609060101010101" pitchFamily="49" charset="-122"/>
                                      </a:rPr>
                                      <m:t>𝑚</m:t>
                                    </m:r>
                                  </m:e>
                                  <m:sup>
                                    <m:r>
                                      <a:rPr lang="en-US" altLang="zh-CN" sz="1200" b="0" i="1" smtClean="0">
                                        <a:latin typeface="Cambria Math" panose="02040503050406030204" pitchFamily="18" charset="0"/>
                                        <a:ea typeface="楷体" panose="02010609060101010101" pitchFamily="49" charset="-122"/>
                                      </a:rPr>
                                      <m:t>2</m:t>
                                    </m:r>
                                  </m:sup>
                                </m:sSup>
                              </m:den>
                            </m:f>
                          </m:e>
                        </m:d>
                      </m:oMath>
                    </m:oMathPara>
                  </a14:m>
                  <a:endParaRPr lang="en-US" altLang="zh-CN" sz="1200" b="0" i="1" dirty="0">
                    <a:latin typeface="Cambria Math" panose="02040503050406030204" pitchFamily="18" charset="0"/>
                    <a:ea typeface="楷体" panose="02010609060101010101" pitchFamily="49" charset="-122"/>
                  </a:endParaRPr>
                </a:p>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ea typeface="楷体" panose="02010609060101010101" pitchFamily="49" charset="-122"/>
                          </a:rPr>
                          <m:t>𝑚</m:t>
                        </m:r>
                        <m:r>
                          <a:rPr lang="en-US" altLang="zh-CN" sz="1050" b="0" i="1" smtClean="0">
                            <a:latin typeface="Cambria Math" panose="02040503050406030204" pitchFamily="18" charset="0"/>
                            <a:ea typeface="楷体" panose="02010609060101010101" pitchFamily="49" charset="-122"/>
                          </a:rPr>
                          <m:t>=5,6⋯</m:t>
                        </m:r>
                      </m:oMath>
                    </m:oMathPara>
                  </a14:m>
                  <a:endParaRPr lang="zh-CN" altLang="en-US" sz="1050" dirty="0"/>
                </a:p>
              </p:txBody>
            </p:sp>
          </mc:Choice>
          <mc:Fallback xmlns="">
            <p:sp>
              <p:nvSpPr>
                <p:cNvPr id="71" name="文本框 70">
                  <a:extLst>
                    <a:ext uri="{FF2B5EF4-FFF2-40B4-BE49-F238E27FC236}">
                      <a16:creationId xmlns:a16="http://schemas.microsoft.com/office/drawing/2014/main" id="{A00A297E-9F1E-450A-A151-EA27F6B6889E}"/>
                    </a:ext>
                  </a:extLst>
                </p:cNvPr>
                <p:cNvSpPr txBox="1">
                  <a:spLocks noRot="1" noChangeAspect="1" noMove="1" noResize="1" noEditPoints="1" noAdjustHandles="1" noChangeArrowheads="1" noChangeShapeType="1" noTextEdit="1"/>
                </p:cNvSpPr>
                <p:nvPr/>
              </p:nvSpPr>
              <p:spPr>
                <a:xfrm>
                  <a:off x="6154299" y="4666938"/>
                  <a:ext cx="2119427" cy="691984"/>
                </a:xfrm>
                <a:prstGeom prst="rect">
                  <a:avLst/>
                </a:prstGeom>
                <a:blipFill>
                  <a:blip r:embed="rId23"/>
                  <a:stretch>
                    <a:fillRect/>
                  </a:stretch>
                </a:blipFill>
              </p:spPr>
              <p:txBody>
                <a:bodyPr/>
                <a:lstStyle/>
                <a:p>
                  <a:r>
                    <a:rPr lang="zh-CN" altLang="en-US">
                      <a:noFill/>
                    </a:rPr>
                    <a:t> </a:t>
                  </a:r>
                </a:p>
              </p:txBody>
            </p:sp>
          </mc:Fallback>
        </mc:AlternateContent>
      </p:grpSp>
      <p:sp>
        <p:nvSpPr>
          <p:cNvPr id="74" name="文本框 73">
            <a:extLst>
              <a:ext uri="{FF2B5EF4-FFF2-40B4-BE49-F238E27FC236}">
                <a16:creationId xmlns:a16="http://schemas.microsoft.com/office/drawing/2014/main" id="{2BCBC83C-13AA-4972-BEA5-6D486CAADC27}"/>
              </a:ext>
            </a:extLst>
          </p:cNvPr>
          <p:cNvSpPr txBox="1"/>
          <p:nvPr/>
        </p:nvSpPr>
        <p:spPr>
          <a:xfrm>
            <a:off x="515025" y="5430042"/>
            <a:ext cx="9163591" cy="430887"/>
          </a:xfrm>
          <a:prstGeom prst="rect">
            <a:avLst/>
          </a:prstGeom>
          <a:noFill/>
        </p:spPr>
        <p:txBody>
          <a:bodyPr wrap="square" rtlCol="0">
            <a:spAutoFit/>
          </a:bodyPr>
          <a:lstStyle/>
          <a:p>
            <a:pPr>
              <a:lnSpc>
                <a:spcPct val="150000"/>
              </a:lnSpc>
            </a:pPr>
            <a:r>
              <a:rPr lang="zh-CN" altLang="en-US" sz="1600" dirty="0">
                <a:latin typeface="方正小标宋简体" panose="02000000000000000000" pitchFamily="2" charset="-122"/>
                <a:ea typeface="方正小标宋简体" panose="02000000000000000000" pitchFamily="2" charset="-122"/>
              </a:rPr>
              <a:t>原子的核式模型是无法解释氢原子光谱的实验现象的。为此，玻尔提出了他的 </a:t>
            </a:r>
            <a:r>
              <a:rPr lang="zh-CN" altLang="en-US" sz="1600" dirty="0">
                <a:solidFill>
                  <a:schemeClr val="accent6"/>
                </a:solidFill>
                <a:latin typeface="方正小标宋简体" panose="02000000000000000000" pitchFamily="2" charset="-122"/>
                <a:ea typeface="方正小标宋简体" panose="02000000000000000000" pitchFamily="2" charset="-122"/>
              </a:rPr>
              <a:t>氢原子理论</a:t>
            </a:r>
            <a:r>
              <a:rPr lang="zh-CN" altLang="en-US" sz="1600" dirty="0">
                <a:latin typeface="方正小标宋简体" panose="02000000000000000000" pitchFamily="2" charset="-122"/>
                <a:ea typeface="方正小标宋简体" panose="02000000000000000000" pitchFamily="2" charset="-122"/>
              </a:rPr>
              <a:t>。</a:t>
            </a:r>
            <a:endParaRPr lang="en-US" altLang="zh-CN" sz="1600" dirty="0">
              <a:latin typeface="方正小标宋简体" panose="02000000000000000000" pitchFamily="2" charset="-122"/>
              <a:ea typeface="方正小标宋简体" panose="02000000000000000000" pitchFamily="2" charset="-122"/>
            </a:endParaRPr>
          </a:p>
        </p:txBody>
      </p:sp>
      <p:sp>
        <p:nvSpPr>
          <p:cNvPr id="75" name="矩形 74">
            <a:extLst>
              <a:ext uri="{FF2B5EF4-FFF2-40B4-BE49-F238E27FC236}">
                <a16:creationId xmlns:a16="http://schemas.microsoft.com/office/drawing/2014/main" id="{8FEFA19D-3783-48FF-BC29-5F00D02B1836}"/>
              </a:ext>
            </a:extLst>
          </p:cNvPr>
          <p:cNvSpPr/>
          <p:nvPr/>
        </p:nvSpPr>
        <p:spPr>
          <a:xfrm>
            <a:off x="553179" y="2864163"/>
            <a:ext cx="8691398" cy="763711"/>
          </a:xfrm>
          <a:prstGeom prst="rect">
            <a:avLst/>
          </a:prstGeom>
          <a:solidFill>
            <a:schemeClr val="bg1"/>
          </a:solidFill>
          <a:ln w="19050">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①原子的核式模型 从经典电磁学理论上来讲 本身是不稳定的；</a:t>
            </a:r>
            <a:endParaRPr lang="en-US" altLang="zh-CN" sz="1600" dirty="0">
              <a:solidFill>
                <a:schemeClr val="tx1"/>
              </a:solidFill>
              <a:latin typeface="楷体" panose="02010609060101010101" pitchFamily="49" charset="-122"/>
              <a:ea typeface="楷体" panose="02010609060101010101" pitchFamily="49" charset="-122"/>
            </a:endParaRPr>
          </a:p>
          <a:p>
            <a:pPr algn="ctr"/>
            <a:r>
              <a:rPr lang="zh-CN" altLang="en-US" sz="1600" dirty="0">
                <a:solidFill>
                  <a:schemeClr val="tx1"/>
                </a:solidFill>
                <a:latin typeface="楷体" panose="02010609060101010101" pitchFamily="49" charset="-122"/>
                <a:ea typeface="楷体" panose="02010609060101010101" pitchFamily="49" charset="-122"/>
              </a:rPr>
              <a:t>②核外电子 应当向外辐射 连续的光谱，而不是 分立的线状光谱。</a:t>
            </a:r>
          </a:p>
        </p:txBody>
      </p:sp>
      <p:grpSp>
        <p:nvGrpSpPr>
          <p:cNvPr id="4103" name="组合 4102">
            <a:extLst>
              <a:ext uri="{FF2B5EF4-FFF2-40B4-BE49-F238E27FC236}">
                <a16:creationId xmlns:a16="http://schemas.microsoft.com/office/drawing/2014/main" id="{92256BD3-55E9-4C2C-B8B2-B412061F22EB}"/>
              </a:ext>
            </a:extLst>
          </p:cNvPr>
          <p:cNvGrpSpPr/>
          <p:nvPr/>
        </p:nvGrpSpPr>
        <p:grpSpPr>
          <a:xfrm>
            <a:off x="546191" y="3690663"/>
            <a:ext cx="8704767" cy="1703519"/>
            <a:chOff x="546191" y="3692428"/>
            <a:chExt cx="8704767" cy="1703519"/>
          </a:xfrm>
        </p:grpSpPr>
        <p:grpSp>
          <p:nvGrpSpPr>
            <p:cNvPr id="76" name="组合 75">
              <a:extLst>
                <a:ext uri="{FF2B5EF4-FFF2-40B4-BE49-F238E27FC236}">
                  <a16:creationId xmlns:a16="http://schemas.microsoft.com/office/drawing/2014/main" id="{5319200B-D5B6-4CEB-B521-A99C9386F489}"/>
                </a:ext>
              </a:extLst>
            </p:cNvPr>
            <p:cNvGrpSpPr/>
            <p:nvPr/>
          </p:nvGrpSpPr>
          <p:grpSpPr>
            <a:xfrm>
              <a:off x="546191" y="3692428"/>
              <a:ext cx="8704767" cy="1703519"/>
              <a:chOff x="554395" y="3074096"/>
              <a:chExt cx="9205412" cy="1703519"/>
            </a:xfrm>
          </p:grpSpPr>
          <p:grpSp>
            <p:nvGrpSpPr>
              <p:cNvPr id="77" name="组合 76">
                <a:extLst>
                  <a:ext uri="{FF2B5EF4-FFF2-40B4-BE49-F238E27FC236}">
                    <a16:creationId xmlns:a16="http://schemas.microsoft.com/office/drawing/2014/main" id="{C981B6ED-A0B9-4410-8399-26AB8FB1EA76}"/>
                  </a:ext>
                </a:extLst>
              </p:cNvPr>
              <p:cNvGrpSpPr/>
              <p:nvPr/>
            </p:nvGrpSpPr>
            <p:grpSpPr>
              <a:xfrm>
                <a:off x="554395" y="3074096"/>
                <a:ext cx="9205412" cy="1703519"/>
                <a:chOff x="554395" y="3074096"/>
                <a:chExt cx="9205412" cy="1703519"/>
              </a:xfrm>
            </p:grpSpPr>
            <p:grpSp>
              <p:nvGrpSpPr>
                <p:cNvPr id="80" name="组合 79">
                  <a:extLst>
                    <a:ext uri="{FF2B5EF4-FFF2-40B4-BE49-F238E27FC236}">
                      <a16:creationId xmlns:a16="http://schemas.microsoft.com/office/drawing/2014/main" id="{B03B63CB-DAF7-4D09-8AC7-50D0339F0D76}"/>
                    </a:ext>
                  </a:extLst>
                </p:cNvPr>
                <p:cNvGrpSpPr/>
                <p:nvPr/>
              </p:nvGrpSpPr>
              <p:grpSpPr>
                <a:xfrm>
                  <a:off x="554395" y="3074096"/>
                  <a:ext cx="9205412" cy="1703519"/>
                  <a:chOff x="554395" y="3074096"/>
                  <a:chExt cx="9205412" cy="1703519"/>
                </a:xfrm>
              </p:grpSpPr>
              <p:sp>
                <p:nvSpPr>
                  <p:cNvPr id="82" name="矩形: 圆角 81">
                    <a:extLst>
                      <a:ext uri="{FF2B5EF4-FFF2-40B4-BE49-F238E27FC236}">
                        <a16:creationId xmlns:a16="http://schemas.microsoft.com/office/drawing/2014/main" id="{A378044A-B1DE-4B44-80FB-D670C6B04CC7}"/>
                      </a:ext>
                    </a:extLst>
                  </p:cNvPr>
                  <p:cNvSpPr/>
                  <p:nvPr/>
                </p:nvSpPr>
                <p:spPr>
                  <a:xfrm>
                    <a:off x="554395" y="3074096"/>
                    <a:ext cx="9205412" cy="170351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文本框 82">
                    <a:extLst>
                      <a:ext uri="{FF2B5EF4-FFF2-40B4-BE49-F238E27FC236}">
                        <a16:creationId xmlns:a16="http://schemas.microsoft.com/office/drawing/2014/main" id="{90F1844D-4F31-48B8-8C43-999DC495B663}"/>
                      </a:ext>
                    </a:extLst>
                  </p:cNvPr>
                  <p:cNvSpPr txBox="1"/>
                  <p:nvPr/>
                </p:nvSpPr>
                <p:spPr>
                  <a:xfrm>
                    <a:off x="592387" y="3298390"/>
                    <a:ext cx="488217" cy="1289308"/>
                  </a:xfrm>
                  <a:prstGeom prst="rect">
                    <a:avLst/>
                  </a:prstGeom>
                  <a:noFill/>
                </p:spPr>
                <p:txBody>
                  <a:bodyPr vert="eaVert" wrap="square">
                    <a:spAutoFit/>
                  </a:bodyPr>
                  <a:lstStyle/>
                  <a:p>
                    <a:pPr algn="ctr"/>
                    <a:r>
                      <a:rPr lang="zh-CN" altLang="en-US" sz="1800" dirty="0">
                        <a:solidFill>
                          <a:schemeClr val="accent6"/>
                        </a:solidFill>
                        <a:latin typeface="汉仪文黑-85W" panose="00020600040101010101" pitchFamily="18" charset="-122"/>
                        <a:ea typeface="汉仪文黑-85W" panose="00020600040101010101" pitchFamily="18" charset="-122"/>
                      </a:rPr>
                      <a:t>氢原子理论</a:t>
                    </a:r>
                    <a:endParaRPr lang="zh-CN" altLang="en-US" dirty="0">
                      <a:solidFill>
                        <a:schemeClr val="accent6"/>
                      </a:solidFill>
                      <a:latin typeface="汉仪文黑-85W" panose="00020600040101010101" pitchFamily="18" charset="-122"/>
                      <a:ea typeface="汉仪文黑-85W" panose="00020600040101010101" pitchFamily="18" charset="-122"/>
                    </a:endParaRPr>
                  </a:p>
                </p:txBody>
              </p:sp>
            </p:grpSp>
            <p:cxnSp>
              <p:nvCxnSpPr>
                <p:cNvPr id="81" name="直接连接符 80">
                  <a:extLst>
                    <a:ext uri="{FF2B5EF4-FFF2-40B4-BE49-F238E27FC236}">
                      <a16:creationId xmlns:a16="http://schemas.microsoft.com/office/drawing/2014/main" id="{CE41CC60-9BDE-40F7-969F-E349A22C2C1A}"/>
                    </a:ext>
                  </a:extLst>
                </p:cNvPr>
                <p:cNvCxnSpPr>
                  <a:cxnSpLocks/>
                </p:cNvCxnSpPr>
                <p:nvPr/>
              </p:nvCxnSpPr>
              <p:spPr>
                <a:xfrm>
                  <a:off x="1071444" y="3197897"/>
                  <a:ext cx="0" cy="1481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78" name="文本框 77">
                <a:extLst>
                  <a:ext uri="{FF2B5EF4-FFF2-40B4-BE49-F238E27FC236}">
                    <a16:creationId xmlns:a16="http://schemas.microsoft.com/office/drawing/2014/main" id="{49E89C75-76D5-441A-9183-465504A6C4A7}"/>
                  </a:ext>
                </a:extLst>
              </p:cNvPr>
              <p:cNvSpPr txBox="1"/>
              <p:nvPr/>
            </p:nvSpPr>
            <p:spPr>
              <a:xfrm>
                <a:off x="1196067" y="3198050"/>
                <a:ext cx="5346043" cy="338554"/>
              </a:xfrm>
              <a:prstGeom prst="rect">
                <a:avLst/>
              </a:prstGeom>
              <a:noFill/>
            </p:spPr>
            <p:txBody>
              <a:bodyPr wrap="square" rtlCol="0">
                <a:spAutoFit/>
              </a:bodyPr>
              <a:lstStyle/>
              <a:p>
                <a:r>
                  <a:rPr lang="zh-CN" altLang="en-US" sz="1600" dirty="0">
                    <a:latin typeface="汉仪润圆-65简" panose="00020600040101010101" pitchFamily="18" charset="-122"/>
                    <a:ea typeface="汉仪润圆-65简" panose="00020600040101010101" pitchFamily="18" charset="-122"/>
                  </a:rPr>
                  <a:t>①定态假设</a:t>
                </a:r>
                <a:r>
                  <a:rPr lang="zh-CN" altLang="en-US" sz="1600" dirty="0">
                    <a:latin typeface="楷体" panose="02010609060101010101" pitchFamily="49" charset="-122"/>
                    <a:ea typeface="楷体" panose="02010609060101010101" pitchFamily="49" charset="-122"/>
                  </a:rPr>
                  <a:t>：电子只能处于不连续的特定轨道上</a:t>
                </a:r>
              </a:p>
            </p:txBody>
          </p:sp>
        </p:gr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C1A66E5-28FD-41D8-A440-F73DB69982EC}"/>
                    </a:ext>
                  </a:extLst>
                </p:cNvPr>
                <p:cNvSpPr txBox="1"/>
                <p:nvPr/>
              </p:nvSpPr>
              <p:spPr>
                <a:xfrm>
                  <a:off x="1152178" y="4153869"/>
                  <a:ext cx="5055293" cy="553998"/>
                </a:xfrm>
                <a:prstGeom prst="rect">
                  <a:avLst/>
                </a:prstGeom>
                <a:noFill/>
              </p:spPr>
              <p:txBody>
                <a:bodyPr wrap="square" rtlCol="0">
                  <a:spAutoFit/>
                </a:bodyPr>
                <a:lstStyle/>
                <a:p>
                  <a:r>
                    <a:rPr lang="zh-CN" altLang="en-US" sz="1600" dirty="0">
                      <a:latin typeface="汉仪润圆-65简" panose="00020600040101010101" pitchFamily="18" charset="-122"/>
                      <a:ea typeface="汉仪润圆-65简" panose="00020600040101010101" pitchFamily="18" charset="-122"/>
                    </a:rPr>
                    <a:t>②量子化条件</a:t>
                  </a:r>
                  <a:r>
                    <a:rPr lang="zh-CN" altLang="en-US" sz="1600" dirty="0">
                      <a:latin typeface="楷体" panose="02010609060101010101" pitchFamily="49" charset="-122"/>
                      <a:ea typeface="楷体" panose="02010609060101010101" pitchFamily="49" charset="-122"/>
                    </a:rPr>
                    <a:t>：电子的角动量只能取特定值的整数倍</a:t>
                  </a:r>
                  <a:endParaRPr lang="en-US" altLang="zh-CN" sz="1600" dirty="0">
                    <a:latin typeface="楷体" panose="02010609060101010101" pitchFamily="49" charset="-122"/>
                    <a:ea typeface="楷体" panose="02010609060101010101" pitchFamily="49" charset="-122"/>
                  </a:endParaRPr>
                </a:p>
                <a:p>
                  <a:r>
                    <a:rPr lang="zh-CN" altLang="en-US" sz="1400" b="0" dirty="0">
                      <a:ea typeface="楷体" panose="02010609060101010101" pitchFamily="49" charset="-122"/>
                    </a:rPr>
                    <a:t>角动量</a:t>
                  </a:r>
                  <a14:m>
                    <m:oMath xmlns:m="http://schemas.openxmlformats.org/officeDocument/2006/math">
                      <m:r>
                        <a:rPr lang="en-US" altLang="zh-CN" sz="1400" b="0" i="1" smtClean="0">
                          <a:latin typeface="Cambria Math" panose="02040503050406030204" pitchFamily="18" charset="0"/>
                          <a:ea typeface="楷体" panose="02010609060101010101" pitchFamily="49" charset="-122"/>
                        </a:rPr>
                        <m:t>𝐿</m:t>
                      </m:r>
                      <m:r>
                        <a:rPr lang="en-US" altLang="zh-CN" sz="1400" b="0" i="1" smtClean="0">
                          <a:latin typeface="Cambria Math" panose="02040503050406030204" pitchFamily="18" charset="0"/>
                          <a:ea typeface="楷体" panose="02010609060101010101" pitchFamily="49" charset="-122"/>
                        </a:rPr>
                        <m:t>=</m:t>
                      </m:r>
                      <m:r>
                        <a:rPr lang="en-US" altLang="zh-CN" sz="1400" b="0" i="1" smtClean="0">
                          <a:latin typeface="Cambria Math" panose="02040503050406030204" pitchFamily="18" charset="0"/>
                          <a:ea typeface="楷体" panose="02010609060101010101" pitchFamily="49" charset="-122"/>
                        </a:rPr>
                        <m:t>𝑚𝑣𝑟</m:t>
                      </m:r>
                      <m:r>
                        <a:rPr lang="en-US" altLang="zh-CN" sz="1400" b="0" i="1" smtClean="0">
                          <a:latin typeface="Cambria Math" panose="02040503050406030204" pitchFamily="18" charset="0"/>
                          <a:ea typeface="楷体" panose="02010609060101010101" pitchFamily="49" charset="-122"/>
                        </a:rPr>
                        <m:t>=</m:t>
                      </m:r>
                      <m:r>
                        <a:rPr lang="en-US" altLang="zh-CN" sz="1400" b="0" i="1" smtClean="0">
                          <a:latin typeface="Cambria Math" panose="02040503050406030204" pitchFamily="18" charset="0"/>
                          <a:ea typeface="楷体" panose="02010609060101010101" pitchFamily="49" charset="-122"/>
                        </a:rPr>
                        <m:t>𝑛</m:t>
                      </m:r>
                      <m:r>
                        <a:rPr lang="en-US" altLang="zh-CN" sz="1400" b="0" i="1" smtClean="0">
                          <a:latin typeface="Cambria Math" panose="02040503050406030204" pitchFamily="18" charset="0"/>
                          <a:ea typeface="楷体" panose="02010609060101010101" pitchFamily="49" charset="-122"/>
                        </a:rPr>
                        <m:t>(</m:t>
                      </m:r>
                      <m:r>
                        <a:rPr lang="en-US" altLang="zh-CN" sz="1400" b="0" i="1" smtClean="0">
                          <a:latin typeface="Cambria Math" panose="02040503050406030204" pitchFamily="18" charset="0"/>
                          <a:ea typeface="楷体" panose="02010609060101010101" pitchFamily="49" charset="-122"/>
                        </a:rPr>
                        <m:t>h</m:t>
                      </m:r>
                      <m:r>
                        <a:rPr lang="en-US" altLang="zh-CN" sz="1400" b="0" i="1" smtClean="0">
                          <a:latin typeface="Cambria Math" panose="02040503050406030204" pitchFamily="18" charset="0"/>
                          <a:ea typeface="楷体" panose="02010609060101010101" pitchFamily="49" charset="-122"/>
                        </a:rPr>
                        <m:t>/2</m:t>
                      </m:r>
                      <m:r>
                        <a:rPr lang="zh-CN" altLang="en-US" sz="1400" b="0" i="1" smtClean="0">
                          <a:latin typeface="Cambria Math" panose="02040503050406030204" pitchFamily="18" charset="0"/>
                          <a:ea typeface="楷体" panose="02010609060101010101" pitchFamily="49" charset="-122"/>
                        </a:rPr>
                        <m:t>𝜋</m:t>
                      </m:r>
                      <m:r>
                        <a:rPr lang="en-US" altLang="zh-CN" sz="1400" b="0" i="1" smtClean="0">
                          <a:latin typeface="Cambria Math" panose="02040503050406030204" pitchFamily="18" charset="0"/>
                          <a:ea typeface="楷体" panose="02010609060101010101" pitchFamily="49" charset="-122"/>
                        </a:rPr>
                        <m:t>)</m:t>
                      </m:r>
                    </m:oMath>
                  </a14:m>
                  <a:r>
                    <a:rPr lang="zh-CN" altLang="en-US" sz="1400" dirty="0">
                      <a:latin typeface="楷体" panose="02010609060101010101" pitchFamily="49" charset="-122"/>
                      <a:ea typeface="楷体" panose="02010609060101010101" pitchFamily="49" charset="-122"/>
                    </a:rPr>
                    <a:t>，其中</a:t>
                  </a:r>
                  <a14:m>
                    <m:oMath xmlns:m="http://schemas.openxmlformats.org/officeDocument/2006/math">
                      <m:r>
                        <a:rPr lang="en-US" altLang="zh-CN" sz="1400" b="0" i="1" smtClean="0">
                          <a:latin typeface="Cambria Math" panose="02040503050406030204" pitchFamily="18" charset="0"/>
                          <a:ea typeface="Cambria Math" panose="02040503050406030204" pitchFamily="18" charset="0"/>
                        </a:rPr>
                        <m:t>ℏ</m:t>
                      </m:r>
                      <m:r>
                        <a:rPr lang="en-US" altLang="zh-CN" sz="1400" b="0" i="0" smtClean="0">
                          <a:latin typeface="Cambria Math" panose="02040503050406030204" pitchFamily="18" charset="0"/>
                          <a:ea typeface="楷体" panose="02010609060101010101" pitchFamily="49" charset="-122"/>
                        </a:rPr>
                        <m:t>=</m:t>
                      </m:r>
                      <m:r>
                        <a:rPr lang="en-US" altLang="zh-CN" sz="1400" i="1">
                          <a:latin typeface="Cambria Math" panose="02040503050406030204" pitchFamily="18" charset="0"/>
                          <a:ea typeface="楷体" panose="02010609060101010101" pitchFamily="49" charset="-122"/>
                        </a:rPr>
                        <m:t>h</m:t>
                      </m:r>
                      <m:r>
                        <a:rPr lang="en-US" altLang="zh-CN" sz="1400" i="1">
                          <a:latin typeface="Cambria Math" panose="02040503050406030204" pitchFamily="18" charset="0"/>
                          <a:ea typeface="楷体" panose="02010609060101010101" pitchFamily="49" charset="-122"/>
                        </a:rPr>
                        <m:t>/2</m:t>
                      </m:r>
                      <m:r>
                        <a:rPr lang="zh-CN" altLang="en-US" sz="1400" i="1">
                          <a:latin typeface="Cambria Math" panose="02040503050406030204" pitchFamily="18" charset="0"/>
                          <a:ea typeface="楷体" panose="02010609060101010101" pitchFamily="49" charset="-122"/>
                        </a:rPr>
                        <m:t>𝜋</m:t>
                      </m:r>
                    </m:oMath>
                  </a14:m>
                  <a:r>
                    <a:rPr lang="zh-CN" altLang="en-US" sz="1400" dirty="0">
                      <a:latin typeface="楷体" panose="02010609060101010101" pitchFamily="49" charset="-122"/>
                      <a:ea typeface="楷体" panose="02010609060101010101" pitchFamily="49" charset="-122"/>
                    </a:rPr>
                    <a:t>为约化普朗克常量</a:t>
                  </a:r>
                </a:p>
              </p:txBody>
            </p:sp>
          </mc:Choice>
          <mc:Fallback xmlns="">
            <p:sp>
              <p:nvSpPr>
                <p:cNvPr id="85" name="文本框 84">
                  <a:extLst>
                    <a:ext uri="{FF2B5EF4-FFF2-40B4-BE49-F238E27FC236}">
                      <a16:creationId xmlns:a16="http://schemas.microsoft.com/office/drawing/2014/main" id="{BC1A66E5-28FD-41D8-A440-F73DB69982EC}"/>
                    </a:ext>
                  </a:extLst>
                </p:cNvPr>
                <p:cNvSpPr txBox="1">
                  <a:spLocks noRot="1" noChangeAspect="1" noMove="1" noResize="1" noEditPoints="1" noAdjustHandles="1" noChangeArrowheads="1" noChangeShapeType="1" noTextEdit="1"/>
                </p:cNvSpPr>
                <p:nvPr/>
              </p:nvSpPr>
              <p:spPr>
                <a:xfrm>
                  <a:off x="1152178" y="4153869"/>
                  <a:ext cx="5055293" cy="553998"/>
                </a:xfrm>
                <a:prstGeom prst="rect">
                  <a:avLst/>
                </a:prstGeom>
                <a:blipFill>
                  <a:blip r:embed="rId24"/>
                  <a:stretch>
                    <a:fillRect l="-603" t="-5495" b="-98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4C691473-F6CE-43A1-B765-1E539698A9C8}"/>
                    </a:ext>
                  </a:extLst>
                </p:cNvPr>
                <p:cNvSpPr txBox="1"/>
                <p:nvPr/>
              </p:nvSpPr>
              <p:spPr>
                <a:xfrm>
                  <a:off x="1149821" y="4704395"/>
                  <a:ext cx="5055293" cy="553998"/>
                </a:xfrm>
                <a:prstGeom prst="rect">
                  <a:avLst/>
                </a:prstGeom>
                <a:noFill/>
              </p:spPr>
              <p:txBody>
                <a:bodyPr wrap="square" rtlCol="0">
                  <a:spAutoFit/>
                </a:bodyPr>
                <a:lstStyle/>
                <a:p>
                  <a:r>
                    <a:rPr lang="zh-CN" altLang="en-US" sz="1600" dirty="0">
                      <a:latin typeface="汉仪润圆-65简" panose="00020600040101010101" pitchFamily="18" charset="-122"/>
                      <a:ea typeface="汉仪润圆-65简" panose="00020600040101010101" pitchFamily="18" charset="-122"/>
                    </a:rPr>
                    <a:t>③频率条件</a:t>
                  </a:r>
                  <a:r>
                    <a:rPr lang="zh-CN" altLang="en-US" sz="1600" dirty="0">
                      <a:latin typeface="楷体" panose="02010609060101010101" pitchFamily="49" charset="-122"/>
                      <a:ea typeface="楷体" panose="02010609060101010101" pitchFamily="49" charset="-122"/>
                    </a:rPr>
                    <a:t>：电子在定态之间跃迁时才会发射光子</a:t>
                  </a:r>
                  <a:endParaRPr lang="en-US" altLang="zh-CN" sz="1600" dirty="0">
                    <a:latin typeface="楷体" panose="02010609060101010101" pitchFamily="49" charset="-122"/>
                    <a:ea typeface="楷体" panose="02010609060101010101" pitchFamily="49" charset="-122"/>
                  </a:endParaRPr>
                </a:p>
                <a:p>
                  <a:r>
                    <a:rPr lang="zh-CN" altLang="en-US" sz="1400" b="0" dirty="0">
                      <a:ea typeface="楷体" panose="02010609060101010101" pitchFamily="49" charset="-122"/>
                    </a:rPr>
                    <a:t>光子频率</a:t>
                  </a:r>
                  <a14:m>
                    <m:oMath xmlns:m="http://schemas.openxmlformats.org/officeDocument/2006/math">
                      <m:r>
                        <a:rPr lang="zh-CN" altLang="en-US" sz="1400" b="0" i="1" smtClean="0">
                          <a:latin typeface="Cambria Math" panose="02040503050406030204" pitchFamily="18" charset="0"/>
                          <a:ea typeface="楷体" panose="02010609060101010101" pitchFamily="49" charset="-122"/>
                        </a:rPr>
                        <m:t>𝜈</m:t>
                      </m:r>
                      <m:r>
                        <a:rPr lang="en-US" altLang="zh-CN" sz="1400" b="0" i="1" smtClean="0">
                          <a:latin typeface="Cambria Math" panose="02040503050406030204" pitchFamily="18" charset="0"/>
                          <a:ea typeface="楷体" panose="02010609060101010101" pitchFamily="49" charset="-122"/>
                        </a:rPr>
                        <m:t>=</m:t>
                      </m:r>
                      <m:d>
                        <m:dPr>
                          <m:begChr m:val="|"/>
                          <m:endChr m:val="|"/>
                          <m:ctrlPr>
                            <a:rPr lang="en-US" altLang="zh-CN" sz="1400" b="0" i="1" smtClean="0">
                              <a:latin typeface="Cambria Math" panose="02040503050406030204" pitchFamily="18" charset="0"/>
                              <a:ea typeface="楷体" panose="02010609060101010101" pitchFamily="49" charset="-122"/>
                            </a:rPr>
                          </m:ctrlPr>
                        </m:dPr>
                        <m:e>
                          <m:sSub>
                            <m:sSubPr>
                              <m:ctrlPr>
                                <a:rPr lang="en-US" altLang="zh-CN" sz="1400" b="0" i="1" smtClean="0">
                                  <a:latin typeface="Cambria Math" panose="02040503050406030204" pitchFamily="18" charset="0"/>
                                  <a:ea typeface="楷体" panose="02010609060101010101" pitchFamily="49" charset="-122"/>
                                </a:rPr>
                              </m:ctrlPr>
                            </m:sSubPr>
                            <m:e>
                              <m:r>
                                <a:rPr lang="en-US" altLang="zh-CN" sz="1400" b="0" i="1" smtClean="0">
                                  <a:latin typeface="Cambria Math" panose="02040503050406030204" pitchFamily="18" charset="0"/>
                                  <a:ea typeface="楷体" panose="02010609060101010101" pitchFamily="49" charset="-122"/>
                                </a:rPr>
                                <m:t>𝐸</m:t>
                              </m:r>
                            </m:e>
                            <m:sub>
                              <m:r>
                                <a:rPr lang="en-US" altLang="zh-CN" sz="1400" b="0" i="1" smtClean="0">
                                  <a:latin typeface="Cambria Math" panose="02040503050406030204" pitchFamily="18" charset="0"/>
                                  <a:ea typeface="楷体" panose="02010609060101010101" pitchFamily="49" charset="-122"/>
                                </a:rPr>
                                <m:t>𝑛</m:t>
                              </m:r>
                            </m:sub>
                          </m:sSub>
                          <m:r>
                            <a:rPr lang="en-US" altLang="zh-CN" sz="1400" b="0" i="1" smtClean="0">
                              <a:latin typeface="Cambria Math" panose="02040503050406030204" pitchFamily="18" charset="0"/>
                              <a:ea typeface="楷体" panose="02010609060101010101" pitchFamily="49" charset="-122"/>
                            </a:rPr>
                            <m:t>−</m:t>
                          </m:r>
                          <m:sSub>
                            <m:sSubPr>
                              <m:ctrlPr>
                                <a:rPr lang="en-US" altLang="zh-CN" sz="1400" b="0" i="1" smtClean="0">
                                  <a:latin typeface="Cambria Math" panose="02040503050406030204" pitchFamily="18" charset="0"/>
                                  <a:ea typeface="楷体" panose="02010609060101010101" pitchFamily="49" charset="-122"/>
                                </a:rPr>
                              </m:ctrlPr>
                            </m:sSubPr>
                            <m:e>
                              <m:r>
                                <a:rPr lang="en-US" altLang="zh-CN" sz="1400" b="0" i="1" smtClean="0">
                                  <a:latin typeface="Cambria Math" panose="02040503050406030204" pitchFamily="18" charset="0"/>
                                  <a:ea typeface="楷体" panose="02010609060101010101" pitchFamily="49" charset="-122"/>
                                </a:rPr>
                                <m:t>𝐸</m:t>
                              </m:r>
                            </m:e>
                            <m:sub>
                              <m:r>
                                <a:rPr lang="en-US" altLang="zh-CN" sz="1400" b="0" i="1" smtClean="0">
                                  <a:latin typeface="Cambria Math" panose="02040503050406030204" pitchFamily="18" charset="0"/>
                                  <a:ea typeface="楷体" panose="02010609060101010101" pitchFamily="49" charset="-122"/>
                                </a:rPr>
                                <m:t>𝑚</m:t>
                              </m:r>
                            </m:sub>
                          </m:sSub>
                        </m:e>
                      </m:d>
                      <m:r>
                        <a:rPr lang="en-US" altLang="zh-CN" sz="1400" b="0" i="1" smtClean="0">
                          <a:latin typeface="Cambria Math" panose="02040503050406030204" pitchFamily="18" charset="0"/>
                          <a:ea typeface="楷体" panose="02010609060101010101" pitchFamily="49" charset="-122"/>
                        </a:rPr>
                        <m:t>/</m:t>
                      </m:r>
                      <m:r>
                        <a:rPr lang="en-US" altLang="zh-CN" sz="1400" b="0" i="1" smtClean="0">
                          <a:latin typeface="Cambria Math" panose="02040503050406030204" pitchFamily="18" charset="0"/>
                          <a:ea typeface="楷体" panose="02010609060101010101" pitchFamily="49" charset="-122"/>
                        </a:rPr>
                        <m:t>h</m:t>
                      </m:r>
                    </m:oMath>
                  </a14:m>
                  <a:r>
                    <a:rPr lang="zh-CN" altLang="en-US" sz="1400" dirty="0">
                      <a:latin typeface="楷体" panose="02010609060101010101" pitchFamily="49" charset="-122"/>
                      <a:ea typeface="楷体" panose="02010609060101010101" pitchFamily="49" charset="-122"/>
                    </a:rPr>
                    <a:t>，其中</a:t>
                  </a:r>
                  <a14:m>
                    <m:oMath xmlns:m="http://schemas.openxmlformats.org/officeDocument/2006/math">
                      <m:sSub>
                        <m:sSubPr>
                          <m:ctrlPr>
                            <a:rPr lang="en-US" altLang="zh-CN" sz="1400" i="1">
                              <a:latin typeface="Cambria Math" panose="02040503050406030204" pitchFamily="18" charset="0"/>
                              <a:ea typeface="楷体" panose="02010609060101010101" pitchFamily="49" charset="-122"/>
                            </a:rPr>
                          </m:ctrlPr>
                        </m:sSubPr>
                        <m:e>
                          <m:r>
                            <a:rPr lang="en-US" altLang="zh-CN" sz="1400" i="1">
                              <a:latin typeface="Cambria Math" panose="02040503050406030204" pitchFamily="18" charset="0"/>
                              <a:ea typeface="楷体" panose="02010609060101010101" pitchFamily="49" charset="-122"/>
                            </a:rPr>
                            <m:t>𝐸</m:t>
                          </m:r>
                        </m:e>
                        <m:sub>
                          <m:r>
                            <a:rPr lang="en-US" altLang="zh-CN" sz="1400" i="1">
                              <a:latin typeface="Cambria Math" panose="02040503050406030204" pitchFamily="18" charset="0"/>
                              <a:ea typeface="楷体" panose="02010609060101010101" pitchFamily="49" charset="-122"/>
                            </a:rPr>
                            <m:t>𝑛</m:t>
                          </m:r>
                        </m:sub>
                      </m:sSub>
                      <m:r>
                        <a:rPr lang="en-US" altLang="zh-CN" sz="1400" b="0" i="1" smtClean="0">
                          <a:latin typeface="Cambria Math" panose="02040503050406030204" pitchFamily="18" charset="0"/>
                          <a:ea typeface="楷体" panose="02010609060101010101" pitchFamily="49" charset="-122"/>
                        </a:rPr>
                        <m:t>,</m:t>
                      </m:r>
                      <m:sSub>
                        <m:sSubPr>
                          <m:ctrlPr>
                            <a:rPr lang="en-US" altLang="zh-CN" sz="1400" i="1">
                              <a:latin typeface="Cambria Math" panose="02040503050406030204" pitchFamily="18" charset="0"/>
                              <a:ea typeface="楷体" panose="02010609060101010101" pitchFamily="49" charset="-122"/>
                            </a:rPr>
                          </m:ctrlPr>
                        </m:sSubPr>
                        <m:e>
                          <m:r>
                            <a:rPr lang="en-US" altLang="zh-CN" sz="1400" i="1">
                              <a:latin typeface="Cambria Math" panose="02040503050406030204" pitchFamily="18" charset="0"/>
                              <a:ea typeface="楷体" panose="02010609060101010101" pitchFamily="49" charset="-122"/>
                            </a:rPr>
                            <m:t>𝐸</m:t>
                          </m:r>
                        </m:e>
                        <m:sub>
                          <m:r>
                            <a:rPr lang="en-US" altLang="zh-CN" sz="1400" i="1">
                              <a:latin typeface="Cambria Math" panose="02040503050406030204" pitchFamily="18" charset="0"/>
                              <a:ea typeface="楷体" panose="02010609060101010101" pitchFamily="49" charset="-122"/>
                            </a:rPr>
                            <m:t>𝑚</m:t>
                          </m:r>
                        </m:sub>
                      </m:sSub>
                    </m:oMath>
                  </a14:m>
                  <a:r>
                    <a:rPr lang="zh-CN" altLang="en-US" sz="1400" dirty="0">
                      <a:latin typeface="楷体" panose="02010609060101010101" pitchFamily="49" charset="-122"/>
                      <a:ea typeface="楷体" panose="02010609060101010101" pitchFamily="49" charset="-122"/>
                    </a:rPr>
                    <a:t>为定态能级的能量</a:t>
                  </a:r>
                </a:p>
              </p:txBody>
            </p:sp>
          </mc:Choice>
          <mc:Fallback xmlns="">
            <p:sp>
              <p:nvSpPr>
                <p:cNvPr id="86" name="文本框 85">
                  <a:extLst>
                    <a:ext uri="{FF2B5EF4-FFF2-40B4-BE49-F238E27FC236}">
                      <a16:creationId xmlns:a16="http://schemas.microsoft.com/office/drawing/2014/main" id="{4C691473-F6CE-43A1-B765-1E539698A9C8}"/>
                    </a:ext>
                  </a:extLst>
                </p:cNvPr>
                <p:cNvSpPr txBox="1">
                  <a:spLocks noRot="1" noChangeAspect="1" noMove="1" noResize="1" noEditPoints="1" noAdjustHandles="1" noChangeArrowheads="1" noChangeShapeType="1" noTextEdit="1"/>
                </p:cNvSpPr>
                <p:nvPr/>
              </p:nvSpPr>
              <p:spPr>
                <a:xfrm>
                  <a:off x="1149821" y="4704395"/>
                  <a:ext cx="5055293" cy="553998"/>
                </a:xfrm>
                <a:prstGeom prst="rect">
                  <a:avLst/>
                </a:prstGeom>
                <a:blipFill>
                  <a:blip r:embed="rId25"/>
                  <a:stretch>
                    <a:fillRect l="-724" t="-5495" b="-9890"/>
                  </a:stretch>
                </a:blipFill>
              </p:spPr>
              <p:txBody>
                <a:bodyPr/>
                <a:lstStyle/>
                <a:p>
                  <a:r>
                    <a:rPr lang="zh-CN" altLang="en-US">
                      <a:noFill/>
                    </a:rPr>
                    <a:t> </a:t>
                  </a:r>
                </a:p>
              </p:txBody>
            </p:sp>
          </mc:Fallback>
        </mc:AlternateContent>
      </p:grpSp>
      <p:pic>
        <p:nvPicPr>
          <p:cNvPr id="4101" name="图片 4100">
            <a:extLst>
              <a:ext uri="{FF2B5EF4-FFF2-40B4-BE49-F238E27FC236}">
                <a16:creationId xmlns:a16="http://schemas.microsoft.com/office/drawing/2014/main" id="{7D73F9A7-1530-4024-9400-639D7BA0A77C}"/>
              </a:ext>
            </a:extLst>
          </p:cNvPr>
          <p:cNvPicPr>
            <a:picLocks noChangeAspect="1"/>
          </p:cNvPicPr>
          <p:nvPr/>
        </p:nvPicPr>
        <p:blipFill rotWithShape="1">
          <a:blip r:embed="rId26">
            <a:extLst>
              <a:ext uri="{BEBA8EAE-BF5A-486C-A8C5-ECC9F3942E4B}">
                <a14:imgProps xmlns:a14="http://schemas.microsoft.com/office/drawing/2010/main">
                  <a14:imgLayer r:embed="rId27">
                    <a14:imgEffect>
                      <a14:sharpenSoften amount="50000"/>
                    </a14:imgEffect>
                  </a14:imgLayer>
                </a14:imgProps>
              </a:ext>
            </a:extLst>
          </a:blip>
          <a:srcRect r="15600"/>
          <a:stretch/>
        </p:blipFill>
        <p:spPr>
          <a:xfrm>
            <a:off x="6117354" y="1546638"/>
            <a:ext cx="5498832" cy="3863476"/>
          </a:xfrm>
          <a:prstGeom prst="rect">
            <a:avLst/>
          </a:prstGeom>
          <a:ln w="19050">
            <a:solidFill>
              <a:schemeClr val="tx1"/>
            </a:solid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4102" name="文本框 4101">
                <a:extLst>
                  <a:ext uri="{FF2B5EF4-FFF2-40B4-BE49-F238E27FC236}">
                    <a16:creationId xmlns:a16="http://schemas.microsoft.com/office/drawing/2014/main" id="{0F38ED3D-57F5-4398-9B53-28B5D8735760}"/>
                  </a:ext>
                </a:extLst>
              </p:cNvPr>
              <p:cNvSpPr txBox="1"/>
              <p:nvPr/>
            </p:nvSpPr>
            <p:spPr>
              <a:xfrm>
                <a:off x="8251889" y="4526559"/>
                <a:ext cx="2813035" cy="338554"/>
              </a:xfrm>
              <a:prstGeom prst="rect">
                <a:avLst/>
              </a:prstGeom>
              <a:noFill/>
            </p:spPr>
            <p:txBody>
              <a:bodyPr wrap="square" rtlCol="0">
                <a:spAutoFit/>
              </a:bodyPr>
              <a:lstStyle/>
              <a:p>
                <a:r>
                  <a:rPr lang="zh-CN" altLang="en-US" sz="1600" dirty="0">
                    <a:solidFill>
                      <a:schemeClr val="accent2"/>
                    </a:solidFill>
                    <a:latin typeface="汉仪文黑-85W" panose="00020600040101010101" pitchFamily="18" charset="-122"/>
                    <a:ea typeface="汉仪文黑-85W" panose="00020600040101010101" pitchFamily="18" charset="-122"/>
                  </a:rPr>
                  <a:t>基态能级能量</a:t>
                </a:r>
                <a14:m>
                  <m:oMath xmlns:m="http://schemas.openxmlformats.org/officeDocument/2006/math">
                    <m:sSub>
                      <m:sSubPr>
                        <m:ctrlPr>
                          <a:rPr lang="en-US" altLang="zh-CN" sz="1600" b="0" i="1" smtClean="0">
                            <a:solidFill>
                              <a:schemeClr val="accent2"/>
                            </a:solidFill>
                            <a:latin typeface="Cambria Math" panose="02040503050406030204" pitchFamily="18" charset="0"/>
                          </a:rPr>
                        </m:ctrlPr>
                      </m:sSubPr>
                      <m:e>
                        <m:r>
                          <a:rPr lang="en-US" altLang="zh-CN" sz="1600" b="0" i="1" smtClean="0">
                            <a:solidFill>
                              <a:schemeClr val="accent2"/>
                            </a:solidFill>
                            <a:latin typeface="Cambria Math" panose="02040503050406030204" pitchFamily="18" charset="0"/>
                          </a:rPr>
                          <m:t>𝐸</m:t>
                        </m:r>
                      </m:e>
                      <m:sub>
                        <m:r>
                          <a:rPr lang="en-US" altLang="zh-CN" sz="1600" b="0" i="1" smtClean="0">
                            <a:solidFill>
                              <a:schemeClr val="accent2"/>
                            </a:solidFill>
                            <a:latin typeface="Cambria Math" panose="02040503050406030204" pitchFamily="18" charset="0"/>
                          </a:rPr>
                          <m:t>1</m:t>
                        </m:r>
                      </m:sub>
                    </m:sSub>
                    <m:r>
                      <a:rPr lang="en-US" altLang="zh-CN" sz="1600" b="0" i="1" smtClean="0">
                        <a:solidFill>
                          <a:schemeClr val="accent2"/>
                        </a:solidFill>
                        <a:latin typeface="Cambria Math" panose="02040503050406030204" pitchFamily="18" charset="0"/>
                      </a:rPr>
                      <m:t>=−13.6 </m:t>
                    </m:r>
                    <m:r>
                      <m:rPr>
                        <m:sty m:val="p"/>
                      </m:rPr>
                      <a:rPr lang="en-US" altLang="zh-CN" sz="1600" i="1">
                        <a:solidFill>
                          <a:schemeClr val="accent2"/>
                        </a:solidFill>
                        <a:latin typeface="Cambria Math" panose="02040503050406030204" pitchFamily="18" charset="0"/>
                      </a:rPr>
                      <m:t>eV</m:t>
                    </m:r>
                  </m:oMath>
                </a14:m>
                <a:endParaRPr lang="zh-CN" altLang="en-US" sz="1600" dirty="0">
                  <a:solidFill>
                    <a:schemeClr val="accent2"/>
                  </a:solidFill>
                  <a:latin typeface="汉仪文黑-85W" panose="00020600040101010101" pitchFamily="18" charset="-122"/>
                  <a:ea typeface="汉仪文黑-85W" panose="00020600040101010101" pitchFamily="18" charset="-122"/>
                </a:endParaRPr>
              </a:p>
            </p:txBody>
          </p:sp>
        </mc:Choice>
        <mc:Fallback xmlns="">
          <p:sp>
            <p:nvSpPr>
              <p:cNvPr id="4102" name="文本框 4101">
                <a:extLst>
                  <a:ext uri="{FF2B5EF4-FFF2-40B4-BE49-F238E27FC236}">
                    <a16:creationId xmlns:a16="http://schemas.microsoft.com/office/drawing/2014/main" id="{0F38ED3D-57F5-4398-9B53-28B5D8735760}"/>
                  </a:ext>
                </a:extLst>
              </p:cNvPr>
              <p:cNvSpPr txBox="1">
                <a:spLocks noRot="1" noChangeAspect="1" noMove="1" noResize="1" noEditPoints="1" noAdjustHandles="1" noChangeArrowheads="1" noChangeShapeType="1" noTextEdit="1"/>
              </p:cNvSpPr>
              <p:nvPr/>
            </p:nvSpPr>
            <p:spPr>
              <a:xfrm>
                <a:off x="8251889" y="4526559"/>
                <a:ext cx="2813035" cy="338554"/>
              </a:xfrm>
              <a:prstGeom prst="rect">
                <a:avLst/>
              </a:prstGeom>
              <a:blipFill>
                <a:blip r:embed="rId28"/>
                <a:stretch>
                  <a:fillRect l="-1302"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5EDD04AB-AFA3-40AC-84FA-1DC4EFF39CF7}"/>
                  </a:ext>
                </a:extLst>
              </p:cNvPr>
              <p:cNvSpPr txBox="1"/>
              <p:nvPr/>
            </p:nvSpPr>
            <p:spPr>
              <a:xfrm>
                <a:off x="9870874" y="3101582"/>
                <a:ext cx="1676642" cy="799578"/>
              </a:xfrm>
              <a:prstGeom prst="rect">
                <a:avLst/>
              </a:prstGeom>
              <a:noFill/>
            </p:spPr>
            <p:txBody>
              <a:bodyPr wrap="square" rtlCol="0">
                <a:spAutoFit/>
              </a:bodyPr>
              <a:lstStyle/>
              <a:p>
                <a:pPr algn="ctr"/>
                <a:r>
                  <a:rPr lang="zh-CN" altLang="en-US" sz="1600" dirty="0">
                    <a:solidFill>
                      <a:srgbClr val="C00000"/>
                    </a:solidFill>
                    <a:latin typeface="汉仪文黑-85W" panose="00020600040101010101" pitchFamily="18" charset="-122"/>
                    <a:ea typeface="汉仪文黑-85W" panose="00020600040101010101" pitchFamily="18" charset="-122"/>
                  </a:rPr>
                  <a:t>激发态能级能量</a:t>
                </a:r>
                <a:endParaRPr lang="en-US" altLang="zh-CN" sz="1600" dirty="0">
                  <a:solidFill>
                    <a:srgbClr val="C00000"/>
                  </a:solidFill>
                  <a:latin typeface="汉仪文黑-85W" panose="00020600040101010101" pitchFamily="18" charset="-122"/>
                  <a:ea typeface="汉仪文黑-85W" panose="00020600040101010101" pitchFamily="18" charset="-122"/>
                </a:endParaRPr>
              </a:p>
              <a:p>
                <a:pPr algn="ctr"/>
                <a14:m>
                  <m:oMathPara xmlns:m="http://schemas.openxmlformats.org/officeDocument/2006/math">
                    <m:oMathParaPr>
                      <m:jc m:val="centerGroup"/>
                    </m:oMathParaPr>
                    <m:oMath xmlns:m="http://schemas.openxmlformats.org/officeDocument/2006/math">
                      <m:sSub>
                        <m:sSubPr>
                          <m:ctrlPr>
                            <a:rPr lang="en-US" altLang="zh-CN" sz="1600" b="0" i="1" smtClean="0">
                              <a:solidFill>
                                <a:srgbClr val="C00000"/>
                              </a:solidFill>
                              <a:latin typeface="Cambria Math" panose="02040503050406030204" pitchFamily="18" charset="0"/>
                            </a:rPr>
                          </m:ctrlPr>
                        </m:sSubPr>
                        <m:e>
                          <m:r>
                            <a:rPr lang="en-US" altLang="zh-CN" sz="1600" b="0" i="1" smtClean="0">
                              <a:solidFill>
                                <a:srgbClr val="C00000"/>
                              </a:solidFill>
                              <a:latin typeface="Cambria Math" panose="02040503050406030204" pitchFamily="18" charset="0"/>
                            </a:rPr>
                            <m:t>𝐸</m:t>
                          </m:r>
                        </m:e>
                        <m:sub>
                          <m:r>
                            <a:rPr lang="en-US" altLang="zh-CN" sz="1600" b="0" i="1" smtClean="0">
                              <a:solidFill>
                                <a:srgbClr val="C00000"/>
                              </a:solidFill>
                              <a:latin typeface="Cambria Math" panose="02040503050406030204" pitchFamily="18" charset="0"/>
                            </a:rPr>
                            <m:t>𝑛</m:t>
                          </m:r>
                        </m:sub>
                      </m:sSub>
                      <m:r>
                        <a:rPr lang="en-US" altLang="zh-CN" sz="1600" b="0" i="1" smtClean="0">
                          <a:solidFill>
                            <a:srgbClr val="C00000"/>
                          </a:solidFill>
                          <a:latin typeface="Cambria Math" panose="02040503050406030204" pitchFamily="18" charset="0"/>
                        </a:rPr>
                        <m:t>=</m:t>
                      </m:r>
                      <m:f>
                        <m:fPr>
                          <m:ctrlPr>
                            <a:rPr lang="en-US" altLang="zh-CN" sz="1600" b="0" i="1" smtClean="0">
                              <a:solidFill>
                                <a:srgbClr val="C00000"/>
                              </a:solidFill>
                              <a:latin typeface="Cambria Math" panose="02040503050406030204" pitchFamily="18" charset="0"/>
                            </a:rPr>
                          </m:ctrlPr>
                        </m:fPr>
                        <m:num>
                          <m:sSub>
                            <m:sSubPr>
                              <m:ctrlPr>
                                <a:rPr lang="en-US" altLang="zh-CN" sz="1600" b="0" i="1" smtClean="0">
                                  <a:solidFill>
                                    <a:srgbClr val="C00000"/>
                                  </a:solidFill>
                                  <a:latin typeface="Cambria Math" panose="02040503050406030204" pitchFamily="18" charset="0"/>
                                </a:rPr>
                              </m:ctrlPr>
                            </m:sSubPr>
                            <m:e>
                              <m:r>
                                <a:rPr lang="en-US" altLang="zh-CN" sz="1600" b="0" i="1" smtClean="0">
                                  <a:solidFill>
                                    <a:srgbClr val="C00000"/>
                                  </a:solidFill>
                                  <a:latin typeface="Cambria Math" panose="02040503050406030204" pitchFamily="18" charset="0"/>
                                </a:rPr>
                                <m:t>𝐸</m:t>
                              </m:r>
                            </m:e>
                            <m:sub>
                              <m:r>
                                <a:rPr lang="en-US" altLang="zh-CN" sz="1600" b="0" i="1" smtClean="0">
                                  <a:solidFill>
                                    <a:srgbClr val="C00000"/>
                                  </a:solidFill>
                                  <a:latin typeface="Cambria Math" panose="02040503050406030204" pitchFamily="18" charset="0"/>
                                </a:rPr>
                                <m:t>1</m:t>
                              </m:r>
                            </m:sub>
                          </m:sSub>
                        </m:num>
                        <m:den>
                          <m:sSup>
                            <m:sSupPr>
                              <m:ctrlPr>
                                <a:rPr lang="en-US" altLang="zh-CN" sz="1600" b="0" i="1" smtClean="0">
                                  <a:solidFill>
                                    <a:srgbClr val="C00000"/>
                                  </a:solidFill>
                                  <a:latin typeface="Cambria Math" panose="02040503050406030204" pitchFamily="18" charset="0"/>
                                </a:rPr>
                              </m:ctrlPr>
                            </m:sSupPr>
                            <m:e>
                              <m:r>
                                <a:rPr lang="en-US" altLang="zh-CN" sz="1600" b="0" i="1" smtClean="0">
                                  <a:solidFill>
                                    <a:srgbClr val="C00000"/>
                                  </a:solidFill>
                                  <a:latin typeface="Cambria Math" panose="02040503050406030204" pitchFamily="18" charset="0"/>
                                </a:rPr>
                                <m:t>𝑛</m:t>
                              </m:r>
                            </m:e>
                            <m:sup>
                              <m:r>
                                <a:rPr lang="en-US" altLang="zh-CN" sz="1600" b="0" i="1" smtClean="0">
                                  <a:solidFill>
                                    <a:srgbClr val="C00000"/>
                                  </a:solidFill>
                                  <a:latin typeface="Cambria Math" panose="02040503050406030204" pitchFamily="18" charset="0"/>
                                </a:rPr>
                                <m:t>2</m:t>
                              </m:r>
                            </m:sup>
                          </m:sSup>
                        </m:den>
                      </m:f>
                    </m:oMath>
                  </m:oMathPara>
                </a14:m>
                <a:endParaRPr lang="zh-CN" altLang="en-US" sz="1600" dirty="0">
                  <a:solidFill>
                    <a:srgbClr val="C00000"/>
                  </a:solidFill>
                  <a:latin typeface="汉仪文黑-85W" panose="00020600040101010101" pitchFamily="18" charset="-122"/>
                  <a:ea typeface="汉仪文黑-85W" panose="00020600040101010101" pitchFamily="18" charset="-122"/>
                </a:endParaRPr>
              </a:p>
            </p:txBody>
          </p:sp>
        </mc:Choice>
        <mc:Fallback xmlns="">
          <p:sp>
            <p:nvSpPr>
              <p:cNvPr id="90" name="文本框 89">
                <a:extLst>
                  <a:ext uri="{FF2B5EF4-FFF2-40B4-BE49-F238E27FC236}">
                    <a16:creationId xmlns:a16="http://schemas.microsoft.com/office/drawing/2014/main" id="{5EDD04AB-AFA3-40AC-84FA-1DC4EFF39CF7}"/>
                  </a:ext>
                </a:extLst>
              </p:cNvPr>
              <p:cNvSpPr txBox="1">
                <a:spLocks noRot="1" noChangeAspect="1" noMove="1" noResize="1" noEditPoints="1" noAdjustHandles="1" noChangeArrowheads="1" noChangeShapeType="1" noTextEdit="1"/>
              </p:cNvSpPr>
              <p:nvPr/>
            </p:nvSpPr>
            <p:spPr>
              <a:xfrm>
                <a:off x="9870874" y="3101582"/>
                <a:ext cx="1676642" cy="799578"/>
              </a:xfrm>
              <a:prstGeom prst="rect">
                <a:avLst/>
              </a:prstGeom>
              <a:blipFill>
                <a:blip r:embed="rId29"/>
                <a:stretch>
                  <a:fillRect t="-22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72E80526-3F9B-440A-B3CE-0846D4D4B1C9}"/>
                  </a:ext>
                </a:extLst>
              </p:cNvPr>
              <p:cNvSpPr txBox="1"/>
              <p:nvPr/>
            </p:nvSpPr>
            <p:spPr>
              <a:xfrm>
                <a:off x="7695265" y="1259309"/>
                <a:ext cx="2337557" cy="612796"/>
              </a:xfrm>
              <a:prstGeom prst="rect">
                <a:avLst/>
              </a:prstGeom>
              <a:solidFill>
                <a:schemeClr val="bg1"/>
              </a:solidFill>
              <a:ln w="127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ea typeface="楷体" panose="02010609060101010101" pitchFamily="49" charset="-122"/>
                            </a:rPr>
                          </m:ctrlPr>
                        </m:accPr>
                        <m:e>
                          <m:r>
                            <a:rPr lang="zh-CN" altLang="en-US" i="1" smtClean="0">
                              <a:latin typeface="Cambria Math" panose="02040503050406030204" pitchFamily="18" charset="0"/>
                              <a:ea typeface="楷体" panose="02010609060101010101" pitchFamily="49" charset="-122"/>
                            </a:rPr>
                            <m:t>𝜈</m:t>
                          </m:r>
                        </m:e>
                      </m:acc>
                      <m:r>
                        <a:rPr lang="en-US" altLang="zh-CN" b="0" i="1" smtClean="0">
                          <a:latin typeface="Cambria Math" panose="02040503050406030204" pitchFamily="18" charset="0"/>
                          <a:ea typeface="楷体" panose="02010609060101010101" pitchFamily="49" charset="-122"/>
                        </a:rPr>
                        <m:t>=</m:t>
                      </m:r>
                      <m:f>
                        <m:fPr>
                          <m:ctrlPr>
                            <a:rPr lang="en-US" altLang="zh-CN" b="0" i="1" smtClean="0">
                              <a:latin typeface="Cambria Math" panose="02040503050406030204" pitchFamily="18" charset="0"/>
                              <a:ea typeface="楷体" panose="02010609060101010101" pitchFamily="49" charset="-122"/>
                            </a:rPr>
                          </m:ctrlPr>
                        </m:fPr>
                        <m:num>
                          <m:r>
                            <a:rPr lang="en-US" altLang="zh-CN" b="0" i="1" smtClean="0">
                              <a:latin typeface="Cambria Math" panose="02040503050406030204" pitchFamily="18" charset="0"/>
                              <a:ea typeface="楷体" panose="02010609060101010101" pitchFamily="49" charset="-122"/>
                            </a:rPr>
                            <m:t>1</m:t>
                          </m:r>
                        </m:num>
                        <m:den>
                          <m:r>
                            <a:rPr lang="zh-CN" altLang="en-US" b="0" i="1" smtClean="0">
                              <a:latin typeface="Cambria Math" panose="02040503050406030204" pitchFamily="18" charset="0"/>
                              <a:ea typeface="楷体" panose="02010609060101010101" pitchFamily="49" charset="-122"/>
                            </a:rPr>
                            <m:t>𝜆</m:t>
                          </m:r>
                        </m:den>
                      </m:f>
                      <m:r>
                        <a:rPr lang="en-US" altLang="zh-CN" b="0" i="1" smtClean="0">
                          <a:latin typeface="Cambria Math" panose="02040503050406030204" pitchFamily="18" charset="0"/>
                          <a:ea typeface="楷体" panose="02010609060101010101" pitchFamily="49" charset="-122"/>
                        </a:rPr>
                        <m:t>=</m:t>
                      </m:r>
                      <m:r>
                        <a:rPr lang="en-US" altLang="zh-CN" b="0" i="1" smtClean="0">
                          <a:latin typeface="Cambria Math" panose="02040503050406030204" pitchFamily="18" charset="0"/>
                          <a:ea typeface="楷体" panose="02010609060101010101" pitchFamily="49" charset="-122"/>
                        </a:rPr>
                        <m:t>𝑅</m:t>
                      </m:r>
                      <m:r>
                        <a:rPr lang="en-US" altLang="zh-CN" b="0" i="1" smtClean="0">
                          <a:latin typeface="Cambria Math" panose="02040503050406030204" pitchFamily="18" charset="0"/>
                          <a:ea typeface="楷体" panose="02010609060101010101" pitchFamily="49" charset="-122"/>
                        </a:rPr>
                        <m:t>(</m:t>
                      </m:r>
                      <m:f>
                        <m:fPr>
                          <m:ctrlPr>
                            <a:rPr lang="en-US" altLang="zh-CN" b="0" i="1" smtClean="0">
                              <a:latin typeface="Cambria Math" panose="02040503050406030204" pitchFamily="18" charset="0"/>
                              <a:ea typeface="楷体" panose="02010609060101010101" pitchFamily="49" charset="-122"/>
                            </a:rPr>
                          </m:ctrlPr>
                        </m:fPr>
                        <m:num>
                          <m:r>
                            <a:rPr lang="en-US" altLang="zh-CN" b="0" i="1" smtClean="0">
                              <a:latin typeface="Cambria Math" panose="02040503050406030204" pitchFamily="18" charset="0"/>
                              <a:ea typeface="楷体" panose="02010609060101010101" pitchFamily="49" charset="-122"/>
                            </a:rPr>
                            <m:t>1</m:t>
                          </m:r>
                        </m:num>
                        <m:den>
                          <m:sSup>
                            <m:sSupPr>
                              <m:ctrlPr>
                                <a:rPr lang="en-US" altLang="zh-CN" b="0" i="1" smtClean="0">
                                  <a:latin typeface="Cambria Math" panose="02040503050406030204" pitchFamily="18" charset="0"/>
                                  <a:ea typeface="楷体" panose="02010609060101010101" pitchFamily="49" charset="-122"/>
                                </a:rPr>
                              </m:ctrlPr>
                            </m:sSupPr>
                            <m:e>
                              <m:r>
                                <a:rPr lang="en-US" altLang="zh-CN" b="0" i="1" smtClean="0">
                                  <a:latin typeface="Cambria Math" panose="02040503050406030204" pitchFamily="18" charset="0"/>
                                  <a:ea typeface="楷体" panose="02010609060101010101" pitchFamily="49" charset="-122"/>
                                </a:rPr>
                                <m:t>𝑛</m:t>
                              </m:r>
                            </m:e>
                            <m:sup>
                              <m:r>
                                <a:rPr lang="en-US" altLang="zh-CN" b="0" i="1" smtClean="0">
                                  <a:latin typeface="Cambria Math" panose="02040503050406030204" pitchFamily="18" charset="0"/>
                                  <a:ea typeface="楷体" panose="02010609060101010101" pitchFamily="49" charset="-122"/>
                                </a:rPr>
                                <m:t>2</m:t>
                              </m:r>
                            </m:sup>
                          </m:sSup>
                        </m:den>
                      </m:f>
                      <m:r>
                        <a:rPr lang="en-US" altLang="zh-CN" b="0" i="1" smtClean="0">
                          <a:latin typeface="Cambria Math" panose="02040503050406030204" pitchFamily="18" charset="0"/>
                          <a:ea typeface="楷体" panose="02010609060101010101" pitchFamily="49" charset="-122"/>
                        </a:rPr>
                        <m:t>−</m:t>
                      </m:r>
                      <m:f>
                        <m:fPr>
                          <m:ctrlPr>
                            <a:rPr lang="en-US" altLang="zh-CN" b="0" i="1" smtClean="0">
                              <a:latin typeface="Cambria Math" panose="02040503050406030204" pitchFamily="18" charset="0"/>
                              <a:ea typeface="楷体" panose="02010609060101010101" pitchFamily="49" charset="-122"/>
                            </a:rPr>
                          </m:ctrlPr>
                        </m:fPr>
                        <m:num>
                          <m:r>
                            <a:rPr lang="en-US" altLang="zh-CN" b="0" i="1" smtClean="0">
                              <a:latin typeface="Cambria Math" panose="02040503050406030204" pitchFamily="18" charset="0"/>
                              <a:ea typeface="楷体" panose="02010609060101010101" pitchFamily="49" charset="-122"/>
                            </a:rPr>
                            <m:t>1</m:t>
                          </m:r>
                        </m:num>
                        <m:den>
                          <m:sSup>
                            <m:sSupPr>
                              <m:ctrlPr>
                                <a:rPr lang="en-US" altLang="zh-CN" b="0" i="1" smtClean="0">
                                  <a:latin typeface="Cambria Math" panose="02040503050406030204" pitchFamily="18" charset="0"/>
                                  <a:ea typeface="楷体" panose="02010609060101010101" pitchFamily="49" charset="-122"/>
                                </a:rPr>
                              </m:ctrlPr>
                            </m:sSupPr>
                            <m:e>
                              <m:r>
                                <a:rPr lang="en-US" altLang="zh-CN" b="0" i="1" smtClean="0">
                                  <a:latin typeface="Cambria Math" panose="02040503050406030204" pitchFamily="18" charset="0"/>
                                  <a:ea typeface="楷体" panose="02010609060101010101" pitchFamily="49" charset="-122"/>
                                </a:rPr>
                                <m:t>𝑚</m:t>
                              </m:r>
                            </m:e>
                            <m:sup>
                              <m:r>
                                <a:rPr lang="en-US" altLang="zh-CN" b="0" i="1" smtClean="0">
                                  <a:latin typeface="Cambria Math" panose="02040503050406030204" pitchFamily="18" charset="0"/>
                                  <a:ea typeface="楷体" panose="02010609060101010101" pitchFamily="49" charset="-122"/>
                                </a:rPr>
                                <m:t>2</m:t>
                              </m:r>
                            </m:sup>
                          </m:sSup>
                        </m:den>
                      </m:f>
                      <m:r>
                        <a:rPr lang="en-US" altLang="zh-CN" b="0" i="1" smtClean="0">
                          <a:latin typeface="Cambria Math" panose="02040503050406030204" pitchFamily="18" charset="0"/>
                          <a:ea typeface="楷体" panose="02010609060101010101" pitchFamily="49" charset="-122"/>
                        </a:rPr>
                        <m:t>)</m:t>
                      </m:r>
                    </m:oMath>
                  </m:oMathPara>
                </a14:m>
                <a:endParaRPr lang="zh-CN" altLang="en-US" dirty="0"/>
              </a:p>
            </p:txBody>
          </p:sp>
        </mc:Choice>
        <mc:Fallback xmlns="">
          <p:sp>
            <p:nvSpPr>
              <p:cNvPr id="93" name="文本框 92">
                <a:extLst>
                  <a:ext uri="{FF2B5EF4-FFF2-40B4-BE49-F238E27FC236}">
                    <a16:creationId xmlns:a16="http://schemas.microsoft.com/office/drawing/2014/main" id="{72E80526-3F9B-440A-B3CE-0846D4D4B1C9}"/>
                  </a:ext>
                </a:extLst>
              </p:cNvPr>
              <p:cNvSpPr txBox="1">
                <a:spLocks noRot="1" noChangeAspect="1" noMove="1" noResize="1" noEditPoints="1" noAdjustHandles="1" noChangeArrowheads="1" noChangeShapeType="1" noTextEdit="1"/>
              </p:cNvSpPr>
              <p:nvPr/>
            </p:nvSpPr>
            <p:spPr>
              <a:xfrm>
                <a:off x="7695265" y="1259309"/>
                <a:ext cx="2337557" cy="612796"/>
              </a:xfrm>
              <a:prstGeom prst="rect">
                <a:avLst/>
              </a:prstGeom>
              <a:blipFill>
                <a:blip r:embed="rId30"/>
                <a:stretch>
                  <a:fillRect/>
                </a:stretch>
              </a:blipFill>
              <a:ln w="12700">
                <a:solidFill>
                  <a:schemeClr val="tx1"/>
                </a:solidFill>
              </a:ln>
            </p:spPr>
            <p:txBody>
              <a:bodyPr/>
              <a:lstStyle/>
              <a:p>
                <a:r>
                  <a:rPr lang="zh-CN" altLang="en-US">
                    <a:noFill/>
                  </a:rPr>
                  <a:t> </a:t>
                </a:r>
              </a:p>
            </p:txBody>
          </p:sp>
        </mc:Fallback>
      </mc:AlternateContent>
      <p:grpSp>
        <p:nvGrpSpPr>
          <p:cNvPr id="4107" name="组合 4106">
            <a:extLst>
              <a:ext uri="{FF2B5EF4-FFF2-40B4-BE49-F238E27FC236}">
                <a16:creationId xmlns:a16="http://schemas.microsoft.com/office/drawing/2014/main" id="{69D6BDC8-A750-40D1-A50C-A63A8D53D2C7}"/>
              </a:ext>
            </a:extLst>
          </p:cNvPr>
          <p:cNvGrpSpPr/>
          <p:nvPr/>
        </p:nvGrpSpPr>
        <p:grpSpPr>
          <a:xfrm>
            <a:off x="8058066" y="1634143"/>
            <a:ext cx="1182255" cy="541201"/>
            <a:chOff x="8058066" y="1619976"/>
            <a:chExt cx="1182255" cy="541201"/>
          </a:xfrm>
        </p:grpSpPr>
        <p:sp>
          <p:nvSpPr>
            <p:cNvPr id="4105" name="矩形 4104">
              <a:extLst>
                <a:ext uri="{FF2B5EF4-FFF2-40B4-BE49-F238E27FC236}">
                  <a16:creationId xmlns:a16="http://schemas.microsoft.com/office/drawing/2014/main" id="{B8ABB187-8ADB-4834-ACAD-067489E89B3A}"/>
                </a:ext>
              </a:extLst>
            </p:cNvPr>
            <p:cNvSpPr/>
            <p:nvPr/>
          </p:nvSpPr>
          <p:spPr>
            <a:xfrm>
              <a:off x="8918864" y="1619976"/>
              <a:ext cx="307687" cy="300260"/>
            </a:xfrm>
            <a:prstGeom prst="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6" name="文本框 4105">
              <a:extLst>
                <a:ext uri="{FF2B5EF4-FFF2-40B4-BE49-F238E27FC236}">
                  <a16:creationId xmlns:a16="http://schemas.microsoft.com/office/drawing/2014/main" id="{A75BF6DF-617F-49AB-83B7-3740E21536FF}"/>
                </a:ext>
              </a:extLst>
            </p:cNvPr>
            <p:cNvSpPr txBox="1"/>
            <p:nvPr/>
          </p:nvSpPr>
          <p:spPr>
            <a:xfrm>
              <a:off x="8058066" y="1884178"/>
              <a:ext cx="1182255" cy="276999"/>
            </a:xfrm>
            <a:prstGeom prst="rect">
              <a:avLst/>
            </a:prstGeom>
            <a:solidFill>
              <a:schemeClr val="accent2"/>
            </a:solidFill>
          </p:spPr>
          <p:txBody>
            <a:bodyPr wrap="square" rtlCol="0">
              <a:spAutoFit/>
            </a:bodyPr>
            <a:lstStyle/>
            <a:p>
              <a:pPr algn="ctr"/>
              <a:r>
                <a:rPr lang="zh-CN" altLang="en-US" sz="1200" dirty="0">
                  <a:solidFill>
                    <a:schemeClr val="bg1"/>
                  </a:solidFill>
                  <a:latin typeface="楷体" panose="02010609060101010101" pitchFamily="49" charset="-122"/>
                  <a:ea typeface="楷体" panose="02010609060101010101" pitchFamily="49" charset="-122"/>
                </a:rPr>
                <a:t>跃迁到的能级</a:t>
              </a:r>
            </a:p>
          </p:txBody>
        </p:sp>
      </p:grpSp>
      <p:grpSp>
        <p:nvGrpSpPr>
          <p:cNvPr id="4108" name="组合 4107">
            <a:extLst>
              <a:ext uri="{FF2B5EF4-FFF2-40B4-BE49-F238E27FC236}">
                <a16:creationId xmlns:a16="http://schemas.microsoft.com/office/drawing/2014/main" id="{874E2E25-AC3F-4CBB-8B59-C089F0E43389}"/>
              </a:ext>
            </a:extLst>
          </p:cNvPr>
          <p:cNvGrpSpPr/>
          <p:nvPr/>
        </p:nvGrpSpPr>
        <p:grpSpPr>
          <a:xfrm>
            <a:off x="9446345" y="1631820"/>
            <a:ext cx="1258315" cy="546521"/>
            <a:chOff x="9446345" y="1617653"/>
            <a:chExt cx="1258315" cy="546521"/>
          </a:xfrm>
        </p:grpSpPr>
        <p:sp>
          <p:nvSpPr>
            <p:cNvPr id="95" name="矩形 94">
              <a:extLst>
                <a:ext uri="{FF2B5EF4-FFF2-40B4-BE49-F238E27FC236}">
                  <a16:creationId xmlns:a16="http://schemas.microsoft.com/office/drawing/2014/main" id="{B59AD901-DC31-4DEA-88D5-0763D346B2E9}"/>
                </a:ext>
              </a:extLst>
            </p:cNvPr>
            <p:cNvSpPr/>
            <p:nvPr/>
          </p:nvSpPr>
          <p:spPr>
            <a:xfrm>
              <a:off x="9455553" y="1617653"/>
              <a:ext cx="307687" cy="292553"/>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0B57E712-36E2-4E63-8A6F-586876498B12}"/>
                </a:ext>
              </a:extLst>
            </p:cNvPr>
            <p:cNvSpPr txBox="1"/>
            <p:nvPr/>
          </p:nvSpPr>
          <p:spPr>
            <a:xfrm>
              <a:off x="9446345" y="1887175"/>
              <a:ext cx="1258315" cy="276999"/>
            </a:xfrm>
            <a:prstGeom prst="rect">
              <a:avLst/>
            </a:prstGeom>
            <a:solidFill>
              <a:srgbClr val="C00000"/>
            </a:solidFill>
          </p:spPr>
          <p:txBody>
            <a:bodyPr wrap="square" rtlCol="0">
              <a:spAutoFit/>
            </a:bodyPr>
            <a:lstStyle/>
            <a:p>
              <a:pPr algn="ctr"/>
              <a:r>
                <a:rPr lang="zh-CN" altLang="en-US" sz="1200" dirty="0">
                  <a:solidFill>
                    <a:schemeClr val="bg1"/>
                  </a:solidFill>
                  <a:latin typeface="楷体" panose="02010609060101010101" pitchFamily="49" charset="-122"/>
                  <a:ea typeface="楷体" panose="02010609060101010101" pitchFamily="49" charset="-122"/>
                </a:rPr>
                <a:t>开始跃迁的能级</a:t>
              </a:r>
            </a:p>
          </p:txBody>
        </p:sp>
      </p:gr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43DD2D15-6E10-45EA-94AA-E45198C7620D}"/>
                  </a:ext>
                </a:extLst>
              </p:cNvPr>
              <p:cNvSpPr txBox="1"/>
              <p:nvPr/>
            </p:nvSpPr>
            <p:spPr>
              <a:xfrm>
                <a:off x="6242917" y="3679153"/>
                <a:ext cx="1851918" cy="503471"/>
              </a:xfrm>
              <a:prstGeom prst="rect">
                <a:avLst/>
              </a:prstGeom>
              <a:solidFill>
                <a:schemeClr val="bg1">
                  <a:alpha val="75000"/>
                </a:schemeClr>
              </a:solidFill>
            </p:spPr>
            <p:txBody>
              <a:bodyPr wrap="square">
                <a:spAutoFit/>
              </a:bodyPr>
              <a:lstStyle/>
              <a:p>
                <a:pPr algn="ctr"/>
                <a:r>
                  <a:rPr lang="zh-CN" altLang="en-US" sz="1600" b="0" dirty="0">
                    <a:solidFill>
                      <a:schemeClr val="accent6"/>
                    </a:solidFill>
                    <a:latin typeface="汉仪文黑-85W" panose="00020600040101010101" pitchFamily="18" charset="-122"/>
                    <a:ea typeface="汉仪文黑-85W" panose="00020600040101010101" pitchFamily="18" charset="-122"/>
                  </a:rPr>
                  <a:t>光频</a:t>
                </a:r>
                <a14:m>
                  <m:oMath xmlns:m="http://schemas.openxmlformats.org/officeDocument/2006/math">
                    <m:r>
                      <a:rPr lang="zh-CN" altLang="en-US" b="0" i="1" smtClean="0">
                        <a:solidFill>
                          <a:schemeClr val="accent6"/>
                        </a:solidFill>
                        <a:latin typeface="Cambria Math" panose="02040503050406030204" pitchFamily="18" charset="0"/>
                        <a:ea typeface="楷体" panose="02010609060101010101" pitchFamily="49" charset="-122"/>
                      </a:rPr>
                      <m:t>𝜈</m:t>
                    </m:r>
                    <m:r>
                      <a:rPr lang="en-US" altLang="zh-CN" b="0" i="1" smtClean="0">
                        <a:solidFill>
                          <a:schemeClr val="accent6"/>
                        </a:solidFill>
                        <a:latin typeface="Cambria Math" panose="02040503050406030204" pitchFamily="18" charset="0"/>
                        <a:ea typeface="楷体" panose="02010609060101010101" pitchFamily="49" charset="-122"/>
                      </a:rPr>
                      <m:t>=</m:t>
                    </m:r>
                    <m:f>
                      <m:fPr>
                        <m:ctrlPr>
                          <a:rPr lang="en-US" altLang="zh-CN" b="0" i="1" smtClean="0">
                            <a:solidFill>
                              <a:schemeClr val="accent6"/>
                            </a:solidFill>
                            <a:latin typeface="Cambria Math" panose="02040503050406030204" pitchFamily="18" charset="0"/>
                            <a:ea typeface="楷体" panose="02010609060101010101" pitchFamily="49" charset="-122"/>
                          </a:rPr>
                        </m:ctrlPr>
                      </m:fPr>
                      <m:num>
                        <m:d>
                          <m:dPr>
                            <m:begChr m:val="|"/>
                            <m:endChr m:val="|"/>
                            <m:ctrlPr>
                              <a:rPr lang="en-US" altLang="zh-CN" b="0" i="1" smtClean="0">
                                <a:solidFill>
                                  <a:schemeClr val="accent6"/>
                                </a:solidFill>
                                <a:latin typeface="Cambria Math" panose="02040503050406030204" pitchFamily="18" charset="0"/>
                                <a:ea typeface="楷体" panose="02010609060101010101" pitchFamily="49" charset="-122"/>
                              </a:rPr>
                            </m:ctrlPr>
                          </m:dPr>
                          <m:e>
                            <m:sSub>
                              <m:sSubPr>
                                <m:ctrlPr>
                                  <a:rPr lang="en-US" altLang="zh-CN" b="0" i="1" smtClean="0">
                                    <a:solidFill>
                                      <a:schemeClr val="accent6"/>
                                    </a:solidFill>
                                    <a:latin typeface="Cambria Math" panose="02040503050406030204" pitchFamily="18" charset="0"/>
                                    <a:ea typeface="楷体" panose="02010609060101010101" pitchFamily="49" charset="-122"/>
                                  </a:rPr>
                                </m:ctrlPr>
                              </m:sSubPr>
                              <m:e>
                                <m:r>
                                  <a:rPr lang="en-US" altLang="zh-CN" b="0" i="1" smtClean="0">
                                    <a:solidFill>
                                      <a:schemeClr val="accent6"/>
                                    </a:solidFill>
                                    <a:latin typeface="Cambria Math" panose="02040503050406030204" pitchFamily="18" charset="0"/>
                                    <a:ea typeface="楷体" panose="02010609060101010101" pitchFamily="49" charset="-122"/>
                                  </a:rPr>
                                  <m:t>𝐸</m:t>
                                </m:r>
                              </m:e>
                              <m:sub>
                                <m:r>
                                  <a:rPr lang="en-US" altLang="zh-CN" b="0" i="1" smtClean="0">
                                    <a:solidFill>
                                      <a:schemeClr val="accent6"/>
                                    </a:solidFill>
                                    <a:latin typeface="Cambria Math" panose="02040503050406030204" pitchFamily="18" charset="0"/>
                                    <a:ea typeface="楷体" panose="02010609060101010101" pitchFamily="49" charset="-122"/>
                                  </a:rPr>
                                  <m:t>𝑛</m:t>
                                </m:r>
                              </m:sub>
                            </m:sSub>
                            <m:r>
                              <a:rPr lang="en-US" altLang="zh-CN" b="0" i="1" smtClean="0">
                                <a:solidFill>
                                  <a:schemeClr val="accent6"/>
                                </a:solidFill>
                                <a:latin typeface="Cambria Math" panose="02040503050406030204" pitchFamily="18" charset="0"/>
                                <a:ea typeface="楷体" panose="02010609060101010101" pitchFamily="49" charset="-122"/>
                              </a:rPr>
                              <m:t>−</m:t>
                            </m:r>
                            <m:sSub>
                              <m:sSubPr>
                                <m:ctrlPr>
                                  <a:rPr lang="en-US" altLang="zh-CN" b="0" i="1" smtClean="0">
                                    <a:solidFill>
                                      <a:schemeClr val="accent6"/>
                                    </a:solidFill>
                                    <a:latin typeface="Cambria Math" panose="02040503050406030204" pitchFamily="18" charset="0"/>
                                    <a:ea typeface="楷体" panose="02010609060101010101" pitchFamily="49" charset="-122"/>
                                  </a:rPr>
                                </m:ctrlPr>
                              </m:sSubPr>
                              <m:e>
                                <m:r>
                                  <a:rPr lang="en-US" altLang="zh-CN" b="0" i="1" smtClean="0">
                                    <a:solidFill>
                                      <a:schemeClr val="accent6"/>
                                    </a:solidFill>
                                    <a:latin typeface="Cambria Math" panose="02040503050406030204" pitchFamily="18" charset="0"/>
                                    <a:ea typeface="楷体" panose="02010609060101010101" pitchFamily="49" charset="-122"/>
                                  </a:rPr>
                                  <m:t>𝐸</m:t>
                                </m:r>
                              </m:e>
                              <m:sub>
                                <m:r>
                                  <a:rPr lang="en-US" altLang="zh-CN" b="0" i="1" smtClean="0">
                                    <a:solidFill>
                                      <a:schemeClr val="accent6"/>
                                    </a:solidFill>
                                    <a:latin typeface="Cambria Math" panose="02040503050406030204" pitchFamily="18" charset="0"/>
                                    <a:ea typeface="楷体" panose="02010609060101010101" pitchFamily="49" charset="-122"/>
                                  </a:rPr>
                                  <m:t>𝑚</m:t>
                                </m:r>
                              </m:sub>
                            </m:sSub>
                          </m:e>
                        </m:d>
                      </m:num>
                      <m:den>
                        <m:r>
                          <a:rPr lang="en-US" altLang="zh-CN" b="0" i="1" smtClean="0">
                            <a:solidFill>
                              <a:schemeClr val="accent6"/>
                            </a:solidFill>
                            <a:latin typeface="Cambria Math" panose="02040503050406030204" pitchFamily="18" charset="0"/>
                            <a:ea typeface="楷体" panose="02010609060101010101" pitchFamily="49" charset="-122"/>
                          </a:rPr>
                          <m:t>h</m:t>
                        </m:r>
                      </m:den>
                    </m:f>
                  </m:oMath>
                </a14:m>
                <a:endParaRPr lang="zh-CN" altLang="en-US" sz="1600" dirty="0">
                  <a:solidFill>
                    <a:schemeClr val="accent6"/>
                  </a:solidFill>
                </a:endParaRPr>
              </a:p>
            </p:txBody>
          </p:sp>
        </mc:Choice>
        <mc:Fallback xmlns="">
          <p:sp>
            <p:nvSpPr>
              <p:cNvPr id="101" name="文本框 100">
                <a:extLst>
                  <a:ext uri="{FF2B5EF4-FFF2-40B4-BE49-F238E27FC236}">
                    <a16:creationId xmlns:a16="http://schemas.microsoft.com/office/drawing/2014/main" id="{43DD2D15-6E10-45EA-94AA-E45198C7620D}"/>
                  </a:ext>
                </a:extLst>
              </p:cNvPr>
              <p:cNvSpPr txBox="1">
                <a:spLocks noRot="1" noChangeAspect="1" noMove="1" noResize="1" noEditPoints="1" noAdjustHandles="1" noChangeArrowheads="1" noChangeShapeType="1" noTextEdit="1"/>
              </p:cNvSpPr>
              <p:nvPr/>
            </p:nvSpPr>
            <p:spPr>
              <a:xfrm>
                <a:off x="6242917" y="3679153"/>
                <a:ext cx="1851918" cy="503471"/>
              </a:xfrm>
              <a:prstGeom prst="rect">
                <a:avLst/>
              </a:prstGeom>
              <a:blipFill>
                <a:blip r:embed="rId31"/>
                <a:stretch>
                  <a:fillRect b="-4878"/>
                </a:stretch>
              </a:blipFill>
            </p:spPr>
            <p:txBody>
              <a:bodyPr/>
              <a:lstStyle/>
              <a:p>
                <a:r>
                  <a:rPr lang="zh-CN" altLang="en-US">
                    <a:noFill/>
                  </a:rPr>
                  <a:t> </a:t>
                </a:r>
              </a:p>
            </p:txBody>
          </p:sp>
        </mc:Fallback>
      </mc:AlternateContent>
      <p:sp>
        <p:nvSpPr>
          <p:cNvPr id="102" name="文本框 101">
            <a:extLst>
              <a:ext uri="{FF2B5EF4-FFF2-40B4-BE49-F238E27FC236}">
                <a16:creationId xmlns:a16="http://schemas.microsoft.com/office/drawing/2014/main" id="{488FB409-A6DC-4809-A46C-15C71527502C}"/>
              </a:ext>
            </a:extLst>
          </p:cNvPr>
          <p:cNvSpPr txBox="1"/>
          <p:nvPr/>
        </p:nvSpPr>
        <p:spPr>
          <a:xfrm>
            <a:off x="8276021" y="496110"/>
            <a:ext cx="3408521" cy="523220"/>
          </a:xfrm>
          <a:prstGeom prst="rect">
            <a:avLst/>
          </a:prstGeom>
          <a:noFill/>
        </p:spPr>
        <p:txBody>
          <a:bodyPr wrap="square" rtlCol="0">
            <a:spAutoFit/>
          </a:bodyPr>
          <a:lstStyle/>
          <a:p>
            <a:pPr algn="dist"/>
            <a:r>
              <a:rPr lang="zh-CN" altLang="en-US" sz="2800" dirty="0">
                <a:solidFill>
                  <a:schemeClr val="bg1">
                    <a:lumMod val="85000"/>
                  </a:schemeClr>
                </a:solidFill>
                <a:latin typeface="钉钉进步体" panose="00020600040101010101" pitchFamily="18" charset="-122"/>
                <a:ea typeface="钉钉进步体" panose="00020600040101010101" pitchFamily="18" charset="-122"/>
              </a:rPr>
              <a:t>量子力学的实验基础</a:t>
            </a:r>
          </a:p>
        </p:txBody>
      </p:sp>
    </p:spTree>
    <p:custDataLst>
      <p:tags r:id="rId1"/>
    </p:custDataLst>
    <p:extLst>
      <p:ext uri="{BB962C8B-B14F-4D97-AF65-F5344CB8AC3E}">
        <p14:creationId xmlns:p14="http://schemas.microsoft.com/office/powerpoint/2010/main" val="115681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xEl>
                                              <p:pRg st="1" end="1"/>
                                            </p:txEl>
                                          </p:spTgt>
                                        </p:tgtEl>
                                        <p:attrNameLst>
                                          <p:attrName>style.visibility</p:attrName>
                                        </p:attrNameLst>
                                      </p:cBhvr>
                                      <p:to>
                                        <p:strVal val="visible"/>
                                      </p:to>
                                    </p:set>
                                    <p:animEffect transition="in" filter="fade">
                                      <p:cBhvr>
                                        <p:cTn id="12" dur="500"/>
                                        <p:tgtEl>
                                          <p:spTgt spid="41">
                                            <p:txEl>
                                              <p:pRg st="1" end="1"/>
                                            </p:txEl>
                                          </p:spTgt>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42"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1000"/>
                                        <p:tgtEl>
                                          <p:spTgt spid="49"/>
                                        </p:tgtEl>
                                      </p:cBhvr>
                                    </p:animEffect>
                                    <p:anim calcmode="lin" valueType="num">
                                      <p:cBhvr>
                                        <p:cTn id="30" dur="1000" fill="hold"/>
                                        <p:tgtEl>
                                          <p:spTgt spid="49"/>
                                        </p:tgtEl>
                                        <p:attrNameLst>
                                          <p:attrName>ppt_x</p:attrName>
                                        </p:attrNameLst>
                                      </p:cBhvr>
                                      <p:tavLst>
                                        <p:tav tm="0">
                                          <p:val>
                                            <p:strVal val="#ppt_x"/>
                                          </p:val>
                                        </p:tav>
                                        <p:tav tm="100000">
                                          <p:val>
                                            <p:strVal val="#ppt_x"/>
                                          </p:val>
                                        </p:tav>
                                      </p:tavLst>
                                    </p:anim>
                                    <p:anim calcmode="lin" valueType="num">
                                      <p:cBhvr>
                                        <p:cTn id="3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1000"/>
                                        <p:tgtEl>
                                          <p:spTgt spid="53"/>
                                        </p:tgtEl>
                                      </p:cBhvr>
                                    </p:animEffect>
                                    <p:anim calcmode="lin" valueType="num">
                                      <p:cBhvr>
                                        <p:cTn id="44" dur="1000" fill="hold"/>
                                        <p:tgtEl>
                                          <p:spTgt spid="53"/>
                                        </p:tgtEl>
                                        <p:attrNameLst>
                                          <p:attrName>ppt_x</p:attrName>
                                        </p:attrNameLst>
                                      </p:cBhvr>
                                      <p:tavLst>
                                        <p:tav tm="0">
                                          <p:val>
                                            <p:strVal val="#ppt_x"/>
                                          </p:val>
                                        </p:tav>
                                        <p:tav tm="100000">
                                          <p:val>
                                            <p:strVal val="#ppt_x"/>
                                          </p:val>
                                        </p:tav>
                                      </p:tavLst>
                                    </p:anim>
                                    <p:anim calcmode="lin" valueType="num">
                                      <p:cBhvr>
                                        <p:cTn id="45"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500"/>
                                        <p:tgtEl>
                                          <p:spTgt spid="7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9"/>
                                        </p:tgtEl>
                                      </p:cBhvr>
                                    </p:animEffect>
                                    <p:set>
                                      <p:cBhvr>
                                        <p:cTn id="55" dur="1" fill="hold">
                                          <p:stCondLst>
                                            <p:cond delay="499"/>
                                          </p:stCondLst>
                                        </p:cTn>
                                        <p:tgtEl>
                                          <p:spTgt spid="29"/>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500"/>
                                        <p:tgtEl>
                                          <p:spTgt spid="74"/>
                                        </p:tgtEl>
                                      </p:cBhvr>
                                    </p:animEffect>
                                  </p:childTnLst>
                                </p:cTn>
                              </p:par>
                            </p:childTnLst>
                          </p:cTn>
                        </p:par>
                        <p:par>
                          <p:cTn id="62" fill="hold">
                            <p:stCondLst>
                              <p:cond delay="500"/>
                            </p:stCondLst>
                            <p:childTnLst>
                              <p:par>
                                <p:cTn id="63" presetID="47" presetClass="entr" presetSubtype="0" fill="hold" nodeType="afterEffect">
                                  <p:stCondLst>
                                    <p:cond delay="0"/>
                                  </p:stCondLst>
                                  <p:childTnLst>
                                    <p:set>
                                      <p:cBhvr>
                                        <p:cTn id="64" dur="1" fill="hold">
                                          <p:stCondLst>
                                            <p:cond delay="0"/>
                                          </p:stCondLst>
                                        </p:cTn>
                                        <p:tgtEl>
                                          <p:spTgt spid="4103"/>
                                        </p:tgtEl>
                                        <p:attrNameLst>
                                          <p:attrName>style.visibility</p:attrName>
                                        </p:attrNameLst>
                                      </p:cBhvr>
                                      <p:to>
                                        <p:strVal val="visible"/>
                                      </p:to>
                                    </p:set>
                                    <p:animEffect transition="in" filter="fade">
                                      <p:cBhvr>
                                        <p:cTn id="65" dur="1000"/>
                                        <p:tgtEl>
                                          <p:spTgt spid="4103"/>
                                        </p:tgtEl>
                                      </p:cBhvr>
                                    </p:animEffect>
                                    <p:anim calcmode="lin" valueType="num">
                                      <p:cBhvr>
                                        <p:cTn id="66" dur="1000" fill="hold"/>
                                        <p:tgtEl>
                                          <p:spTgt spid="4103"/>
                                        </p:tgtEl>
                                        <p:attrNameLst>
                                          <p:attrName>ppt_x</p:attrName>
                                        </p:attrNameLst>
                                      </p:cBhvr>
                                      <p:tavLst>
                                        <p:tav tm="0">
                                          <p:val>
                                            <p:strVal val="#ppt_x"/>
                                          </p:val>
                                        </p:tav>
                                        <p:tav tm="100000">
                                          <p:val>
                                            <p:strVal val="#ppt_x"/>
                                          </p:val>
                                        </p:tav>
                                      </p:tavLst>
                                    </p:anim>
                                    <p:anim calcmode="lin" valueType="num">
                                      <p:cBhvr>
                                        <p:cTn id="67"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101"/>
                                        </p:tgtEl>
                                        <p:attrNameLst>
                                          <p:attrName>style.visibility</p:attrName>
                                        </p:attrNameLst>
                                      </p:cBhvr>
                                      <p:to>
                                        <p:strVal val="visible"/>
                                      </p:to>
                                    </p:set>
                                    <p:animEffect transition="in" filter="wipe(down)">
                                      <p:cBhvr>
                                        <p:cTn id="72" dur="500"/>
                                        <p:tgtEl>
                                          <p:spTgt spid="4101"/>
                                        </p:tgtEl>
                                      </p:cBhvr>
                                    </p:animEffect>
                                  </p:childTnLst>
                                </p:cTn>
                              </p:par>
                              <p:par>
                                <p:cTn id="73" presetID="10" presetClass="exit" presetSubtype="0" fill="hold" grpId="1" nodeType="withEffect">
                                  <p:stCondLst>
                                    <p:cond delay="0"/>
                                  </p:stCondLst>
                                  <p:childTnLst>
                                    <p:animEffect transition="out" filter="fade">
                                      <p:cBhvr>
                                        <p:cTn id="74" dur="500"/>
                                        <p:tgtEl>
                                          <p:spTgt spid="75"/>
                                        </p:tgtEl>
                                      </p:cBhvr>
                                    </p:animEffect>
                                    <p:set>
                                      <p:cBhvr>
                                        <p:cTn id="75" dur="1" fill="hold">
                                          <p:stCondLst>
                                            <p:cond delay="499"/>
                                          </p:stCondLst>
                                        </p:cTn>
                                        <p:tgtEl>
                                          <p:spTgt spid="7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02"/>
                                        </p:tgtEl>
                                        <p:attrNameLst>
                                          <p:attrName>style.visibility</p:attrName>
                                        </p:attrNameLst>
                                      </p:cBhvr>
                                      <p:to>
                                        <p:strVal val="visible"/>
                                      </p:to>
                                    </p:set>
                                    <p:animEffect transition="in" filter="fade">
                                      <p:cBhvr>
                                        <p:cTn id="80" dur="500"/>
                                        <p:tgtEl>
                                          <p:spTgt spid="4102"/>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fade">
                                      <p:cBhvr>
                                        <p:cTn id="84" dur="500"/>
                                        <p:tgtEl>
                                          <p:spTgt spid="90"/>
                                        </p:tgtEl>
                                      </p:cBhvr>
                                    </p:animEffect>
                                  </p:childTnLst>
                                </p:cTn>
                              </p:par>
                            </p:childTnLst>
                          </p:cTn>
                        </p:par>
                      </p:childTnLst>
                    </p:cTn>
                  </p:par>
                  <p:par>
                    <p:cTn id="85" fill="hold">
                      <p:stCondLst>
                        <p:cond delay="indefinite"/>
                      </p:stCondLst>
                      <p:childTnLst>
                        <p:par>
                          <p:cTn id="86" fill="hold">
                            <p:stCondLst>
                              <p:cond delay="0"/>
                            </p:stCondLst>
                            <p:childTnLst>
                              <p:par>
                                <p:cTn id="87" presetID="47" presetClass="entr" presetSubtype="0" fill="hold" grpId="0" nodeType="click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fade">
                                      <p:cBhvr>
                                        <p:cTn id="89" dur="1000"/>
                                        <p:tgtEl>
                                          <p:spTgt spid="93"/>
                                        </p:tgtEl>
                                      </p:cBhvr>
                                    </p:animEffect>
                                    <p:anim calcmode="lin" valueType="num">
                                      <p:cBhvr>
                                        <p:cTn id="90" dur="1000" fill="hold"/>
                                        <p:tgtEl>
                                          <p:spTgt spid="93"/>
                                        </p:tgtEl>
                                        <p:attrNameLst>
                                          <p:attrName>ppt_x</p:attrName>
                                        </p:attrNameLst>
                                      </p:cBhvr>
                                      <p:tavLst>
                                        <p:tav tm="0">
                                          <p:val>
                                            <p:strVal val="#ppt_x"/>
                                          </p:val>
                                        </p:tav>
                                        <p:tav tm="100000">
                                          <p:val>
                                            <p:strVal val="#ppt_x"/>
                                          </p:val>
                                        </p:tav>
                                      </p:tavLst>
                                    </p:anim>
                                    <p:anim calcmode="lin" valueType="num">
                                      <p:cBhvr>
                                        <p:cTn id="91"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107"/>
                                        </p:tgtEl>
                                        <p:attrNameLst>
                                          <p:attrName>style.visibility</p:attrName>
                                        </p:attrNameLst>
                                      </p:cBhvr>
                                      <p:to>
                                        <p:strVal val="visible"/>
                                      </p:to>
                                    </p:set>
                                    <p:animEffect transition="in" filter="fade">
                                      <p:cBhvr>
                                        <p:cTn id="96" dur="500"/>
                                        <p:tgtEl>
                                          <p:spTgt spid="4107"/>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4108"/>
                                        </p:tgtEl>
                                        <p:attrNameLst>
                                          <p:attrName>style.visibility</p:attrName>
                                        </p:attrNameLst>
                                      </p:cBhvr>
                                      <p:to>
                                        <p:strVal val="visible"/>
                                      </p:to>
                                    </p:set>
                                    <p:animEffect transition="in" filter="fade">
                                      <p:cBhvr>
                                        <p:cTn id="100" dur="500"/>
                                        <p:tgtEl>
                                          <p:spTgt spid="410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fade">
                                      <p:cBhvr>
                                        <p:cTn id="10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P spid="26" grpId="0"/>
      <p:bldP spid="29" grpId="0"/>
      <p:bldP spid="29" grpId="1"/>
      <p:bldP spid="30" grpId="0"/>
      <p:bldP spid="74" grpId="0"/>
      <p:bldP spid="75" grpId="0" animBg="1"/>
      <p:bldP spid="75" grpId="1" animBg="1"/>
      <p:bldP spid="4102" grpId="0"/>
      <p:bldP spid="90" grpId="0"/>
      <p:bldP spid="93" grpId="0" animBg="1"/>
      <p:bldP spid="10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8"/>
</p:tagLst>
</file>

<file path=ppt/tags/tag10.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11.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12.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13.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14.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15.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16.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17.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18.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19.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2.xml><?xml version="1.0" encoding="utf-8"?>
<p:tagLst xmlns:a="http://schemas.openxmlformats.org/drawingml/2006/main" xmlns:r="http://schemas.openxmlformats.org/officeDocument/2006/relationships" xmlns:p="http://schemas.openxmlformats.org/presentationml/2006/main">
  <p:tag name="TIMING" val="|60.8|70|10.8"/>
</p:tagLst>
</file>

<file path=ppt/tags/tag20.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21.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22.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23.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24.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25.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26.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27.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28.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3.xml><?xml version="1.0" encoding="utf-8"?>
<p:tagLst xmlns:a="http://schemas.openxmlformats.org/drawingml/2006/main" xmlns:r="http://schemas.openxmlformats.org/officeDocument/2006/relationships" xmlns:p="http://schemas.openxmlformats.org/presentationml/2006/main">
  <p:tag name="TIMING" val="|60.8|70|10.8"/>
</p:tagLst>
</file>

<file path=ppt/tags/tag4.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5.xml><?xml version="1.0" encoding="utf-8"?>
<p:tagLst xmlns:a="http://schemas.openxmlformats.org/drawingml/2006/main" xmlns:r="http://schemas.openxmlformats.org/officeDocument/2006/relationships" xmlns:p="http://schemas.openxmlformats.org/presentationml/2006/main">
  <p:tag name="TIMING" val="|60.8|70|10.8"/>
</p:tagLst>
</file>

<file path=ppt/tags/tag6.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7.xml><?xml version="1.0" encoding="utf-8"?>
<p:tagLst xmlns:a="http://schemas.openxmlformats.org/drawingml/2006/main" xmlns:r="http://schemas.openxmlformats.org/officeDocument/2006/relationships" xmlns:p="http://schemas.openxmlformats.org/presentationml/2006/main">
  <p:tag name="TIMING" val="|60.8|70|10.8"/>
</p:tagLst>
</file>

<file path=ppt/tags/tag8.xml><?xml version="1.0" encoding="utf-8"?>
<p:tagLst xmlns:a="http://schemas.openxmlformats.org/drawingml/2006/main" xmlns:r="http://schemas.openxmlformats.org/officeDocument/2006/relationships" xmlns:p="http://schemas.openxmlformats.org/presentationml/2006/main">
  <p:tag name="TIMING" val="|30.4|29.8|3.3|13.1|32.9|6.2|7.7|9.4"/>
</p:tagLst>
</file>

<file path=ppt/tags/tag9.xml><?xml version="1.0" encoding="utf-8"?>
<p:tagLst xmlns:a="http://schemas.openxmlformats.org/drawingml/2006/main" xmlns:r="http://schemas.openxmlformats.org/officeDocument/2006/relationships" xmlns:p="http://schemas.openxmlformats.org/presentationml/2006/main">
  <p:tag name="TIMING" val="|30.4|29.8|3.3|13.1|32.9|6.2|7.7|9.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41837</TotalTime>
  <Words>6590</Words>
  <Application>Microsoft Office PowerPoint</Application>
  <PresentationFormat>宽屏</PresentationFormat>
  <Paragraphs>823</Paragraphs>
  <Slides>29</Slides>
  <Notes>10</Notes>
  <HiddenSlides>0</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29</vt:i4>
      </vt:variant>
    </vt:vector>
  </HeadingPairs>
  <TitlesOfParts>
    <vt:vector size="45" baseType="lpstr">
      <vt:lpstr>汉仪长宋简</vt:lpstr>
      <vt:lpstr>Cambria Math</vt:lpstr>
      <vt:lpstr>华文中宋</vt:lpstr>
      <vt:lpstr>汉仪文黑-85W</vt:lpstr>
      <vt:lpstr>方正小标宋简体</vt:lpstr>
      <vt:lpstr>仿宋</vt:lpstr>
      <vt:lpstr>方正清刻本悦宋简体</vt:lpstr>
      <vt:lpstr>Arial</vt:lpstr>
      <vt:lpstr>汉仪润圆-65简</vt:lpstr>
      <vt:lpstr>Times New Roman</vt:lpstr>
      <vt:lpstr>楷体</vt:lpstr>
      <vt:lpstr>华文宋体</vt:lpstr>
      <vt:lpstr>等线</vt:lpstr>
      <vt:lpstr>等线 Light</vt:lpstr>
      <vt:lpstr>钉钉进步体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展 未央</dc:creator>
  <cp:lastModifiedBy>展 未央</cp:lastModifiedBy>
  <cp:revision>584</cp:revision>
  <dcterms:created xsi:type="dcterms:W3CDTF">2022-05-05T07:14:53Z</dcterms:created>
  <dcterms:modified xsi:type="dcterms:W3CDTF">2023-02-19T16:34:58Z</dcterms:modified>
</cp:coreProperties>
</file>